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 id="2147483660" r:id="rId2"/>
  </p:sldMasterIdLst>
  <p:notesMasterIdLst>
    <p:notesMasterId r:id="rId55"/>
  </p:notesMasterIdLst>
  <p:handoutMasterIdLst>
    <p:handoutMasterId r:id="rId56"/>
  </p:handoutMasterIdLst>
  <p:sldIdLst>
    <p:sldId id="256" r:id="rId3"/>
    <p:sldId id="257" r:id="rId4"/>
    <p:sldId id="282" r:id="rId5"/>
    <p:sldId id="258" r:id="rId6"/>
    <p:sldId id="259" r:id="rId7"/>
    <p:sldId id="260" r:id="rId8"/>
    <p:sldId id="261" r:id="rId9"/>
    <p:sldId id="262" r:id="rId10"/>
    <p:sldId id="291" r:id="rId11"/>
    <p:sldId id="297" r:id="rId12"/>
    <p:sldId id="292" r:id="rId13"/>
    <p:sldId id="319" r:id="rId14"/>
    <p:sldId id="320" r:id="rId15"/>
    <p:sldId id="321" r:id="rId16"/>
    <p:sldId id="322" r:id="rId17"/>
    <p:sldId id="323" r:id="rId18"/>
    <p:sldId id="324" r:id="rId19"/>
    <p:sldId id="281" r:id="rId20"/>
    <p:sldId id="280" r:id="rId21"/>
    <p:sldId id="283" r:id="rId22"/>
    <p:sldId id="286" r:id="rId23"/>
    <p:sldId id="295" r:id="rId24"/>
    <p:sldId id="298" r:id="rId25"/>
    <p:sldId id="299" r:id="rId26"/>
    <p:sldId id="325" r:id="rId27"/>
    <p:sldId id="326" r:id="rId28"/>
    <p:sldId id="327" r:id="rId29"/>
    <p:sldId id="318" r:id="rId30"/>
    <p:sldId id="317" r:id="rId31"/>
    <p:sldId id="328" r:id="rId32"/>
    <p:sldId id="330" r:id="rId33"/>
    <p:sldId id="331" r:id="rId34"/>
    <p:sldId id="329" r:id="rId35"/>
    <p:sldId id="332" r:id="rId36"/>
    <p:sldId id="333" r:id="rId37"/>
    <p:sldId id="334" r:id="rId38"/>
    <p:sldId id="335" r:id="rId39"/>
    <p:sldId id="336" r:id="rId40"/>
    <p:sldId id="337" r:id="rId41"/>
    <p:sldId id="338" r:id="rId42"/>
    <p:sldId id="339" r:id="rId43"/>
    <p:sldId id="340" r:id="rId44"/>
    <p:sldId id="341" r:id="rId45"/>
    <p:sldId id="342" r:id="rId46"/>
    <p:sldId id="343" r:id="rId47"/>
    <p:sldId id="344" r:id="rId48"/>
    <p:sldId id="345" r:id="rId49"/>
    <p:sldId id="346" r:id="rId50"/>
    <p:sldId id="347" r:id="rId51"/>
    <p:sldId id="348" r:id="rId52"/>
    <p:sldId id="349" r:id="rId53"/>
    <p:sldId id="353" r:id="rId54"/>
  </p:sldIdLst>
  <p:sldSz cx="10080625" cy="7559675"/>
  <p:notesSz cx="7772400" cy="10058400"/>
  <p:defaultTex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667" autoAdjust="0"/>
    <p:restoredTop sz="76930" autoAdjust="0"/>
  </p:normalViewPr>
  <p:slideViewPr>
    <p:cSldViewPr snapToGrid="0">
      <p:cViewPr>
        <p:scale>
          <a:sx n="80" d="100"/>
          <a:sy n="80" d="100"/>
        </p:scale>
        <p:origin x="710" y="-7"/>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p:scale>
          <a:sx n="59" d="100"/>
          <a:sy n="59" d="100"/>
        </p:scale>
        <p:origin x="2373" y="45"/>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notesMaster" Target="notesMasters/notesMaster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viewProps" Target="viewProps.xml"/><Relationship Id="rId5" Type="http://schemas.openxmlformats.org/officeDocument/2006/relationships/slide" Target="slides/slide3.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handoutMaster" Target="handoutMasters/handoutMaster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theme" Target="theme/theme1.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presProps" Target="presProp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Θέση κεφαλίδας 1">
            <a:extLst>
              <a:ext uri="{FF2B5EF4-FFF2-40B4-BE49-F238E27FC236}">
                <a16:creationId xmlns:a16="http://schemas.microsoft.com/office/drawing/2014/main" id="{1C28FE6D-34EF-40B5-A5B0-ABAE052FBFB7}"/>
              </a:ext>
            </a:extLst>
          </p:cNvPr>
          <p:cNvSpPr txBox="1">
            <a:spLocks noGrp="1"/>
          </p:cNvSpPr>
          <p:nvPr>
            <p:ph type="hdr" sz="quarter"/>
          </p:nvPr>
        </p:nvSpPr>
        <p:spPr>
          <a:xfrm>
            <a:off x="0" y="0"/>
            <a:ext cx="3373438" cy="503238"/>
          </a:xfrm>
          <a:prstGeom prst="rect">
            <a:avLst/>
          </a:prstGeom>
          <a:noFill/>
          <a:ln>
            <a:noFill/>
          </a:ln>
        </p:spPr>
        <p:txBody>
          <a:bodyPr vert="horz" wrap="square" lIns="90000" tIns="45000" rIns="90000" bIns="45000" compatLnSpc="0">
            <a:noAutofit/>
          </a:bodyPr>
          <a:lstStyle>
            <a:lvl1pPr eaLnBrk="1" fontAlgn="auto">
              <a:spcBef>
                <a:spcPts val="0"/>
              </a:spcBef>
              <a:spcAft>
                <a:spcPts val="0"/>
              </a:spcAft>
              <a:defRPr sz="1400">
                <a:latin typeface="Arial" pitchFamily="18"/>
                <a:ea typeface="Lucida Sans Unicode" pitchFamily="2"/>
                <a:cs typeface="Tahoma" pitchFamily="2"/>
              </a:defRPr>
            </a:lvl1pPr>
          </a:lstStyle>
          <a:p>
            <a:pPr>
              <a:defRPr sz="1400"/>
            </a:pPr>
            <a:endParaRPr lang="en-US"/>
          </a:p>
        </p:txBody>
      </p:sp>
      <p:sp>
        <p:nvSpPr>
          <p:cNvPr id="3" name="Θέση ημερομηνίας 2">
            <a:extLst>
              <a:ext uri="{FF2B5EF4-FFF2-40B4-BE49-F238E27FC236}">
                <a16:creationId xmlns:a16="http://schemas.microsoft.com/office/drawing/2014/main" id="{79E2240F-9D7B-4D9A-96F6-EA5B825688CD}"/>
              </a:ext>
            </a:extLst>
          </p:cNvPr>
          <p:cNvSpPr txBox="1">
            <a:spLocks noGrp="1"/>
          </p:cNvSpPr>
          <p:nvPr>
            <p:ph type="dt" sz="quarter" idx="1"/>
          </p:nvPr>
        </p:nvSpPr>
        <p:spPr>
          <a:xfrm>
            <a:off x="4398963" y="0"/>
            <a:ext cx="3373437" cy="503238"/>
          </a:xfrm>
          <a:prstGeom prst="rect">
            <a:avLst/>
          </a:prstGeom>
          <a:noFill/>
          <a:ln>
            <a:noFill/>
          </a:ln>
        </p:spPr>
        <p:txBody>
          <a:bodyPr vert="horz" wrap="square" lIns="90000" tIns="45000" rIns="90000" bIns="45000" compatLnSpc="0">
            <a:noAutofit/>
          </a:bodyPr>
          <a:lstStyle>
            <a:lvl1pPr algn="r" eaLnBrk="1" fontAlgn="auto">
              <a:spcBef>
                <a:spcPts val="0"/>
              </a:spcBef>
              <a:spcAft>
                <a:spcPts val="0"/>
              </a:spcAft>
              <a:defRPr sz="1400">
                <a:latin typeface="Arial" pitchFamily="18"/>
                <a:ea typeface="Lucida Sans Unicode" pitchFamily="2"/>
                <a:cs typeface="Tahoma" pitchFamily="2"/>
              </a:defRPr>
            </a:lvl1pPr>
          </a:lstStyle>
          <a:p>
            <a:pPr>
              <a:defRPr sz="1400"/>
            </a:pPr>
            <a:endParaRPr lang="en-US"/>
          </a:p>
        </p:txBody>
      </p:sp>
      <p:sp>
        <p:nvSpPr>
          <p:cNvPr id="4" name="Θέση υποσέλιδου 3">
            <a:extLst>
              <a:ext uri="{FF2B5EF4-FFF2-40B4-BE49-F238E27FC236}">
                <a16:creationId xmlns:a16="http://schemas.microsoft.com/office/drawing/2014/main" id="{53666A96-0512-42D3-8B69-0D09E1E54CB4}"/>
              </a:ext>
            </a:extLst>
          </p:cNvPr>
          <p:cNvSpPr txBox="1">
            <a:spLocks noGrp="1"/>
          </p:cNvSpPr>
          <p:nvPr>
            <p:ph type="ftr" sz="quarter" idx="2"/>
          </p:nvPr>
        </p:nvSpPr>
        <p:spPr>
          <a:xfrm>
            <a:off x="0" y="9555163"/>
            <a:ext cx="3373438" cy="503237"/>
          </a:xfrm>
          <a:prstGeom prst="rect">
            <a:avLst/>
          </a:prstGeom>
          <a:noFill/>
          <a:ln>
            <a:noFill/>
          </a:ln>
        </p:spPr>
        <p:txBody>
          <a:bodyPr vert="horz" wrap="square" lIns="90000" tIns="45000" rIns="90000" bIns="45000" anchor="b" compatLnSpc="0">
            <a:noAutofit/>
          </a:bodyPr>
          <a:lstStyle>
            <a:lvl1pPr eaLnBrk="1" fontAlgn="auto">
              <a:spcBef>
                <a:spcPts val="0"/>
              </a:spcBef>
              <a:spcAft>
                <a:spcPts val="0"/>
              </a:spcAft>
              <a:defRPr sz="1400">
                <a:latin typeface="Arial" pitchFamily="18"/>
                <a:ea typeface="Lucida Sans Unicode" pitchFamily="2"/>
                <a:cs typeface="Tahoma" pitchFamily="2"/>
              </a:defRPr>
            </a:lvl1pPr>
          </a:lstStyle>
          <a:p>
            <a:pPr>
              <a:defRPr sz="1400"/>
            </a:pPr>
            <a:endParaRPr lang="en-US"/>
          </a:p>
        </p:txBody>
      </p:sp>
      <p:sp>
        <p:nvSpPr>
          <p:cNvPr id="5" name="Θέση αριθμού διαφάνειας 4">
            <a:extLst>
              <a:ext uri="{FF2B5EF4-FFF2-40B4-BE49-F238E27FC236}">
                <a16:creationId xmlns:a16="http://schemas.microsoft.com/office/drawing/2014/main" id="{31335986-6589-4F7D-B391-FE2EE7697F6D}"/>
              </a:ext>
            </a:extLst>
          </p:cNvPr>
          <p:cNvSpPr txBox="1">
            <a:spLocks noGrp="1"/>
          </p:cNvSpPr>
          <p:nvPr>
            <p:ph type="sldNum" sz="quarter" idx="3"/>
          </p:nvPr>
        </p:nvSpPr>
        <p:spPr>
          <a:xfrm>
            <a:off x="4398963" y="9555163"/>
            <a:ext cx="3373437" cy="503237"/>
          </a:xfrm>
          <a:prstGeom prst="rect">
            <a:avLst/>
          </a:prstGeom>
          <a:noFill/>
          <a:ln>
            <a:noFill/>
          </a:ln>
        </p:spPr>
        <p:txBody>
          <a:bodyPr vert="horz" wrap="square" lIns="90000" tIns="45000" rIns="90000" bIns="45000" anchor="b" compatLnSpc="0">
            <a:noAutofit/>
          </a:bodyPr>
          <a:lstStyle>
            <a:lvl1pPr algn="r" eaLnBrk="1" fontAlgn="auto">
              <a:spcBef>
                <a:spcPts val="0"/>
              </a:spcBef>
              <a:spcAft>
                <a:spcPts val="0"/>
              </a:spcAft>
              <a:defRPr sz="1400">
                <a:latin typeface="Arial" pitchFamily="18"/>
                <a:ea typeface="Lucida Sans Unicode" pitchFamily="2"/>
                <a:cs typeface="Tahoma" pitchFamily="2"/>
              </a:defRPr>
            </a:lvl1pPr>
          </a:lstStyle>
          <a:p>
            <a:pPr>
              <a:defRPr sz="1400"/>
            </a:pPr>
            <a:fld id="{C0BE884F-2997-4DAA-9DE6-7E013AFA7A19}" type="slidenum">
              <a:rPr lang="en-US"/>
              <a:pPr>
                <a:defRPr sz="1400"/>
              </a:pPr>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Θέση εικόνας διαφάνειας 1">
            <a:extLst>
              <a:ext uri="{FF2B5EF4-FFF2-40B4-BE49-F238E27FC236}">
                <a16:creationId xmlns:a16="http://schemas.microsoft.com/office/drawing/2014/main" id="{A42C1E0E-340F-4343-B3A3-611008B87644}"/>
              </a:ext>
            </a:extLst>
          </p:cNvPr>
          <p:cNvSpPr>
            <a:spLocks noGrp="1" noRot="1" noChangeAspect="1" noChangeArrowheads="1"/>
          </p:cNvSpPr>
          <p:nvPr>
            <p:ph type="sldImg" idx="2"/>
          </p:nvPr>
        </p:nvSpPr>
        <p:spPr bwMode="auto">
          <a:xfrm>
            <a:off x="1371600" y="763588"/>
            <a:ext cx="5029200" cy="3771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p>
      <p:sp>
        <p:nvSpPr>
          <p:cNvPr id="3" name="Θέση σημειώσεων 2">
            <a:extLst>
              <a:ext uri="{FF2B5EF4-FFF2-40B4-BE49-F238E27FC236}">
                <a16:creationId xmlns:a16="http://schemas.microsoft.com/office/drawing/2014/main" id="{66B88CA2-DDAE-4DCC-BB15-AFE9A33E7696}"/>
              </a:ext>
            </a:extLst>
          </p:cNvPr>
          <p:cNvSpPr txBox="1">
            <a:spLocks noGrp="1"/>
          </p:cNvSpPr>
          <p:nvPr>
            <p:ph type="body" sz="quarter" idx="3"/>
          </p:nvPr>
        </p:nvSpPr>
        <p:spPr>
          <a:xfrm>
            <a:off x="777875" y="4776788"/>
            <a:ext cx="6216650" cy="4525962"/>
          </a:xfrm>
          <a:prstGeom prst="rect">
            <a:avLst/>
          </a:prstGeom>
          <a:noFill/>
          <a:ln>
            <a:noFill/>
          </a:ln>
        </p:spPr>
        <p:txBody>
          <a:bodyPr wrap="none" lIns="0" tIns="0" rIns="0" bIns="0"/>
          <a:lstStyle/>
          <a:p>
            <a:pPr lvl="0"/>
            <a:endParaRPr lang="en-US" noProof="0"/>
          </a:p>
        </p:txBody>
      </p:sp>
      <p:sp>
        <p:nvSpPr>
          <p:cNvPr id="4" name="Θέση κεφαλίδας 3">
            <a:extLst>
              <a:ext uri="{FF2B5EF4-FFF2-40B4-BE49-F238E27FC236}">
                <a16:creationId xmlns:a16="http://schemas.microsoft.com/office/drawing/2014/main" id="{B868D11E-1F28-4D9B-95CC-2123AC1E78F9}"/>
              </a:ext>
            </a:extLst>
          </p:cNvPr>
          <p:cNvSpPr txBox="1">
            <a:spLocks noGrp="1"/>
          </p:cNvSpPr>
          <p:nvPr>
            <p:ph type="hdr" sz="quarter"/>
          </p:nvPr>
        </p:nvSpPr>
        <p:spPr>
          <a:xfrm>
            <a:off x="0" y="0"/>
            <a:ext cx="3373438" cy="503238"/>
          </a:xfrm>
          <a:prstGeom prst="rect">
            <a:avLst/>
          </a:prstGeom>
          <a:noFill/>
          <a:ln>
            <a:noFill/>
          </a:ln>
        </p:spPr>
        <p:txBody>
          <a:bodyPr wrap="square" lIns="0" tIns="0" rIns="0" bIns="0">
            <a:noAutofit/>
          </a:bodyPr>
          <a:lstStyle>
            <a:lvl1pPr lvl="0" rtl="0" eaLnBrk="1" fontAlgn="auto" hangingPunct="0">
              <a:spcBef>
                <a:spcPts val="0"/>
              </a:spcBef>
              <a:spcAft>
                <a:spcPts val="0"/>
              </a:spcAft>
              <a:buNone/>
              <a:tabLst/>
              <a:defRPr lang="en-US" sz="1400" kern="1200">
                <a:latin typeface="Times New Roman" pitchFamily="18"/>
                <a:ea typeface="Lucida Sans Unicode" pitchFamily="2"/>
                <a:cs typeface="Tahoma" pitchFamily="2"/>
              </a:defRPr>
            </a:lvl1pPr>
          </a:lstStyle>
          <a:p>
            <a:pPr>
              <a:defRPr/>
            </a:pPr>
            <a:endParaRPr/>
          </a:p>
        </p:txBody>
      </p:sp>
      <p:sp>
        <p:nvSpPr>
          <p:cNvPr id="5" name="Θέση ημερομηνίας 4">
            <a:extLst>
              <a:ext uri="{FF2B5EF4-FFF2-40B4-BE49-F238E27FC236}">
                <a16:creationId xmlns:a16="http://schemas.microsoft.com/office/drawing/2014/main" id="{226623C5-850A-4663-871C-222F58668F56}"/>
              </a:ext>
            </a:extLst>
          </p:cNvPr>
          <p:cNvSpPr txBox="1">
            <a:spLocks noGrp="1"/>
          </p:cNvSpPr>
          <p:nvPr>
            <p:ph type="dt" idx="1"/>
          </p:nvPr>
        </p:nvSpPr>
        <p:spPr>
          <a:xfrm>
            <a:off x="4398963" y="0"/>
            <a:ext cx="3373437" cy="503238"/>
          </a:xfrm>
          <a:prstGeom prst="rect">
            <a:avLst/>
          </a:prstGeom>
          <a:noFill/>
          <a:ln>
            <a:noFill/>
          </a:ln>
        </p:spPr>
        <p:txBody>
          <a:bodyPr wrap="square" lIns="0" tIns="0" rIns="0" bIns="0">
            <a:noAutofit/>
          </a:bodyPr>
          <a:lstStyle>
            <a:lvl1pPr lvl="0" algn="r" rtl="0" eaLnBrk="1" fontAlgn="auto" hangingPunct="0">
              <a:spcBef>
                <a:spcPts val="0"/>
              </a:spcBef>
              <a:spcAft>
                <a:spcPts val="0"/>
              </a:spcAft>
              <a:buNone/>
              <a:tabLst/>
              <a:defRPr lang="en-US" sz="1400" kern="1200">
                <a:latin typeface="Times New Roman" pitchFamily="18"/>
                <a:ea typeface="Lucida Sans Unicode" pitchFamily="2"/>
                <a:cs typeface="Tahoma" pitchFamily="2"/>
              </a:defRPr>
            </a:lvl1pPr>
          </a:lstStyle>
          <a:p>
            <a:pPr>
              <a:defRPr/>
            </a:pPr>
            <a:endParaRPr/>
          </a:p>
        </p:txBody>
      </p:sp>
      <p:sp>
        <p:nvSpPr>
          <p:cNvPr id="6" name="Θέση υποσέλιδου 5">
            <a:extLst>
              <a:ext uri="{FF2B5EF4-FFF2-40B4-BE49-F238E27FC236}">
                <a16:creationId xmlns:a16="http://schemas.microsoft.com/office/drawing/2014/main" id="{582681FA-3E98-430E-9E01-968FAD7A0F26}"/>
              </a:ext>
            </a:extLst>
          </p:cNvPr>
          <p:cNvSpPr txBox="1">
            <a:spLocks noGrp="1"/>
          </p:cNvSpPr>
          <p:nvPr>
            <p:ph type="ftr" sz="quarter" idx="4"/>
          </p:nvPr>
        </p:nvSpPr>
        <p:spPr>
          <a:xfrm>
            <a:off x="0" y="9555163"/>
            <a:ext cx="3373438" cy="503237"/>
          </a:xfrm>
          <a:prstGeom prst="rect">
            <a:avLst/>
          </a:prstGeom>
          <a:noFill/>
          <a:ln>
            <a:noFill/>
          </a:ln>
        </p:spPr>
        <p:txBody>
          <a:bodyPr wrap="square" lIns="0" tIns="0" rIns="0" bIns="0" anchor="b">
            <a:noAutofit/>
          </a:bodyPr>
          <a:lstStyle>
            <a:lvl1pPr lvl="0" rtl="0" eaLnBrk="1" fontAlgn="auto" hangingPunct="0">
              <a:spcBef>
                <a:spcPts val="0"/>
              </a:spcBef>
              <a:spcAft>
                <a:spcPts val="0"/>
              </a:spcAft>
              <a:buNone/>
              <a:tabLst/>
              <a:defRPr lang="en-US" sz="1400" kern="1200">
                <a:latin typeface="Times New Roman" pitchFamily="18"/>
                <a:ea typeface="Lucida Sans Unicode" pitchFamily="2"/>
                <a:cs typeface="Tahoma" pitchFamily="2"/>
              </a:defRPr>
            </a:lvl1pPr>
          </a:lstStyle>
          <a:p>
            <a:pPr>
              <a:defRPr/>
            </a:pPr>
            <a:endParaRPr/>
          </a:p>
        </p:txBody>
      </p:sp>
      <p:sp>
        <p:nvSpPr>
          <p:cNvPr id="7" name="Θέση αριθμού διαφάνειας 6">
            <a:extLst>
              <a:ext uri="{FF2B5EF4-FFF2-40B4-BE49-F238E27FC236}">
                <a16:creationId xmlns:a16="http://schemas.microsoft.com/office/drawing/2014/main" id="{3900380F-E979-489E-96BB-85F48FDD8988}"/>
              </a:ext>
            </a:extLst>
          </p:cNvPr>
          <p:cNvSpPr txBox="1">
            <a:spLocks noGrp="1"/>
          </p:cNvSpPr>
          <p:nvPr>
            <p:ph type="sldNum" sz="quarter" idx="5"/>
          </p:nvPr>
        </p:nvSpPr>
        <p:spPr>
          <a:xfrm>
            <a:off x="4398963" y="9555163"/>
            <a:ext cx="3373437" cy="503237"/>
          </a:xfrm>
          <a:prstGeom prst="rect">
            <a:avLst/>
          </a:prstGeom>
          <a:noFill/>
          <a:ln>
            <a:noFill/>
          </a:ln>
        </p:spPr>
        <p:txBody>
          <a:bodyPr wrap="square" lIns="0" tIns="0" rIns="0" bIns="0" anchor="b">
            <a:noAutofit/>
          </a:bodyPr>
          <a:lstStyle>
            <a:lvl1pPr lvl="0" algn="r" rtl="0" eaLnBrk="1" fontAlgn="auto" hangingPunct="0">
              <a:spcBef>
                <a:spcPts val="0"/>
              </a:spcBef>
              <a:spcAft>
                <a:spcPts val="0"/>
              </a:spcAft>
              <a:buNone/>
              <a:tabLst/>
              <a:defRPr lang="en-US" sz="1400" kern="1200">
                <a:latin typeface="Times New Roman" pitchFamily="18"/>
                <a:ea typeface="Lucida Sans Unicode" pitchFamily="2"/>
                <a:cs typeface="Tahoma" pitchFamily="2"/>
              </a:defRPr>
            </a:lvl1pPr>
          </a:lstStyle>
          <a:p>
            <a:pPr>
              <a:defRPr/>
            </a:pPr>
            <a:fld id="{04386456-E851-41B0-B4C6-8899A23FC946}" type="slidenum">
              <a:rPr/>
              <a:pPr>
                <a:defRPr/>
              </a:pPr>
              <a:t>‹#›</a:t>
            </a:fld>
            <a:endParaRPr/>
          </a:p>
        </p:txBody>
      </p:sp>
    </p:spTree>
  </p:cSld>
  <p:clrMap bg1="lt1" tx1="dk1" bg2="lt2" tx2="dk2" accent1="accent1" accent2="accent2" accent3="accent3" accent4="accent4" accent5="accent5" accent6="accent6" hlink="hlink" folHlink="folHlink"/>
  <p:hf sldNum="0" hdr="0" ftr="0" dt="0"/>
  <p:notesStyle>
    <a:lvl1pPr marL="215900" indent="-215900" algn="l" rtl="0" eaLnBrk="0" fontAlgn="base" hangingPunct="0">
      <a:spcBef>
        <a:spcPct val="30000"/>
      </a:spcBef>
      <a:spcAft>
        <a:spcPct val="0"/>
      </a:spcAft>
      <a:defRPr lang="en-US" sz="2000" kern="1200">
        <a:solidFill>
          <a:schemeClr val="tx1"/>
        </a:solidFill>
        <a:latin typeface="Arial" pitchFamily="18"/>
        <a:cs typeface="Tahoma" pitchFamily="2"/>
      </a:defRPr>
    </a:lvl1pPr>
    <a:lvl2pPr marL="742950" indent="-285750" algn="l" rtl="0" eaLnBrk="0" fontAlgn="base" hangingPunct="0">
      <a:spcBef>
        <a:spcPct val="30000"/>
      </a:spcBef>
      <a:spcAft>
        <a:spcPct val="0"/>
      </a:spcAft>
      <a:defRPr sz="1200" kern="1200">
        <a:solidFill>
          <a:schemeClr val="tx1"/>
        </a:solidFill>
        <a:latin typeface="+mn-lt"/>
        <a:ea typeface="+mn-ea"/>
        <a:cs typeface="Tahoma" panose="020B0604030504040204" pitchFamily="34" charset="0"/>
      </a:defRPr>
    </a:lvl2pPr>
    <a:lvl3pPr marL="1143000" indent="-228600" algn="l" rtl="0" eaLnBrk="0" fontAlgn="base" hangingPunct="0">
      <a:spcBef>
        <a:spcPct val="30000"/>
      </a:spcBef>
      <a:spcAft>
        <a:spcPct val="0"/>
      </a:spcAft>
      <a:defRPr sz="1200" kern="1200">
        <a:solidFill>
          <a:schemeClr val="tx1"/>
        </a:solidFill>
        <a:latin typeface="+mn-lt"/>
        <a:ea typeface="+mn-ea"/>
        <a:cs typeface="Tahoma" panose="020B0604030504040204" pitchFamily="34" charset="0"/>
      </a:defRPr>
    </a:lvl3pPr>
    <a:lvl4pPr marL="1600200" indent="-228600" algn="l" rtl="0" eaLnBrk="0" fontAlgn="base" hangingPunct="0">
      <a:spcBef>
        <a:spcPct val="30000"/>
      </a:spcBef>
      <a:spcAft>
        <a:spcPct val="0"/>
      </a:spcAft>
      <a:defRPr sz="1200" kern="1200">
        <a:solidFill>
          <a:schemeClr val="tx1"/>
        </a:solidFill>
        <a:latin typeface="+mn-lt"/>
        <a:ea typeface="+mn-ea"/>
        <a:cs typeface="Tahoma" panose="020B0604030504040204" pitchFamily="34" charset="0"/>
      </a:defRPr>
    </a:lvl4pPr>
    <a:lvl5pPr marL="2057400" indent="-228600" algn="l" rtl="0" eaLnBrk="0" fontAlgn="base" hangingPunct="0">
      <a:spcBef>
        <a:spcPct val="30000"/>
      </a:spcBef>
      <a:spcAft>
        <a:spcPct val="0"/>
      </a:spcAft>
      <a:defRPr sz="1200" kern="1200">
        <a:solidFill>
          <a:schemeClr val="tx1"/>
        </a:solidFill>
        <a:latin typeface="+mn-lt"/>
        <a:ea typeface="+mn-ea"/>
        <a:cs typeface="Tahoma" panose="020B0604030504040204"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Θέση σημειώσεων 1">
            <a:extLst>
              <a:ext uri="{FF2B5EF4-FFF2-40B4-BE49-F238E27FC236}">
                <a16:creationId xmlns:a16="http://schemas.microsoft.com/office/drawing/2014/main" id="{D5C72EB7-E393-40FA-B270-1157411178C0}"/>
              </a:ext>
            </a:extLst>
          </p:cNvPr>
          <p:cNvSpPr txBox="1">
            <a:spLocks noGrp="1" noChangeArrowheads="1"/>
          </p:cNvSpPr>
          <p:nvPr>
            <p:ph type="body" sz="quarter" idx="1"/>
          </p:nvPr>
        </p:nvSpPr>
        <p:spPr bwMode="auto">
          <a:xfrm>
            <a:off x="777875" y="4776788"/>
            <a:ext cx="6216650" cy="45275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spAutoFit/>
          </a:bodyPr>
          <a:lstStyle/>
          <a:p>
            <a:pPr marL="215900" marR="0" lvl="0" indent="-215900" algn="l" defTabSz="914400" rtl="0" eaLnBrk="1" fontAlgn="base" latinLnBrk="0" hangingPunct="0">
              <a:lnSpc>
                <a:spcPct val="100000"/>
              </a:lnSpc>
              <a:spcBef>
                <a:spcPct val="0"/>
              </a:spcBef>
              <a:spcAft>
                <a:spcPct val="0"/>
              </a:spcAft>
              <a:buClrTx/>
              <a:buSzTx/>
              <a:buFontTx/>
              <a:buNone/>
              <a:tabLst/>
              <a:defRPr/>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147" name="Θέση εικόνας διαφάνειας 2">
            <a:extLst>
              <a:ext uri="{FF2B5EF4-FFF2-40B4-BE49-F238E27FC236}">
                <a16:creationId xmlns:a16="http://schemas.microsoft.com/office/drawing/2014/main" id="{4B37797B-D703-41B6-B21C-2D42E0CDA2AF}"/>
              </a:ext>
            </a:extLst>
          </p:cNvPr>
          <p:cNvSpPr>
            <a:spLocks noGrp="1" noRot="1" noChangeAspect="1" noTextEdit="1"/>
          </p:cNvSpPr>
          <p:nvPr>
            <p:ph type="sldImg"/>
          </p:nvPr>
        </p:nvSpPr>
        <p:spPr>
          <a:solidFill>
            <a:srgbClr val="99CCFF"/>
          </a:solidFill>
          <a:ln w="25400">
            <a:solidFill>
              <a:srgbClr val="000000"/>
            </a:solidFill>
            <a:miter lim="800000"/>
            <a:headEnd/>
            <a:tailEnd/>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Θέση εικόνας διαφάνειας 1">
            <a:extLst>
              <a:ext uri="{FF2B5EF4-FFF2-40B4-BE49-F238E27FC236}">
                <a16:creationId xmlns:a16="http://schemas.microsoft.com/office/drawing/2014/main" id="{255C8E29-C433-4516-A1A5-57602E9DBEAD}"/>
              </a:ext>
            </a:extLst>
          </p:cNvPr>
          <p:cNvSpPr>
            <a:spLocks noGrp="1" noRot="1" noChangeAspect="1" noTextEdit="1"/>
          </p:cNvSpPr>
          <p:nvPr>
            <p:ph type="sldImg"/>
          </p:nvPr>
        </p:nvSpPr>
        <p:spPr>
          <a:solidFill>
            <a:srgbClr val="99CCFF"/>
          </a:solidFill>
          <a:ln w="25400">
            <a:solidFill>
              <a:srgbClr val="000000"/>
            </a:solidFill>
            <a:miter lim="800000"/>
            <a:headEnd/>
            <a:tailEnd/>
          </a:ln>
        </p:spPr>
      </p:sp>
      <p:sp>
        <p:nvSpPr>
          <p:cNvPr id="20483" name="Θέση σημειώσεων 2">
            <a:extLst>
              <a:ext uri="{FF2B5EF4-FFF2-40B4-BE49-F238E27FC236}">
                <a16:creationId xmlns:a16="http://schemas.microsoft.com/office/drawing/2014/main" id="{9CE23B2F-852A-4007-8AF3-234659402226}"/>
              </a:ext>
            </a:extLst>
          </p:cNvPr>
          <p:cNvSpPr txBox="1">
            <a:spLocks noGrp="1" noChangeArrowheads="1"/>
          </p:cNvSpPr>
          <p:nvPr>
            <p:ph type="body" sz="quarter" idx="1"/>
          </p:nvPr>
        </p:nvSpPr>
        <p:spPr bwMode="auto">
          <a:xfrm>
            <a:off x="777875" y="4776788"/>
            <a:ext cx="6216650" cy="443706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pPr marL="215900" marR="0" lvl="0" indent="-215900" algn="l" defTabSz="914400" rtl="0" eaLnBrk="1" fontAlgn="base" latinLnBrk="0" hangingPunct="0">
              <a:lnSpc>
                <a:spcPct val="100000"/>
              </a:lnSpc>
              <a:spcBef>
                <a:spcPct val="0"/>
              </a:spcBef>
              <a:spcAft>
                <a:spcPct val="0"/>
              </a:spcAft>
              <a:buClrTx/>
              <a:buSzTx/>
              <a:buFontTx/>
              <a:buNone/>
              <a:tabLst/>
              <a:defRPr/>
            </a:pPr>
            <a:r>
              <a:rPr lang="el-GR" sz="1800" dirty="0">
                <a:effectLst/>
                <a:latin typeface="Calibri" panose="020F0502020204030204" pitchFamily="34" charset="0"/>
                <a:ea typeface="Calibri" panose="020F0502020204030204" pitchFamily="34" charset="0"/>
                <a:cs typeface="Times New Roman" panose="02020603050405020304" pitchFamily="18" charset="0"/>
              </a:rPr>
              <a:t>Εδώ βλέπουμε και τους χρόνους εκπαίδευσης. Για το </a:t>
            </a:r>
            <a:r>
              <a:rPr lang="en-US" sz="1800" dirty="0">
                <a:effectLst/>
                <a:latin typeface="Calibri" panose="020F0502020204030204" pitchFamily="34" charset="0"/>
                <a:ea typeface="Calibri" panose="020F0502020204030204" pitchFamily="34" charset="0"/>
                <a:cs typeface="Times New Roman" panose="02020603050405020304" pitchFamily="18" charset="0"/>
              </a:rPr>
              <a:t>linear </a:t>
            </a:r>
            <a:r>
              <a:rPr lang="el-GR" sz="1800" dirty="0">
                <a:effectLst/>
                <a:latin typeface="Calibri" panose="020F0502020204030204" pitchFamily="34" charset="0"/>
                <a:ea typeface="Calibri" panose="020F0502020204030204" pitchFamily="34" charset="0"/>
                <a:cs typeface="Times New Roman" panose="02020603050405020304" pitchFamily="18" charset="0"/>
              </a:rPr>
              <a:t>μετά από κάποια τιμή του </a:t>
            </a:r>
            <a:r>
              <a:rPr lang="en-US" sz="1800" dirty="0">
                <a:effectLst/>
                <a:latin typeface="Calibri" panose="020F0502020204030204" pitchFamily="34" charset="0"/>
                <a:ea typeface="Calibri" panose="020F0502020204030204" pitchFamily="34" charset="0"/>
                <a:cs typeface="Times New Roman" panose="02020603050405020304" pitchFamily="18" charset="0"/>
              </a:rPr>
              <a:t>C</a:t>
            </a:r>
            <a:r>
              <a:rPr lang="el-GR" sz="1800" dirty="0">
                <a:effectLst/>
                <a:latin typeface="Calibri" panose="020F0502020204030204" pitchFamily="34" charset="0"/>
                <a:ea typeface="Calibri" panose="020F0502020204030204" pitchFamily="34" charset="0"/>
                <a:cs typeface="Times New Roman" panose="02020603050405020304" pitchFamily="18" charset="0"/>
              </a:rPr>
              <a:t>, τα πράγματα γίνονται απαγορευτικά και δεν συνέχισα τα πειράματα. Βλέπουμε για το </a:t>
            </a:r>
            <a:r>
              <a:rPr lang="en-US" sz="1800" dirty="0">
                <a:effectLst/>
                <a:latin typeface="Calibri" panose="020F0502020204030204" pitchFamily="34" charset="0"/>
                <a:ea typeface="Calibri" panose="020F0502020204030204" pitchFamily="34" charset="0"/>
                <a:cs typeface="Times New Roman" panose="02020603050405020304" pitchFamily="18" charset="0"/>
              </a:rPr>
              <a:t>polynomial </a:t>
            </a:r>
            <a:r>
              <a:rPr lang="el-GR" sz="1800" dirty="0">
                <a:effectLst/>
                <a:latin typeface="Calibri" panose="020F0502020204030204" pitchFamily="34" charset="0"/>
                <a:ea typeface="Calibri" panose="020F0502020204030204" pitchFamily="34" charset="0"/>
                <a:cs typeface="Times New Roman" panose="02020603050405020304" pitchFamily="18" charset="0"/>
              </a:rPr>
              <a:t>ότι καθώς αυξάνεται ο βαθμός του πολυωνύμου αυξάνεται και ο χρόνος, το οποίο είναι αναμενόμενο.</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eaLnBrk="1">
              <a:spcBef>
                <a:spcPct val="0"/>
              </a:spcBef>
            </a:pPr>
            <a:endParaRPr altLang="en-US" dirty="0">
              <a:solidFill>
                <a:srgbClr val="000000"/>
              </a:solidFill>
              <a:latin typeface="Arial" panose="020B0604020202020204" pitchFamily="34" charset="0"/>
              <a:cs typeface="Tahoma" panose="020B0604030504040204" pitchFamily="34" charset="0"/>
            </a:endParaRPr>
          </a:p>
        </p:txBody>
      </p:sp>
    </p:spTree>
    <p:extLst>
      <p:ext uri="{BB962C8B-B14F-4D97-AF65-F5344CB8AC3E}">
        <p14:creationId xmlns:p14="http://schemas.microsoft.com/office/powerpoint/2010/main" val="17367595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Θέση εικόνας διαφάνειας 1">
            <a:extLst>
              <a:ext uri="{FF2B5EF4-FFF2-40B4-BE49-F238E27FC236}">
                <a16:creationId xmlns:a16="http://schemas.microsoft.com/office/drawing/2014/main" id="{255C8E29-C433-4516-A1A5-57602E9DBEAD}"/>
              </a:ext>
            </a:extLst>
          </p:cNvPr>
          <p:cNvSpPr>
            <a:spLocks noGrp="1" noRot="1" noChangeAspect="1" noTextEdit="1"/>
          </p:cNvSpPr>
          <p:nvPr>
            <p:ph type="sldImg"/>
          </p:nvPr>
        </p:nvSpPr>
        <p:spPr>
          <a:solidFill>
            <a:srgbClr val="99CCFF"/>
          </a:solidFill>
          <a:ln w="25400">
            <a:solidFill>
              <a:srgbClr val="000000"/>
            </a:solidFill>
            <a:miter lim="800000"/>
            <a:headEnd/>
            <a:tailEnd/>
          </a:ln>
        </p:spPr>
      </p:sp>
      <p:sp>
        <p:nvSpPr>
          <p:cNvPr id="20483" name="Θέση σημειώσεων 2">
            <a:extLst>
              <a:ext uri="{FF2B5EF4-FFF2-40B4-BE49-F238E27FC236}">
                <a16:creationId xmlns:a16="http://schemas.microsoft.com/office/drawing/2014/main" id="{9CE23B2F-852A-4007-8AF3-234659402226}"/>
              </a:ext>
            </a:extLst>
          </p:cNvPr>
          <p:cNvSpPr txBox="1">
            <a:spLocks noGrp="1" noChangeArrowheads="1"/>
          </p:cNvSpPr>
          <p:nvPr>
            <p:ph type="body" sz="quarter" idx="1"/>
          </p:nvPr>
        </p:nvSpPr>
        <p:spPr bwMode="auto">
          <a:xfrm>
            <a:off x="777875" y="4776788"/>
            <a:ext cx="6216650" cy="443706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pPr marL="215900" marR="0" lvl="0" indent="-215900" algn="l" defTabSz="914400" rtl="0" eaLnBrk="1" fontAlgn="base" latinLnBrk="0" hangingPunct="0">
              <a:lnSpc>
                <a:spcPct val="100000"/>
              </a:lnSpc>
              <a:spcBef>
                <a:spcPct val="0"/>
              </a:spcBef>
              <a:spcAft>
                <a:spcPct val="0"/>
              </a:spcAft>
              <a:buClrTx/>
              <a:buSzTx/>
              <a:buFontTx/>
              <a:buNone/>
              <a:tabLst/>
              <a:defRPr/>
            </a:pPr>
            <a:r>
              <a:rPr lang="el-GR" sz="1800" dirty="0">
                <a:effectLst/>
                <a:latin typeface="Calibri" panose="020F0502020204030204" pitchFamily="34" charset="0"/>
                <a:ea typeface="Calibri" panose="020F0502020204030204" pitchFamily="34" charset="0"/>
                <a:cs typeface="Times New Roman" panose="02020603050405020304" pitchFamily="18" charset="0"/>
              </a:rPr>
              <a:t>Προχωράμε στις συγκρίσεις. Για </a:t>
            </a:r>
            <a:r>
              <a:rPr lang="en-US" sz="1800" dirty="0">
                <a:effectLst/>
                <a:latin typeface="Calibri" panose="020F0502020204030204" pitchFamily="34" charset="0"/>
                <a:ea typeface="Calibri" panose="020F0502020204030204" pitchFamily="34" charset="0"/>
                <a:cs typeface="Times New Roman" panose="02020603050405020304" pitchFamily="18" charset="0"/>
              </a:rPr>
              <a:t>linear </a:t>
            </a:r>
            <a:r>
              <a:rPr lang="el-GR" sz="1800" dirty="0">
                <a:effectLst/>
                <a:latin typeface="Calibri" panose="020F0502020204030204" pitchFamily="34" charset="0"/>
                <a:ea typeface="Calibri" panose="020F0502020204030204" pitchFamily="34" charset="0"/>
                <a:cs typeface="Times New Roman" panose="02020603050405020304" pitchFamily="18" charset="0"/>
              </a:rPr>
              <a:t>τα πράγματα είναι ίδια, εκτός από τον χρόνο, όπου σε μένα είναι πολύ πιο μεγάλος λόγω των μεγάλων πινάκων που χρησιμοποιώ, ενώ η </a:t>
            </a:r>
            <a:r>
              <a:rPr lang="en-US" sz="1800" dirty="0">
                <a:effectLst/>
                <a:latin typeface="Calibri" panose="020F0502020204030204" pitchFamily="34" charset="0"/>
                <a:ea typeface="Calibri" panose="020F0502020204030204" pitchFamily="34" charset="0"/>
                <a:cs typeface="Times New Roman" panose="02020603050405020304" pitchFamily="18" charset="0"/>
              </a:rPr>
              <a:t>sklearn </a:t>
            </a:r>
            <a:r>
              <a:rPr lang="el-GR" sz="1800" dirty="0">
                <a:effectLst/>
                <a:latin typeface="Calibri" panose="020F0502020204030204" pitchFamily="34" charset="0"/>
                <a:ea typeface="Calibri" panose="020F0502020204030204" pitchFamily="34" charset="0"/>
                <a:cs typeface="Times New Roman" panose="02020603050405020304" pitchFamily="18" charset="0"/>
              </a:rPr>
              <a:t>εφαρμόζει πιο </a:t>
            </a:r>
            <a:r>
              <a:rPr lang="en-US" sz="1800" dirty="0">
                <a:effectLst/>
                <a:latin typeface="Calibri" panose="020F0502020204030204" pitchFamily="34" charset="0"/>
                <a:ea typeface="Calibri" panose="020F0502020204030204" pitchFamily="34" charset="0"/>
                <a:cs typeface="Times New Roman" panose="02020603050405020304" pitchFamily="18" charset="0"/>
              </a:rPr>
              <a:t>efficient</a:t>
            </a:r>
            <a:r>
              <a:rPr lang="el-GR" sz="1800" dirty="0">
                <a:effectLst/>
                <a:latin typeface="Calibri" panose="020F0502020204030204" pitchFamily="34" charset="0"/>
                <a:ea typeface="Calibri" panose="020F0502020204030204" pitchFamily="34" charset="0"/>
                <a:cs typeface="Times New Roman" panose="02020603050405020304" pitchFamily="18" charset="0"/>
              </a:rPr>
              <a:t> μεθόδους.</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2531607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Θέση εικόνας διαφάνειας 1">
            <a:extLst>
              <a:ext uri="{FF2B5EF4-FFF2-40B4-BE49-F238E27FC236}">
                <a16:creationId xmlns:a16="http://schemas.microsoft.com/office/drawing/2014/main" id="{255C8E29-C433-4516-A1A5-57602E9DBEAD}"/>
              </a:ext>
            </a:extLst>
          </p:cNvPr>
          <p:cNvSpPr>
            <a:spLocks noGrp="1" noRot="1" noChangeAspect="1" noTextEdit="1"/>
          </p:cNvSpPr>
          <p:nvPr>
            <p:ph type="sldImg"/>
          </p:nvPr>
        </p:nvSpPr>
        <p:spPr>
          <a:solidFill>
            <a:srgbClr val="99CCFF"/>
          </a:solidFill>
          <a:ln w="25400">
            <a:solidFill>
              <a:srgbClr val="000000"/>
            </a:solidFill>
            <a:miter lim="800000"/>
            <a:headEnd/>
            <a:tailEnd/>
          </a:ln>
        </p:spPr>
      </p:sp>
      <p:sp>
        <p:nvSpPr>
          <p:cNvPr id="20483" name="Θέση σημειώσεων 2">
            <a:extLst>
              <a:ext uri="{FF2B5EF4-FFF2-40B4-BE49-F238E27FC236}">
                <a16:creationId xmlns:a16="http://schemas.microsoft.com/office/drawing/2014/main" id="{9CE23B2F-852A-4007-8AF3-234659402226}"/>
              </a:ext>
            </a:extLst>
          </p:cNvPr>
          <p:cNvSpPr txBox="1">
            <a:spLocks noGrp="1" noChangeArrowheads="1"/>
          </p:cNvSpPr>
          <p:nvPr>
            <p:ph type="body" sz="quarter" idx="1"/>
          </p:nvPr>
        </p:nvSpPr>
        <p:spPr bwMode="auto">
          <a:xfrm>
            <a:off x="777875" y="4776788"/>
            <a:ext cx="6216650" cy="443706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pPr marL="215900" marR="0" lvl="0" indent="-215900" algn="l" defTabSz="914400" rtl="0" eaLnBrk="1" fontAlgn="base" latinLnBrk="0" hangingPunct="0">
              <a:lnSpc>
                <a:spcPct val="100000"/>
              </a:lnSpc>
              <a:spcBef>
                <a:spcPct val="0"/>
              </a:spcBef>
              <a:spcAft>
                <a:spcPct val="0"/>
              </a:spcAft>
              <a:buClrTx/>
              <a:buSzTx/>
              <a:buFontTx/>
              <a:buNone/>
              <a:tabLst/>
              <a:defRPr/>
            </a:pPr>
            <a:r>
              <a:rPr lang="el-GR" sz="1800" dirty="0">
                <a:effectLst/>
                <a:latin typeface="Calibri" panose="020F0502020204030204" pitchFamily="34" charset="0"/>
                <a:ea typeface="Calibri" panose="020F0502020204030204" pitchFamily="34" charset="0"/>
                <a:cs typeface="Times New Roman" panose="02020603050405020304" pitchFamily="18" charset="0"/>
              </a:rPr>
              <a:t>Παρόμοια αποτελέσματα και για </a:t>
            </a:r>
            <a:r>
              <a:rPr lang="en-US" sz="1800" dirty="0">
                <a:effectLst/>
                <a:latin typeface="Calibri" panose="020F0502020204030204" pitchFamily="34" charset="0"/>
                <a:ea typeface="Calibri" panose="020F0502020204030204" pitchFamily="34" charset="0"/>
                <a:cs typeface="Times New Roman" panose="02020603050405020304" pitchFamily="18" charset="0"/>
              </a:rPr>
              <a:t>polynomial</a:t>
            </a:r>
            <a:r>
              <a:rPr lang="el-GR" sz="1800" dirty="0">
                <a:effectLst/>
                <a:latin typeface="Calibri" panose="020F0502020204030204" pitchFamily="34" charset="0"/>
                <a:ea typeface="Calibri" panose="020F0502020204030204" pitchFamily="34" charset="0"/>
                <a:cs typeface="Times New Roman" panose="02020603050405020304" pitchFamily="18" charset="0"/>
              </a:rPr>
              <a:t>. Πάλι ισχύει η ίδια παρατήρηση για τον χρόνο.</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7909995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Θέση εικόνας διαφάνειας 1">
            <a:extLst>
              <a:ext uri="{FF2B5EF4-FFF2-40B4-BE49-F238E27FC236}">
                <a16:creationId xmlns:a16="http://schemas.microsoft.com/office/drawing/2014/main" id="{255C8E29-C433-4516-A1A5-57602E9DBEAD}"/>
              </a:ext>
            </a:extLst>
          </p:cNvPr>
          <p:cNvSpPr>
            <a:spLocks noGrp="1" noRot="1" noChangeAspect="1" noTextEdit="1"/>
          </p:cNvSpPr>
          <p:nvPr>
            <p:ph type="sldImg"/>
          </p:nvPr>
        </p:nvSpPr>
        <p:spPr>
          <a:solidFill>
            <a:srgbClr val="99CCFF"/>
          </a:solidFill>
          <a:ln w="25400">
            <a:solidFill>
              <a:srgbClr val="000000"/>
            </a:solidFill>
            <a:miter lim="800000"/>
            <a:headEnd/>
            <a:tailEnd/>
          </a:ln>
        </p:spPr>
      </p:sp>
      <p:sp>
        <p:nvSpPr>
          <p:cNvPr id="20483" name="Θέση σημειώσεων 2">
            <a:extLst>
              <a:ext uri="{FF2B5EF4-FFF2-40B4-BE49-F238E27FC236}">
                <a16:creationId xmlns:a16="http://schemas.microsoft.com/office/drawing/2014/main" id="{9CE23B2F-852A-4007-8AF3-234659402226}"/>
              </a:ext>
            </a:extLst>
          </p:cNvPr>
          <p:cNvSpPr txBox="1">
            <a:spLocks noGrp="1" noChangeArrowheads="1"/>
          </p:cNvSpPr>
          <p:nvPr>
            <p:ph type="body" sz="quarter" idx="1"/>
          </p:nvPr>
        </p:nvSpPr>
        <p:spPr bwMode="auto">
          <a:xfrm>
            <a:off x="777875" y="4776788"/>
            <a:ext cx="6216650" cy="443706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pPr eaLnBrk="1">
              <a:spcBef>
                <a:spcPct val="0"/>
              </a:spcBef>
            </a:pPr>
            <a:r>
              <a:rPr lang="el-GR" sz="2000" dirty="0">
                <a:effectLst/>
                <a:latin typeface="Calibri" panose="020F0502020204030204" pitchFamily="34" charset="0"/>
                <a:ea typeface="Calibri" panose="020F0502020204030204" pitchFamily="34" charset="0"/>
                <a:cs typeface="Times New Roman" panose="02020603050405020304" pitchFamily="18" charset="0"/>
              </a:rPr>
              <a:t>Παρόμοια αποτελέσματα και για </a:t>
            </a:r>
            <a:r>
              <a:rPr lang="en-US" sz="2000" dirty="0" err="1">
                <a:effectLst/>
                <a:latin typeface="Calibri" panose="020F0502020204030204" pitchFamily="34" charset="0"/>
                <a:ea typeface="Calibri" panose="020F0502020204030204" pitchFamily="34" charset="0"/>
                <a:cs typeface="Times New Roman" panose="02020603050405020304" pitchFamily="18" charset="0"/>
              </a:rPr>
              <a:t>rbf</a:t>
            </a:r>
            <a:r>
              <a:rPr lang="el-GR" sz="2000" dirty="0">
                <a:effectLst/>
                <a:latin typeface="Calibri" panose="020F0502020204030204" pitchFamily="34" charset="0"/>
                <a:ea typeface="Calibri" panose="020F0502020204030204" pitchFamily="34" charset="0"/>
                <a:cs typeface="Times New Roman" panose="02020603050405020304" pitchFamily="18" charset="0"/>
              </a:rPr>
              <a:t>. </a:t>
            </a:r>
            <a:endParaRPr altLang="en-US" dirty="0">
              <a:solidFill>
                <a:srgbClr val="000000"/>
              </a:solidFill>
              <a:latin typeface="Arial" panose="020B0604020202020204" pitchFamily="34" charset="0"/>
              <a:cs typeface="Tahoma" panose="020B0604030504040204" pitchFamily="34" charset="0"/>
            </a:endParaRPr>
          </a:p>
        </p:txBody>
      </p:sp>
    </p:spTree>
    <p:extLst>
      <p:ext uri="{BB962C8B-B14F-4D97-AF65-F5344CB8AC3E}">
        <p14:creationId xmlns:p14="http://schemas.microsoft.com/office/powerpoint/2010/main" val="32075404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Θέση εικόνας διαφάνειας 1">
            <a:extLst>
              <a:ext uri="{FF2B5EF4-FFF2-40B4-BE49-F238E27FC236}">
                <a16:creationId xmlns:a16="http://schemas.microsoft.com/office/drawing/2014/main" id="{255C8E29-C433-4516-A1A5-57602E9DBEAD}"/>
              </a:ext>
            </a:extLst>
          </p:cNvPr>
          <p:cNvSpPr>
            <a:spLocks noGrp="1" noRot="1" noChangeAspect="1" noTextEdit="1"/>
          </p:cNvSpPr>
          <p:nvPr>
            <p:ph type="sldImg"/>
          </p:nvPr>
        </p:nvSpPr>
        <p:spPr>
          <a:solidFill>
            <a:srgbClr val="99CCFF"/>
          </a:solidFill>
          <a:ln w="25400">
            <a:solidFill>
              <a:srgbClr val="000000"/>
            </a:solidFill>
            <a:miter lim="800000"/>
            <a:headEnd/>
            <a:tailEnd/>
          </a:ln>
        </p:spPr>
      </p:sp>
      <p:sp>
        <p:nvSpPr>
          <p:cNvPr id="20483" name="Θέση σημειώσεων 2">
            <a:extLst>
              <a:ext uri="{FF2B5EF4-FFF2-40B4-BE49-F238E27FC236}">
                <a16:creationId xmlns:a16="http://schemas.microsoft.com/office/drawing/2014/main" id="{9CE23B2F-852A-4007-8AF3-234659402226}"/>
              </a:ext>
            </a:extLst>
          </p:cNvPr>
          <p:cNvSpPr txBox="1">
            <a:spLocks noGrp="1" noChangeArrowheads="1"/>
          </p:cNvSpPr>
          <p:nvPr>
            <p:ph type="body" sz="quarter" idx="1"/>
          </p:nvPr>
        </p:nvSpPr>
        <p:spPr bwMode="auto">
          <a:xfrm>
            <a:off x="777875" y="4776788"/>
            <a:ext cx="6216650" cy="443706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pPr marL="215900" marR="0" lvl="0" indent="-215900" algn="l" defTabSz="914400" rtl="0" eaLnBrk="1" fontAlgn="base" latinLnBrk="0" hangingPunct="0">
              <a:lnSpc>
                <a:spcPct val="100000"/>
              </a:lnSpc>
              <a:spcBef>
                <a:spcPct val="0"/>
              </a:spcBef>
              <a:spcAft>
                <a:spcPct val="0"/>
              </a:spcAft>
              <a:buClrTx/>
              <a:buSzTx/>
              <a:buFontTx/>
              <a:buNone/>
              <a:tabLst/>
              <a:defRPr/>
            </a:pPr>
            <a:r>
              <a:rPr lang="el-GR" sz="1800" dirty="0">
                <a:effectLst/>
                <a:latin typeface="Calibri" panose="020F0502020204030204" pitchFamily="34" charset="0"/>
                <a:ea typeface="Calibri" panose="020F0502020204030204" pitchFamily="34" charset="0"/>
                <a:cs typeface="Times New Roman" panose="02020603050405020304" pitchFamily="18" charset="0"/>
              </a:rPr>
              <a:t>Προχωράμε στους γείτονες. Οι </a:t>
            </a:r>
            <a:r>
              <a:rPr lang="en-US" sz="1800" dirty="0">
                <a:effectLst/>
                <a:latin typeface="Calibri" panose="020F0502020204030204" pitchFamily="34" charset="0"/>
                <a:ea typeface="Calibri" panose="020F0502020204030204" pitchFamily="34" charset="0"/>
                <a:cs typeface="Times New Roman" panose="02020603050405020304" pitchFamily="18" charset="0"/>
              </a:rPr>
              <a:t>nearest neighbors </a:t>
            </a:r>
            <a:r>
              <a:rPr lang="el-GR" sz="1800" dirty="0">
                <a:effectLst/>
                <a:latin typeface="Calibri" panose="020F0502020204030204" pitchFamily="34" charset="0"/>
                <a:ea typeface="Calibri" panose="020F0502020204030204" pitchFamily="34" charset="0"/>
                <a:cs typeface="Times New Roman" panose="02020603050405020304" pitchFamily="18" charset="0"/>
              </a:rPr>
              <a:t>δίνουν πολύ καλά αποτελέσματα ενώ το </a:t>
            </a:r>
            <a:r>
              <a:rPr lang="en-US" sz="1800" dirty="0">
                <a:effectLst/>
                <a:latin typeface="Calibri" panose="020F0502020204030204" pitchFamily="34" charset="0"/>
                <a:ea typeface="Calibri" panose="020F0502020204030204" pitchFamily="34" charset="0"/>
                <a:cs typeface="Times New Roman" panose="02020603050405020304" pitchFamily="18" charset="0"/>
              </a:rPr>
              <a:t>nearest class centroid</a:t>
            </a:r>
            <a:r>
              <a:rPr lang="el-GR" sz="1800" dirty="0">
                <a:effectLst/>
                <a:latin typeface="Calibri" panose="020F0502020204030204" pitchFamily="34" charset="0"/>
                <a:ea typeface="Calibri" panose="020F0502020204030204" pitchFamily="34" charset="0"/>
                <a:cs typeface="Times New Roman" panose="02020603050405020304" pitchFamily="18" charset="0"/>
              </a:rPr>
              <a:t> όχι.</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eaLnBrk="1">
              <a:spcBef>
                <a:spcPct val="0"/>
              </a:spcBef>
            </a:pPr>
            <a:endParaRPr altLang="en-US" dirty="0">
              <a:solidFill>
                <a:srgbClr val="000000"/>
              </a:solidFill>
              <a:latin typeface="Arial" panose="020B0604020202020204" pitchFamily="34" charset="0"/>
              <a:cs typeface="Tahoma" panose="020B0604030504040204" pitchFamily="34" charset="0"/>
            </a:endParaRPr>
          </a:p>
        </p:txBody>
      </p:sp>
    </p:spTree>
    <p:extLst>
      <p:ext uri="{BB962C8B-B14F-4D97-AF65-F5344CB8AC3E}">
        <p14:creationId xmlns:p14="http://schemas.microsoft.com/office/powerpoint/2010/main" val="24597947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Θέση εικόνας διαφάνειας 1">
            <a:extLst>
              <a:ext uri="{FF2B5EF4-FFF2-40B4-BE49-F238E27FC236}">
                <a16:creationId xmlns:a16="http://schemas.microsoft.com/office/drawing/2014/main" id="{255C8E29-C433-4516-A1A5-57602E9DBEAD}"/>
              </a:ext>
            </a:extLst>
          </p:cNvPr>
          <p:cNvSpPr>
            <a:spLocks noGrp="1" noRot="1" noChangeAspect="1" noTextEdit="1"/>
          </p:cNvSpPr>
          <p:nvPr>
            <p:ph type="sldImg"/>
          </p:nvPr>
        </p:nvSpPr>
        <p:spPr>
          <a:solidFill>
            <a:srgbClr val="99CCFF"/>
          </a:solidFill>
          <a:ln w="25400">
            <a:solidFill>
              <a:srgbClr val="000000"/>
            </a:solidFill>
            <a:miter lim="800000"/>
            <a:headEnd/>
            <a:tailEnd/>
          </a:ln>
        </p:spPr>
      </p:sp>
      <p:sp>
        <p:nvSpPr>
          <p:cNvPr id="20483" name="Θέση σημειώσεων 2">
            <a:extLst>
              <a:ext uri="{FF2B5EF4-FFF2-40B4-BE49-F238E27FC236}">
                <a16:creationId xmlns:a16="http://schemas.microsoft.com/office/drawing/2014/main" id="{9CE23B2F-852A-4007-8AF3-234659402226}"/>
              </a:ext>
            </a:extLst>
          </p:cNvPr>
          <p:cNvSpPr txBox="1">
            <a:spLocks noGrp="1" noChangeArrowheads="1"/>
          </p:cNvSpPr>
          <p:nvPr>
            <p:ph type="body" sz="quarter" idx="1"/>
          </p:nvPr>
        </p:nvSpPr>
        <p:spPr bwMode="auto">
          <a:xfrm>
            <a:off x="777875" y="4776788"/>
            <a:ext cx="6216650" cy="443706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pPr marL="215900" marR="0" lvl="0" indent="-215900" algn="l" defTabSz="914400" rtl="0" eaLnBrk="1" fontAlgn="base" latinLnBrk="0" hangingPunct="0">
              <a:lnSpc>
                <a:spcPct val="100000"/>
              </a:lnSpc>
              <a:spcBef>
                <a:spcPct val="0"/>
              </a:spcBef>
              <a:spcAft>
                <a:spcPct val="0"/>
              </a:spcAft>
              <a:buClrTx/>
              <a:buSzTx/>
              <a:buFontTx/>
              <a:buNone/>
              <a:tabLst/>
              <a:defRPr/>
            </a:pPr>
            <a:r>
              <a:rPr lang="el-GR" sz="1800" dirty="0">
                <a:effectLst/>
                <a:latin typeface="Calibri" panose="020F0502020204030204" pitchFamily="34" charset="0"/>
                <a:ea typeface="Calibri" panose="020F0502020204030204" pitchFamily="34" charset="0"/>
                <a:cs typeface="Times New Roman" panose="02020603050405020304" pitchFamily="18" charset="0"/>
              </a:rPr>
              <a:t>Πάμε τώρα στο </a:t>
            </a:r>
            <a:r>
              <a:rPr lang="en-US" sz="1800" dirty="0">
                <a:effectLst/>
                <a:latin typeface="Calibri" panose="020F0502020204030204" pitchFamily="34" charset="0"/>
                <a:ea typeface="Calibri" panose="020F0502020204030204" pitchFamily="34" charset="0"/>
                <a:cs typeface="Times New Roman" panose="02020603050405020304" pitchFamily="18" charset="0"/>
              </a:rPr>
              <a:t>Kernel PCA </a:t>
            </a:r>
            <a:r>
              <a:rPr lang="el-GR"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a:effectLst/>
                <a:latin typeface="Calibri" panose="020F0502020204030204" pitchFamily="34" charset="0"/>
                <a:ea typeface="Calibri" panose="020F0502020204030204" pitchFamily="34" charset="0"/>
                <a:cs typeface="Times New Roman" panose="02020603050405020304" pitchFamily="18" charset="0"/>
              </a:rPr>
              <a:t>LDA</a:t>
            </a:r>
            <a:r>
              <a:rPr lang="el-GR" sz="1800" dirty="0">
                <a:effectLst/>
                <a:latin typeface="Calibri" panose="020F0502020204030204" pitchFamily="34" charset="0"/>
                <a:ea typeface="Calibri" panose="020F0502020204030204" pitchFamily="34" charset="0"/>
                <a:cs typeface="Times New Roman" panose="02020603050405020304" pitchFamily="18" charset="0"/>
              </a:rPr>
              <a:t>, όπου βλέπουμε παρόμοια αποτελέσματα για το </a:t>
            </a:r>
            <a:r>
              <a:rPr lang="en-US" sz="1800" dirty="0">
                <a:effectLst/>
                <a:latin typeface="Calibri" panose="020F0502020204030204" pitchFamily="34" charset="0"/>
                <a:ea typeface="Calibri" panose="020F0502020204030204" pitchFamily="34" charset="0"/>
                <a:cs typeface="Times New Roman" panose="02020603050405020304" pitchFamily="18" charset="0"/>
              </a:rPr>
              <a:t>linear</a:t>
            </a:r>
            <a:r>
              <a:rPr lang="el-GR" sz="1800" dirty="0">
                <a:effectLst/>
                <a:latin typeface="Calibri" panose="020F0502020204030204" pitchFamily="34" charset="0"/>
                <a:ea typeface="Calibri" panose="020F0502020204030204" pitchFamily="34" charset="0"/>
                <a:cs typeface="Times New Roman" panose="02020603050405020304" pitchFamily="18" charset="0"/>
              </a:rPr>
              <a:t>. Να σημειώσω εδώ ότι μάλλον δεν είχε και πολύ νόημα που έβαλα </a:t>
            </a:r>
            <a:r>
              <a:rPr lang="en-US" sz="1800" dirty="0">
                <a:effectLst/>
                <a:latin typeface="Calibri" panose="020F0502020204030204" pitchFamily="34" charset="0"/>
                <a:ea typeface="Calibri" panose="020F0502020204030204" pitchFamily="34" charset="0"/>
                <a:cs typeface="Times New Roman" panose="02020603050405020304" pitchFamily="18" charset="0"/>
              </a:rPr>
              <a:t>linear PCA </a:t>
            </a:r>
            <a:r>
              <a:rPr lang="el-GR" sz="1800" dirty="0">
                <a:effectLst/>
                <a:latin typeface="Calibri" panose="020F0502020204030204" pitchFamily="34" charset="0"/>
                <a:ea typeface="Calibri" panose="020F0502020204030204" pitchFamily="34" charset="0"/>
                <a:cs typeface="Times New Roman" panose="02020603050405020304" pitchFamily="18" charset="0"/>
              </a:rPr>
              <a:t>πριν από το </a:t>
            </a:r>
            <a:r>
              <a:rPr lang="en-US" sz="1800" dirty="0">
                <a:effectLst/>
                <a:latin typeface="Calibri" panose="020F0502020204030204" pitchFamily="34" charset="0"/>
                <a:ea typeface="Calibri" panose="020F0502020204030204" pitchFamily="34" charset="0"/>
                <a:cs typeface="Times New Roman" panose="02020603050405020304" pitchFamily="18" charset="0"/>
              </a:rPr>
              <a:t>LDA</a:t>
            </a:r>
            <a:r>
              <a:rPr lang="el-GR" sz="1800" dirty="0">
                <a:effectLst/>
                <a:latin typeface="Calibri" panose="020F0502020204030204" pitchFamily="34" charset="0"/>
                <a:ea typeface="Calibri" panose="020F0502020204030204" pitchFamily="34" charset="0"/>
                <a:cs typeface="Times New Roman" panose="02020603050405020304" pitchFamily="18" charset="0"/>
              </a:rPr>
              <a:t> αλλά παρόλα αυτά σας παρουσιάζω τα αποτελέσματα.</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635452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Θέση εικόνας διαφάνειας 1">
            <a:extLst>
              <a:ext uri="{FF2B5EF4-FFF2-40B4-BE49-F238E27FC236}">
                <a16:creationId xmlns:a16="http://schemas.microsoft.com/office/drawing/2014/main" id="{255C8E29-C433-4516-A1A5-57602E9DBEAD}"/>
              </a:ext>
            </a:extLst>
          </p:cNvPr>
          <p:cNvSpPr>
            <a:spLocks noGrp="1" noRot="1" noChangeAspect="1" noTextEdit="1"/>
          </p:cNvSpPr>
          <p:nvPr>
            <p:ph type="sldImg"/>
          </p:nvPr>
        </p:nvSpPr>
        <p:spPr>
          <a:solidFill>
            <a:srgbClr val="99CCFF"/>
          </a:solidFill>
          <a:ln w="25400">
            <a:solidFill>
              <a:srgbClr val="000000"/>
            </a:solidFill>
            <a:miter lim="800000"/>
            <a:headEnd/>
            <a:tailEnd/>
          </a:ln>
        </p:spPr>
      </p:sp>
      <p:sp>
        <p:nvSpPr>
          <p:cNvPr id="20483" name="Θέση σημειώσεων 2">
            <a:extLst>
              <a:ext uri="{FF2B5EF4-FFF2-40B4-BE49-F238E27FC236}">
                <a16:creationId xmlns:a16="http://schemas.microsoft.com/office/drawing/2014/main" id="{9CE23B2F-852A-4007-8AF3-234659402226}"/>
              </a:ext>
            </a:extLst>
          </p:cNvPr>
          <p:cNvSpPr txBox="1">
            <a:spLocks noGrp="1" noChangeArrowheads="1"/>
          </p:cNvSpPr>
          <p:nvPr>
            <p:ph type="body" sz="quarter" idx="1"/>
          </p:nvPr>
        </p:nvSpPr>
        <p:spPr bwMode="auto">
          <a:xfrm>
            <a:off x="777875" y="4776788"/>
            <a:ext cx="6216650" cy="443706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pPr marL="215900" marR="0" lvl="0" indent="-215900" algn="l" defTabSz="914400" rtl="0" eaLnBrk="1" fontAlgn="base" latinLnBrk="0" hangingPunct="0">
              <a:lnSpc>
                <a:spcPct val="100000"/>
              </a:lnSpc>
              <a:spcBef>
                <a:spcPct val="0"/>
              </a:spcBef>
              <a:spcAft>
                <a:spcPct val="0"/>
              </a:spcAft>
              <a:buClrTx/>
              <a:buSzTx/>
              <a:buFontTx/>
              <a:buNone/>
              <a:tabLst/>
              <a:defRPr/>
            </a:pPr>
            <a:r>
              <a:rPr lang="el-GR" sz="1800" dirty="0">
                <a:effectLst/>
                <a:latin typeface="Calibri" panose="020F0502020204030204" pitchFamily="34" charset="0"/>
                <a:ea typeface="Calibri" panose="020F0502020204030204" pitchFamily="34" charset="0"/>
                <a:cs typeface="Times New Roman" panose="02020603050405020304" pitchFamily="18" charset="0"/>
              </a:rPr>
              <a:t>Για το </a:t>
            </a:r>
            <a:r>
              <a:rPr lang="en-US" sz="1800" dirty="0">
                <a:effectLst/>
                <a:latin typeface="Calibri" panose="020F0502020204030204" pitchFamily="34" charset="0"/>
                <a:ea typeface="Calibri" panose="020F0502020204030204" pitchFamily="34" charset="0"/>
                <a:cs typeface="Times New Roman" panose="02020603050405020304" pitchFamily="18" charset="0"/>
              </a:rPr>
              <a:t>polynomial </a:t>
            </a:r>
            <a:r>
              <a:rPr lang="el-GR" sz="1800" dirty="0">
                <a:effectLst/>
                <a:latin typeface="Calibri" panose="020F0502020204030204" pitchFamily="34" charset="0"/>
                <a:ea typeface="Calibri" panose="020F0502020204030204" pitchFamily="34" charset="0"/>
                <a:cs typeface="Times New Roman" panose="02020603050405020304" pitchFamily="18" charset="0"/>
              </a:rPr>
              <a:t>με τη μέθοδο μου, βλέπουμε απόλυτο διαχωρισμό των κλάσεων και πολύ καλά </a:t>
            </a:r>
            <a:r>
              <a:rPr lang="en-US" sz="1800" dirty="0">
                <a:effectLst/>
                <a:latin typeface="Calibri" panose="020F0502020204030204" pitchFamily="34" charset="0"/>
                <a:ea typeface="Calibri" panose="020F0502020204030204" pitchFamily="34" charset="0"/>
                <a:cs typeface="Times New Roman" panose="02020603050405020304" pitchFamily="18" charset="0"/>
              </a:rPr>
              <a:t>score</a:t>
            </a:r>
            <a:r>
              <a:rPr lang="el-GR" sz="1800" dirty="0">
                <a:effectLst/>
                <a:latin typeface="Calibri" panose="020F0502020204030204" pitchFamily="34" charset="0"/>
                <a:ea typeface="Calibri" panose="020F0502020204030204" pitchFamily="34" charset="0"/>
                <a:cs typeface="Times New Roman" panose="02020603050405020304" pitchFamily="18" charset="0"/>
              </a:rPr>
              <a:t>, ενώ η </a:t>
            </a:r>
            <a:r>
              <a:rPr lang="en-US" sz="1800" dirty="0">
                <a:effectLst/>
                <a:latin typeface="Calibri" panose="020F0502020204030204" pitchFamily="34" charset="0"/>
                <a:ea typeface="Calibri" panose="020F0502020204030204" pitchFamily="34" charset="0"/>
                <a:cs typeface="Times New Roman" panose="02020603050405020304" pitchFamily="18" charset="0"/>
              </a:rPr>
              <a:t>sklearn </a:t>
            </a:r>
            <a:r>
              <a:rPr lang="el-GR" sz="1800" dirty="0">
                <a:effectLst/>
                <a:latin typeface="Calibri" panose="020F0502020204030204" pitchFamily="34" charset="0"/>
                <a:ea typeface="Calibri" panose="020F0502020204030204" pitchFamily="34" charset="0"/>
                <a:cs typeface="Times New Roman" panose="02020603050405020304" pitchFamily="18" charset="0"/>
              </a:rPr>
              <a:t>δεν τα πηγαίνει καθόλου καλά με τον </a:t>
            </a:r>
            <a:r>
              <a:rPr lang="en-US" sz="1800" dirty="0">
                <a:effectLst/>
                <a:latin typeface="Calibri" panose="020F0502020204030204" pitchFamily="34" charset="0"/>
                <a:ea typeface="Calibri" panose="020F0502020204030204" pitchFamily="34" charset="0"/>
                <a:cs typeface="Times New Roman" panose="02020603050405020304" pitchFamily="18" charset="0"/>
              </a:rPr>
              <a:t>svd solver </a:t>
            </a:r>
            <a:r>
              <a:rPr lang="el-GR" sz="1800" dirty="0">
                <a:effectLst/>
                <a:latin typeface="Calibri" panose="020F0502020204030204" pitchFamily="34" charset="0"/>
                <a:ea typeface="Calibri" panose="020F0502020204030204" pitchFamily="34" charset="0"/>
                <a:cs typeface="Times New Roman" panose="02020603050405020304" pitchFamily="18" charset="0"/>
              </a:rPr>
              <a:t>που χρησιμοποιεί. Επίσης οι χρόνοι είναι καλύτεροι σε μένα.</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2073089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Θέση εικόνας διαφάνειας 1">
            <a:extLst>
              <a:ext uri="{FF2B5EF4-FFF2-40B4-BE49-F238E27FC236}">
                <a16:creationId xmlns:a16="http://schemas.microsoft.com/office/drawing/2014/main" id="{255C8E29-C433-4516-A1A5-57602E9DBEAD}"/>
              </a:ext>
            </a:extLst>
          </p:cNvPr>
          <p:cNvSpPr>
            <a:spLocks noGrp="1" noRot="1" noChangeAspect="1" noTextEdit="1"/>
          </p:cNvSpPr>
          <p:nvPr>
            <p:ph type="sldImg"/>
          </p:nvPr>
        </p:nvSpPr>
        <p:spPr>
          <a:solidFill>
            <a:srgbClr val="99CCFF"/>
          </a:solidFill>
          <a:ln w="25400">
            <a:solidFill>
              <a:srgbClr val="000000"/>
            </a:solidFill>
            <a:miter lim="800000"/>
            <a:headEnd/>
            <a:tailEnd/>
          </a:ln>
        </p:spPr>
      </p:sp>
      <p:sp>
        <p:nvSpPr>
          <p:cNvPr id="20483" name="Θέση σημειώσεων 2">
            <a:extLst>
              <a:ext uri="{FF2B5EF4-FFF2-40B4-BE49-F238E27FC236}">
                <a16:creationId xmlns:a16="http://schemas.microsoft.com/office/drawing/2014/main" id="{9CE23B2F-852A-4007-8AF3-234659402226}"/>
              </a:ext>
            </a:extLst>
          </p:cNvPr>
          <p:cNvSpPr txBox="1">
            <a:spLocks noGrp="1" noChangeArrowheads="1"/>
          </p:cNvSpPr>
          <p:nvPr>
            <p:ph type="body" sz="quarter" idx="1"/>
          </p:nvPr>
        </p:nvSpPr>
        <p:spPr bwMode="auto">
          <a:xfrm>
            <a:off x="777875" y="4776788"/>
            <a:ext cx="6216650" cy="443706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pPr marL="215900" marR="0" lvl="0" indent="-215900" algn="l" defTabSz="914400" rtl="0" eaLnBrk="1" fontAlgn="base" latinLnBrk="0" hangingPunct="0">
              <a:lnSpc>
                <a:spcPct val="100000"/>
              </a:lnSpc>
              <a:spcBef>
                <a:spcPct val="0"/>
              </a:spcBef>
              <a:spcAft>
                <a:spcPct val="0"/>
              </a:spcAft>
              <a:buClrTx/>
              <a:buSzTx/>
              <a:buFontTx/>
              <a:buNone/>
              <a:tabLst/>
              <a:defRPr/>
            </a:pPr>
            <a:r>
              <a:rPr lang="el-GR" sz="1800" dirty="0">
                <a:effectLst/>
                <a:latin typeface="Calibri" panose="020F0502020204030204" pitchFamily="34" charset="0"/>
                <a:ea typeface="Calibri" panose="020F0502020204030204" pitchFamily="34" charset="0"/>
                <a:cs typeface="Times New Roman" panose="02020603050405020304" pitchFamily="18" charset="0"/>
              </a:rPr>
              <a:t>Παρόμοια αποτελέσματα και για το </a:t>
            </a:r>
            <a:r>
              <a:rPr lang="en-US" sz="1800" dirty="0">
                <a:effectLst/>
                <a:latin typeface="Calibri" panose="020F0502020204030204" pitchFamily="34" charset="0"/>
                <a:ea typeface="Calibri" panose="020F0502020204030204" pitchFamily="34" charset="0"/>
                <a:cs typeface="Times New Roman" panose="02020603050405020304" pitchFamily="18" charset="0"/>
              </a:rPr>
              <a:t>RBF </a:t>
            </a:r>
            <a:r>
              <a:rPr lang="el-GR" sz="1800" dirty="0">
                <a:effectLst/>
                <a:latin typeface="Calibri" panose="020F0502020204030204" pitchFamily="34" charset="0"/>
                <a:ea typeface="Calibri" panose="020F0502020204030204" pitchFamily="34" charset="0"/>
                <a:cs typeface="Times New Roman" panose="02020603050405020304" pitchFamily="18" charset="0"/>
              </a:rPr>
              <a:t>όπου πάλι η </a:t>
            </a:r>
            <a:r>
              <a:rPr lang="en-US" sz="1800" dirty="0">
                <a:effectLst/>
                <a:latin typeface="Calibri" panose="020F0502020204030204" pitchFamily="34" charset="0"/>
                <a:ea typeface="Calibri" panose="020F0502020204030204" pitchFamily="34" charset="0"/>
                <a:cs typeface="Times New Roman" panose="02020603050405020304" pitchFamily="18" charset="0"/>
              </a:rPr>
              <a:t>sklearn </a:t>
            </a:r>
            <a:r>
              <a:rPr lang="el-GR" sz="1800" dirty="0">
                <a:effectLst/>
                <a:latin typeface="Calibri" panose="020F0502020204030204" pitchFamily="34" charset="0"/>
                <a:ea typeface="Calibri" panose="020F0502020204030204" pitchFamily="34" charset="0"/>
                <a:cs typeface="Times New Roman" panose="02020603050405020304" pitchFamily="18" charset="0"/>
              </a:rPr>
              <a:t>δεν τα πηγαίνει καλά.</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2435057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Θέση εικόνας διαφάνειας 1">
            <a:extLst>
              <a:ext uri="{FF2B5EF4-FFF2-40B4-BE49-F238E27FC236}">
                <a16:creationId xmlns:a16="http://schemas.microsoft.com/office/drawing/2014/main" id="{255C8E29-C433-4516-A1A5-57602E9DBEAD}"/>
              </a:ext>
            </a:extLst>
          </p:cNvPr>
          <p:cNvSpPr>
            <a:spLocks noGrp="1" noRot="1" noChangeAspect="1" noTextEdit="1"/>
          </p:cNvSpPr>
          <p:nvPr>
            <p:ph type="sldImg"/>
          </p:nvPr>
        </p:nvSpPr>
        <p:spPr>
          <a:solidFill>
            <a:srgbClr val="99CCFF"/>
          </a:solidFill>
          <a:ln w="25400">
            <a:solidFill>
              <a:srgbClr val="000000"/>
            </a:solidFill>
            <a:miter lim="800000"/>
            <a:headEnd/>
            <a:tailEnd/>
          </a:ln>
        </p:spPr>
      </p:sp>
      <p:sp>
        <p:nvSpPr>
          <p:cNvPr id="20483" name="Θέση σημειώσεων 2">
            <a:extLst>
              <a:ext uri="{FF2B5EF4-FFF2-40B4-BE49-F238E27FC236}">
                <a16:creationId xmlns:a16="http://schemas.microsoft.com/office/drawing/2014/main" id="{9CE23B2F-852A-4007-8AF3-234659402226}"/>
              </a:ext>
            </a:extLst>
          </p:cNvPr>
          <p:cNvSpPr txBox="1">
            <a:spLocks noGrp="1" noChangeArrowheads="1"/>
          </p:cNvSpPr>
          <p:nvPr>
            <p:ph type="body" sz="quarter" idx="1"/>
          </p:nvPr>
        </p:nvSpPr>
        <p:spPr bwMode="auto">
          <a:xfrm>
            <a:off x="777875" y="4776788"/>
            <a:ext cx="6216650" cy="443706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pPr marL="215900" marR="0" lvl="0" indent="-215900" algn="l" defTabSz="914400" rtl="0" eaLnBrk="1" fontAlgn="base" latinLnBrk="0" hangingPunct="0">
              <a:lnSpc>
                <a:spcPct val="100000"/>
              </a:lnSpc>
              <a:spcBef>
                <a:spcPct val="0"/>
              </a:spcBef>
              <a:spcAft>
                <a:spcPct val="0"/>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l-GR" sz="1800" dirty="0">
                <a:effectLst/>
                <a:latin typeface="Calibri" panose="020F0502020204030204" pitchFamily="34" charset="0"/>
                <a:ea typeface="Calibri" panose="020F0502020204030204" pitchFamily="34" charset="0"/>
                <a:cs typeface="Times New Roman" panose="02020603050405020304" pitchFamily="18" charset="0"/>
              </a:rPr>
              <a:t>Εδώ βλέπουμε αποτελέσματα σε ολόκληρο το </a:t>
            </a:r>
            <a:r>
              <a:rPr lang="en-US" sz="1800" dirty="0">
                <a:effectLst/>
                <a:latin typeface="Calibri" panose="020F0502020204030204" pitchFamily="34" charset="0"/>
                <a:ea typeface="Calibri" panose="020F0502020204030204" pitchFamily="34" charset="0"/>
                <a:cs typeface="Times New Roman" panose="02020603050405020304" pitchFamily="18" charset="0"/>
              </a:rPr>
              <a:t>training set</a:t>
            </a:r>
            <a:r>
              <a:rPr lang="el-GR" sz="1800" dirty="0">
                <a:effectLst/>
                <a:latin typeface="Calibri" panose="020F0502020204030204" pitchFamily="34" charset="0"/>
                <a:ea typeface="Calibri" panose="020F0502020204030204" pitchFamily="34" charset="0"/>
                <a:cs typeface="Times New Roman" panose="02020603050405020304" pitchFamily="18" charset="0"/>
              </a:rPr>
              <a:t>. Τα </a:t>
            </a:r>
            <a:r>
              <a:rPr lang="en-US" sz="1800" dirty="0">
                <a:effectLst/>
                <a:latin typeface="Calibri" panose="020F0502020204030204" pitchFamily="34" charset="0"/>
                <a:ea typeface="Calibri" panose="020F0502020204030204" pitchFamily="34" charset="0"/>
                <a:cs typeface="Times New Roman" panose="02020603050405020304" pitchFamily="18" charset="0"/>
              </a:rPr>
              <a:t>SVM </a:t>
            </a:r>
            <a:r>
              <a:rPr lang="el-GR" sz="1800" dirty="0">
                <a:effectLst/>
                <a:latin typeface="Calibri" panose="020F0502020204030204" pitchFamily="34" charset="0"/>
                <a:ea typeface="Calibri" panose="020F0502020204030204" pitchFamily="34" charset="0"/>
                <a:cs typeface="Times New Roman" panose="02020603050405020304" pitchFamily="18" charset="0"/>
              </a:rPr>
              <a:t>με </a:t>
            </a:r>
            <a:r>
              <a:rPr lang="en-US" sz="1800" dirty="0">
                <a:effectLst/>
                <a:latin typeface="Calibri" panose="020F0502020204030204" pitchFamily="34" charset="0"/>
                <a:ea typeface="Calibri" panose="020F0502020204030204" pitchFamily="34" charset="0"/>
                <a:cs typeface="Times New Roman" panose="02020603050405020304" pitchFamily="18" charset="0"/>
              </a:rPr>
              <a:t>polynomial </a:t>
            </a:r>
            <a:r>
              <a:rPr lang="el-GR" sz="1800" dirty="0">
                <a:effectLst/>
                <a:latin typeface="Calibri" panose="020F0502020204030204" pitchFamily="34" charset="0"/>
                <a:ea typeface="Calibri" panose="020F0502020204030204" pitchFamily="34" charset="0"/>
                <a:cs typeface="Times New Roman" panose="02020603050405020304" pitchFamily="18" charset="0"/>
              </a:rPr>
              <a:t>και </a:t>
            </a:r>
            <a:r>
              <a:rPr lang="en-US" sz="1800" dirty="0">
                <a:effectLst/>
                <a:latin typeface="Calibri" panose="020F0502020204030204" pitchFamily="34" charset="0"/>
                <a:ea typeface="Calibri" panose="020F0502020204030204" pitchFamily="34" charset="0"/>
                <a:cs typeface="Times New Roman" panose="02020603050405020304" pitchFamily="18" charset="0"/>
              </a:rPr>
              <a:t>RBF kernels </a:t>
            </a:r>
            <a:r>
              <a:rPr lang="el-GR" sz="1800" dirty="0">
                <a:effectLst/>
                <a:latin typeface="Calibri" panose="020F0502020204030204" pitchFamily="34" charset="0"/>
                <a:ea typeface="Calibri" panose="020F0502020204030204" pitchFamily="34" charset="0"/>
                <a:cs typeface="Times New Roman" panose="02020603050405020304" pitchFamily="18" charset="0"/>
              </a:rPr>
              <a:t>υπερτερούν και πετυχαίνουν  </a:t>
            </a:r>
            <a:r>
              <a:rPr lang="en-US" sz="1800" dirty="0">
                <a:effectLst/>
                <a:latin typeface="Calibri" panose="020F0502020204030204" pitchFamily="34" charset="0"/>
                <a:ea typeface="Calibri" panose="020F0502020204030204" pitchFamily="34" charset="0"/>
                <a:cs typeface="Times New Roman" panose="02020603050405020304" pitchFamily="18" charset="0"/>
              </a:rPr>
              <a:t>test accuracy</a:t>
            </a:r>
            <a:r>
              <a:rPr lang="el-GR" sz="1800" dirty="0">
                <a:effectLst/>
                <a:latin typeface="Calibri" panose="020F0502020204030204" pitchFamily="34" charset="0"/>
                <a:ea typeface="Calibri" panose="020F0502020204030204" pitchFamily="34" charset="0"/>
                <a:cs typeface="Times New Roman" panose="02020603050405020304" pitchFamily="18" charset="0"/>
              </a:rPr>
              <a:t> 0.99.</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5024750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Θέση εικόνας διαφάνειας 1">
            <a:extLst>
              <a:ext uri="{FF2B5EF4-FFF2-40B4-BE49-F238E27FC236}">
                <a16:creationId xmlns:a16="http://schemas.microsoft.com/office/drawing/2014/main" id="{255C8E29-C433-4516-A1A5-57602E9DBEAD}"/>
              </a:ext>
            </a:extLst>
          </p:cNvPr>
          <p:cNvSpPr>
            <a:spLocks noGrp="1" noRot="1" noChangeAspect="1" noTextEdit="1"/>
          </p:cNvSpPr>
          <p:nvPr>
            <p:ph type="sldImg"/>
          </p:nvPr>
        </p:nvSpPr>
        <p:spPr>
          <a:solidFill>
            <a:srgbClr val="99CCFF"/>
          </a:solidFill>
          <a:ln w="25400">
            <a:solidFill>
              <a:srgbClr val="000000"/>
            </a:solidFill>
            <a:miter lim="800000"/>
            <a:headEnd/>
            <a:tailEnd/>
          </a:ln>
        </p:spPr>
      </p:sp>
      <p:sp>
        <p:nvSpPr>
          <p:cNvPr id="20483" name="Θέση σημειώσεων 2">
            <a:extLst>
              <a:ext uri="{FF2B5EF4-FFF2-40B4-BE49-F238E27FC236}">
                <a16:creationId xmlns:a16="http://schemas.microsoft.com/office/drawing/2014/main" id="{9CE23B2F-852A-4007-8AF3-234659402226}"/>
              </a:ext>
            </a:extLst>
          </p:cNvPr>
          <p:cNvSpPr txBox="1">
            <a:spLocks noGrp="1" noChangeArrowheads="1"/>
          </p:cNvSpPr>
          <p:nvPr>
            <p:ph type="body" sz="quarter" idx="1"/>
          </p:nvPr>
        </p:nvSpPr>
        <p:spPr bwMode="auto">
          <a:xfrm>
            <a:off x="777875" y="4776788"/>
            <a:ext cx="6216650" cy="443706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pPr marL="215900" marR="0" lvl="0" indent="-215900" algn="l" defTabSz="914400" rtl="0" eaLnBrk="1" fontAlgn="base" latinLnBrk="0" hangingPunct="0">
              <a:lnSpc>
                <a:spcPct val="100000"/>
              </a:lnSpc>
              <a:spcBef>
                <a:spcPct val="0"/>
              </a:spcBef>
              <a:spcAft>
                <a:spcPct val="0"/>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l-GR" sz="1800" dirty="0">
                <a:effectLst/>
                <a:latin typeface="Calibri" panose="020F0502020204030204" pitchFamily="34" charset="0"/>
                <a:ea typeface="Calibri" panose="020F0502020204030204" pitchFamily="34" charset="0"/>
                <a:cs typeface="Times New Roman" panose="02020603050405020304" pitchFamily="18" charset="0"/>
              </a:rPr>
              <a:t>Και αποτελέσματα στο μικρό </a:t>
            </a:r>
            <a:r>
              <a:rPr lang="en-US" sz="1800" dirty="0">
                <a:effectLst/>
                <a:latin typeface="Calibri" panose="020F0502020204030204" pitchFamily="34" charset="0"/>
                <a:ea typeface="Calibri" panose="020F0502020204030204" pitchFamily="34" charset="0"/>
                <a:cs typeface="Times New Roman" panose="02020603050405020304" pitchFamily="18" charset="0"/>
              </a:rPr>
              <a:t>training set</a:t>
            </a:r>
            <a:r>
              <a:rPr lang="el-GR" sz="1800" dirty="0">
                <a:effectLst/>
                <a:latin typeface="Calibri" panose="020F0502020204030204" pitchFamily="34" charset="0"/>
                <a:ea typeface="Calibri" panose="020F0502020204030204" pitchFamily="34" charset="0"/>
                <a:cs typeface="Times New Roman" panose="02020603050405020304" pitchFamily="18" charset="0"/>
              </a:rPr>
              <a:t>. Πολύ καλά τα πηγαίνουν οι </a:t>
            </a:r>
            <a:r>
              <a:rPr lang="en-US" sz="1800" dirty="0">
                <a:effectLst/>
                <a:latin typeface="Calibri" panose="020F0502020204030204" pitchFamily="34" charset="0"/>
                <a:ea typeface="Calibri" panose="020F0502020204030204" pitchFamily="34" charset="0"/>
                <a:cs typeface="Times New Roman" panose="02020603050405020304" pitchFamily="18" charset="0"/>
              </a:rPr>
              <a:t>nearest neighbors </a:t>
            </a:r>
            <a:r>
              <a:rPr lang="el-GR" sz="1800" dirty="0">
                <a:effectLst/>
                <a:latin typeface="Calibri" panose="020F0502020204030204" pitchFamily="34" charset="0"/>
                <a:ea typeface="Calibri" panose="020F0502020204030204" pitchFamily="34" charset="0"/>
                <a:cs typeface="Times New Roman" panose="02020603050405020304" pitchFamily="18" charset="0"/>
              </a:rPr>
              <a:t>και γενικά οι αλγόριθμοι με </a:t>
            </a:r>
            <a:r>
              <a:rPr lang="en-US" sz="1800" dirty="0">
                <a:effectLst/>
                <a:latin typeface="Calibri" panose="020F0502020204030204" pitchFamily="34" charset="0"/>
                <a:ea typeface="Calibri" panose="020F0502020204030204" pitchFamily="34" charset="0"/>
                <a:cs typeface="Times New Roman" panose="02020603050405020304" pitchFamily="18" charset="0"/>
              </a:rPr>
              <a:t>polynomial </a:t>
            </a:r>
            <a:r>
              <a:rPr lang="el-GR" sz="1800" dirty="0">
                <a:effectLst/>
                <a:latin typeface="Calibri" panose="020F0502020204030204" pitchFamily="34" charset="0"/>
                <a:ea typeface="Calibri" panose="020F0502020204030204" pitchFamily="34" charset="0"/>
                <a:cs typeface="Times New Roman" panose="02020603050405020304" pitchFamily="18" charset="0"/>
              </a:rPr>
              <a:t>και </a:t>
            </a:r>
            <a:r>
              <a:rPr lang="en-US" sz="1800" dirty="0">
                <a:effectLst/>
                <a:latin typeface="Calibri" panose="020F0502020204030204" pitchFamily="34" charset="0"/>
                <a:ea typeface="Calibri" panose="020F0502020204030204" pitchFamily="34" charset="0"/>
                <a:cs typeface="Times New Roman" panose="02020603050405020304" pitchFamily="18" charset="0"/>
              </a:rPr>
              <a:t>RBF kernels</a:t>
            </a:r>
            <a:r>
              <a:rPr lang="el-GR" sz="1800" dirty="0">
                <a:effectLst/>
                <a:latin typeface="Calibri" panose="020F0502020204030204" pitchFamily="34" charset="0"/>
                <a:ea typeface="Calibri" panose="020F0502020204030204" pitchFamily="34" charset="0"/>
                <a:cs typeface="Times New Roman" panose="02020603050405020304" pitchFamily="18" charset="0"/>
              </a:rPr>
              <a: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1968902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Θέση εικόνας διαφάνειας 1">
            <a:extLst>
              <a:ext uri="{FF2B5EF4-FFF2-40B4-BE49-F238E27FC236}">
                <a16:creationId xmlns:a16="http://schemas.microsoft.com/office/drawing/2014/main" id="{BF7F14C3-8E8A-486B-AA74-39FDD077DD40}"/>
              </a:ext>
            </a:extLst>
          </p:cNvPr>
          <p:cNvSpPr>
            <a:spLocks noGrp="1" noRot="1" noChangeAspect="1" noTextEdit="1"/>
          </p:cNvSpPr>
          <p:nvPr>
            <p:ph type="sldImg"/>
          </p:nvPr>
        </p:nvSpPr>
        <p:spPr>
          <a:solidFill>
            <a:srgbClr val="99CCFF"/>
          </a:solidFill>
          <a:ln w="25400">
            <a:solidFill>
              <a:srgbClr val="000000"/>
            </a:solidFill>
            <a:miter lim="800000"/>
            <a:headEnd/>
            <a:tailEnd/>
          </a:ln>
        </p:spPr>
      </p:sp>
      <p:sp>
        <p:nvSpPr>
          <p:cNvPr id="8195" name="Θέση σημειώσεων 2">
            <a:extLst>
              <a:ext uri="{FF2B5EF4-FFF2-40B4-BE49-F238E27FC236}">
                <a16:creationId xmlns:a16="http://schemas.microsoft.com/office/drawing/2014/main" id="{6E77F2FB-99BE-45E0-8F1F-C1076EAF916B}"/>
              </a:ext>
            </a:extLst>
          </p:cNvPr>
          <p:cNvSpPr txBox="1">
            <a:spLocks noGrp="1" noChangeArrowheads="1"/>
          </p:cNvSpPr>
          <p:nvPr>
            <p:ph type="body" sz="quarter" idx="1"/>
          </p:nvPr>
        </p:nvSpPr>
        <p:spPr bwMode="auto">
          <a:xfrm>
            <a:off x="777875" y="4776788"/>
            <a:ext cx="6216650" cy="443706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pPr eaLnBrk="1">
              <a:spcBef>
                <a:spcPct val="0"/>
              </a:spcBef>
            </a:pPr>
            <a:endParaRPr altLang="en-US" dirty="0">
              <a:solidFill>
                <a:srgbClr val="000000"/>
              </a:solidFill>
              <a:latin typeface="Arial" panose="020B0604020202020204" pitchFamily="34" charset="0"/>
              <a:cs typeface="Tahoma" panose="020B0604030504040204" pitchFamily="34"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Θέση εικόνας διαφάνειας 1">
            <a:extLst>
              <a:ext uri="{FF2B5EF4-FFF2-40B4-BE49-F238E27FC236}">
                <a16:creationId xmlns:a16="http://schemas.microsoft.com/office/drawing/2014/main" id="{790E98FE-A6E5-4A5E-9198-60DA07BCEA0D}"/>
              </a:ext>
            </a:extLst>
          </p:cNvPr>
          <p:cNvSpPr>
            <a:spLocks noGrp="1" noRot="1" noChangeAspect="1" noTextEdit="1"/>
          </p:cNvSpPr>
          <p:nvPr>
            <p:ph type="sldImg"/>
          </p:nvPr>
        </p:nvSpPr>
        <p:spPr>
          <a:solidFill>
            <a:srgbClr val="99CCFF"/>
          </a:solidFill>
          <a:ln w="25400">
            <a:solidFill>
              <a:srgbClr val="000000"/>
            </a:solidFill>
            <a:miter lim="800000"/>
            <a:headEnd/>
            <a:tailEnd/>
          </a:ln>
        </p:spPr>
      </p:sp>
      <p:sp>
        <p:nvSpPr>
          <p:cNvPr id="10243" name="Θέση σημειώσεων 2">
            <a:extLst>
              <a:ext uri="{FF2B5EF4-FFF2-40B4-BE49-F238E27FC236}">
                <a16:creationId xmlns:a16="http://schemas.microsoft.com/office/drawing/2014/main" id="{AD3ADD4D-3DB9-478F-853B-6816B0139884}"/>
              </a:ext>
            </a:extLst>
          </p:cNvPr>
          <p:cNvSpPr txBox="1">
            <a:spLocks noGrp="1" noChangeArrowheads="1"/>
          </p:cNvSpPr>
          <p:nvPr>
            <p:ph type="body" sz="quarter" idx="1"/>
          </p:nvPr>
        </p:nvSpPr>
        <p:spPr bwMode="auto">
          <a:xfrm>
            <a:off x="777875" y="4776788"/>
            <a:ext cx="6216650" cy="443706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pPr marL="215900" marR="0" lvl="0" indent="-215900" algn="l" defTabSz="914400" rtl="0" eaLnBrk="1" fontAlgn="base" latinLnBrk="0" hangingPunct="0">
              <a:lnSpc>
                <a:spcPct val="100000"/>
              </a:lnSpc>
              <a:spcBef>
                <a:spcPct val="0"/>
              </a:spcBef>
              <a:spcAft>
                <a:spcPct val="0"/>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l-GR" sz="1800" dirty="0">
                <a:effectLst/>
                <a:latin typeface="Calibri" panose="020F0502020204030204" pitchFamily="34" charset="0"/>
                <a:ea typeface="Calibri" panose="020F0502020204030204" pitchFamily="34" charset="0"/>
                <a:cs typeface="Times New Roman" panose="02020603050405020304" pitchFamily="18" charset="0"/>
              </a:rPr>
              <a:t>Προχωράμε στο 2</a:t>
            </a:r>
            <a:r>
              <a:rPr lang="el-GR" sz="1800" baseline="30000" dirty="0">
                <a:effectLst/>
                <a:latin typeface="Calibri" panose="020F0502020204030204" pitchFamily="34" charset="0"/>
                <a:ea typeface="Calibri" panose="020F0502020204030204" pitchFamily="34" charset="0"/>
                <a:cs typeface="Times New Roman" panose="02020603050405020304" pitchFamily="18" charset="0"/>
              </a:rPr>
              <a:t>ο</a:t>
            </a:r>
            <a:r>
              <a:rPr lang="el-GR"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a:effectLst/>
                <a:latin typeface="Calibri" panose="020F0502020204030204" pitchFamily="34" charset="0"/>
                <a:ea typeface="Calibri" panose="020F0502020204030204" pitchFamily="34" charset="0"/>
                <a:cs typeface="Times New Roman" panose="02020603050405020304" pitchFamily="18" charset="0"/>
              </a:rPr>
              <a:t>dataset</a:t>
            </a:r>
            <a:r>
              <a:rPr lang="el-GR" sz="1800" dirty="0">
                <a:effectLst/>
                <a:latin typeface="Calibri" panose="020F0502020204030204" pitchFamily="34" charset="0"/>
                <a:ea typeface="Calibri" panose="020F0502020204030204" pitchFamily="34" charset="0"/>
                <a:cs typeface="Times New Roman" panose="02020603050405020304" pitchFamily="18" charset="0"/>
              </a:rPr>
              <a:t>. Οι κλάσεις είναι 6 τύποι γυαλιού οι οποίοι αναγνωρίζονται με βάση κάποιες μετρήσεις χημικών στοιχείων. Είναι ένα μικρό </a:t>
            </a:r>
            <a:r>
              <a:rPr lang="en-US" sz="1800" dirty="0">
                <a:effectLst/>
                <a:latin typeface="Calibri" panose="020F0502020204030204" pitchFamily="34" charset="0"/>
                <a:ea typeface="Calibri" panose="020F0502020204030204" pitchFamily="34" charset="0"/>
                <a:cs typeface="Times New Roman" panose="02020603050405020304" pitchFamily="18" charset="0"/>
              </a:rPr>
              <a:t>dataset</a:t>
            </a:r>
            <a:r>
              <a:rPr lang="el-GR" sz="1800" dirty="0">
                <a:effectLst/>
                <a:latin typeface="Calibri" panose="020F0502020204030204" pitchFamily="34" charset="0"/>
                <a:ea typeface="Calibri" panose="020F0502020204030204" pitchFamily="34" charset="0"/>
                <a:cs typeface="Times New Roman" panose="02020603050405020304" pitchFamily="18" charset="0"/>
              </a:rPr>
              <a:t>, το οποίο χωρίζεται σε </a:t>
            </a:r>
            <a:r>
              <a:rPr lang="en-US" sz="1800" dirty="0">
                <a:effectLst/>
                <a:latin typeface="Calibri" panose="020F0502020204030204" pitchFamily="34" charset="0"/>
                <a:ea typeface="Calibri" panose="020F0502020204030204" pitchFamily="34" charset="0"/>
                <a:cs typeface="Times New Roman" panose="02020603050405020304" pitchFamily="18" charset="0"/>
              </a:rPr>
              <a:t>training set </a:t>
            </a:r>
            <a:r>
              <a:rPr lang="el-GR" sz="1800" dirty="0">
                <a:effectLst/>
                <a:latin typeface="Calibri" panose="020F0502020204030204" pitchFamily="34" charset="0"/>
                <a:ea typeface="Calibri" panose="020F0502020204030204" pitchFamily="34" charset="0"/>
                <a:cs typeface="Times New Roman" panose="02020603050405020304" pitchFamily="18" charset="0"/>
              </a:rPr>
              <a:t>και </a:t>
            </a:r>
            <a:r>
              <a:rPr lang="en-US" sz="1800" dirty="0">
                <a:effectLst/>
                <a:latin typeface="Calibri" panose="020F0502020204030204" pitchFamily="34" charset="0"/>
                <a:ea typeface="Calibri" panose="020F0502020204030204" pitchFamily="34" charset="0"/>
                <a:cs typeface="Times New Roman" panose="02020603050405020304" pitchFamily="18" charset="0"/>
              </a:rPr>
              <a:t>test set </a:t>
            </a:r>
            <a:r>
              <a:rPr lang="el-GR" sz="1800" dirty="0">
                <a:effectLst/>
                <a:latin typeface="Calibri" panose="020F0502020204030204" pitchFamily="34" charset="0"/>
                <a:ea typeface="Calibri" panose="020F0502020204030204" pitchFamily="34" charset="0"/>
                <a:cs typeface="Times New Roman" panose="02020603050405020304" pitchFamily="18" charset="0"/>
              </a:rPr>
              <a:t>μεγέθους 128 και 86 αντίστοιχα.</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724567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Θέση εικόνας διαφάνειας 1">
            <a:extLst>
              <a:ext uri="{FF2B5EF4-FFF2-40B4-BE49-F238E27FC236}">
                <a16:creationId xmlns:a16="http://schemas.microsoft.com/office/drawing/2014/main" id="{EA47625F-09F2-41CA-B878-3839BFE2AE79}"/>
              </a:ext>
            </a:extLst>
          </p:cNvPr>
          <p:cNvSpPr>
            <a:spLocks noGrp="1" noRot="1" noChangeAspect="1" noTextEdit="1"/>
          </p:cNvSpPr>
          <p:nvPr>
            <p:ph type="sldImg"/>
          </p:nvPr>
        </p:nvSpPr>
        <p:spPr>
          <a:solidFill>
            <a:srgbClr val="99CCFF"/>
          </a:solidFill>
          <a:ln w="25400">
            <a:solidFill>
              <a:srgbClr val="000000"/>
            </a:solidFill>
            <a:miter lim="800000"/>
            <a:headEnd/>
            <a:tailEnd/>
          </a:ln>
        </p:spPr>
      </p:sp>
      <p:sp>
        <p:nvSpPr>
          <p:cNvPr id="12291" name="Θέση σημειώσεων 2">
            <a:extLst>
              <a:ext uri="{FF2B5EF4-FFF2-40B4-BE49-F238E27FC236}">
                <a16:creationId xmlns:a16="http://schemas.microsoft.com/office/drawing/2014/main" id="{8ADC775F-8CD3-4480-B66D-3D6C2ED83372}"/>
              </a:ext>
            </a:extLst>
          </p:cNvPr>
          <p:cNvSpPr txBox="1">
            <a:spLocks noGrp="1" noChangeArrowheads="1"/>
          </p:cNvSpPr>
          <p:nvPr>
            <p:ph type="body" sz="quarter" idx="1"/>
          </p:nvPr>
        </p:nvSpPr>
        <p:spPr bwMode="auto">
          <a:xfrm>
            <a:off x="777875" y="4776788"/>
            <a:ext cx="6216650" cy="443706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pPr marL="215900" marR="0" lvl="0" indent="-215900" algn="l" defTabSz="914400" rtl="0" eaLnBrk="1" fontAlgn="base" latinLnBrk="0" hangingPunct="0">
              <a:lnSpc>
                <a:spcPct val="100000"/>
              </a:lnSpc>
              <a:spcBef>
                <a:spcPct val="0"/>
              </a:spcBef>
              <a:spcAft>
                <a:spcPct val="0"/>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l-GR" sz="1800" dirty="0">
                <a:effectLst/>
                <a:latin typeface="Calibri" panose="020F0502020204030204" pitchFamily="34" charset="0"/>
                <a:ea typeface="Calibri" panose="020F0502020204030204" pitchFamily="34" charset="0"/>
                <a:cs typeface="Times New Roman" panose="02020603050405020304" pitchFamily="18" charset="0"/>
              </a:rPr>
              <a:t>Πρώτα γίνεται πάλι κανονικοποίηση. Επειδή είναι μικρό το </a:t>
            </a:r>
            <a:r>
              <a:rPr lang="en-US" sz="1800" dirty="0">
                <a:effectLst/>
                <a:latin typeface="Calibri" panose="020F0502020204030204" pitchFamily="34" charset="0"/>
                <a:ea typeface="Calibri" panose="020F0502020204030204" pitchFamily="34" charset="0"/>
                <a:cs typeface="Times New Roman" panose="02020603050405020304" pitchFamily="18" charset="0"/>
              </a:rPr>
              <a:t>dataset </a:t>
            </a:r>
            <a:r>
              <a:rPr lang="el-GR" sz="1800" dirty="0">
                <a:effectLst/>
                <a:latin typeface="Calibri" panose="020F0502020204030204" pitchFamily="34" charset="0"/>
                <a:ea typeface="Calibri" panose="020F0502020204030204" pitchFamily="34" charset="0"/>
                <a:cs typeface="Times New Roman" panose="02020603050405020304" pitchFamily="18" charset="0"/>
              </a:rPr>
              <a:t>χρησιμοποιείται 5-</a:t>
            </a:r>
            <a:r>
              <a:rPr lang="en-US" sz="1800" dirty="0">
                <a:effectLst/>
                <a:latin typeface="Calibri" panose="020F0502020204030204" pitchFamily="34" charset="0"/>
                <a:ea typeface="Calibri" panose="020F0502020204030204" pitchFamily="34" charset="0"/>
                <a:cs typeface="Times New Roman" panose="02020603050405020304" pitchFamily="18" charset="0"/>
              </a:rPr>
              <a:t>fold cross</a:t>
            </a:r>
            <a:r>
              <a:rPr lang="el-GR" sz="1800" dirty="0">
                <a:effectLst/>
                <a:latin typeface="Calibri" panose="020F0502020204030204" pitchFamily="34" charset="0"/>
                <a:ea typeface="Calibri" panose="020F0502020204030204" pitchFamily="34" charset="0"/>
                <a:cs typeface="Times New Roman" panose="02020603050405020304" pitchFamily="18" charset="0"/>
              </a:rPr>
              <a:t>-</a:t>
            </a:r>
            <a:r>
              <a:rPr lang="en-US" sz="1800" dirty="0">
                <a:effectLst/>
                <a:latin typeface="Calibri" panose="020F0502020204030204" pitchFamily="34" charset="0"/>
                <a:ea typeface="Calibri" panose="020F0502020204030204" pitchFamily="34" charset="0"/>
                <a:cs typeface="Times New Roman" panose="02020603050405020304" pitchFamily="18" charset="0"/>
              </a:rPr>
              <a:t>validation </a:t>
            </a:r>
            <a:r>
              <a:rPr lang="el-GR" sz="1800" dirty="0">
                <a:effectLst/>
                <a:latin typeface="Calibri" panose="020F0502020204030204" pitchFamily="34" charset="0"/>
                <a:ea typeface="Calibri" panose="020F0502020204030204" pitchFamily="34" charset="0"/>
                <a:cs typeface="Times New Roman" panose="02020603050405020304" pitchFamily="18" charset="0"/>
              </a:rPr>
              <a:t>για το </a:t>
            </a:r>
            <a:r>
              <a:rPr lang="en-US" sz="1800" dirty="0">
                <a:effectLst/>
                <a:latin typeface="Calibri" panose="020F0502020204030204" pitchFamily="34" charset="0"/>
                <a:ea typeface="Calibri" panose="020F0502020204030204" pitchFamily="34" charset="0"/>
                <a:cs typeface="Times New Roman" panose="02020603050405020304" pitchFamily="18" charset="0"/>
              </a:rPr>
              <a:t>parameter tuning</a:t>
            </a:r>
            <a:r>
              <a:rPr lang="el-GR" sz="1800" dirty="0">
                <a:effectLst/>
                <a:latin typeface="Calibri" panose="020F0502020204030204" pitchFamily="34" charset="0"/>
                <a:ea typeface="Calibri" panose="020F0502020204030204" pitchFamily="34" charset="0"/>
                <a:cs typeface="Times New Roman" panose="02020603050405020304" pitchFamily="18" charset="0"/>
              </a:rPr>
              <a:t>. Ως μετρική αξιολόγησης χρησιμοποιείται το </a:t>
            </a:r>
            <a:r>
              <a:rPr lang="en-US" sz="1800" dirty="0">
                <a:effectLst/>
                <a:latin typeface="Calibri" panose="020F0502020204030204" pitchFamily="34" charset="0"/>
                <a:ea typeface="Calibri" panose="020F0502020204030204" pitchFamily="34" charset="0"/>
                <a:cs typeface="Times New Roman" panose="02020603050405020304" pitchFamily="18" charset="0"/>
              </a:rPr>
              <a:t>weighted F</a:t>
            </a:r>
            <a:r>
              <a:rPr lang="el-GR" sz="1800" dirty="0">
                <a:effectLst/>
                <a:latin typeface="Calibri" panose="020F0502020204030204" pitchFamily="34" charset="0"/>
                <a:ea typeface="Calibri" panose="020F0502020204030204" pitchFamily="34" charset="0"/>
                <a:cs typeface="Times New Roman" panose="02020603050405020304" pitchFamily="18" charset="0"/>
              </a:rPr>
              <a:t>1. Ως μελλοντική βελτίωση, προτείνω τη χρήση ενός </a:t>
            </a:r>
            <a:r>
              <a:rPr lang="en-US" sz="1800" dirty="0">
                <a:effectLst/>
                <a:latin typeface="Calibri" panose="020F0502020204030204" pitchFamily="34" charset="0"/>
                <a:ea typeface="Calibri" panose="020F0502020204030204" pitchFamily="34" charset="0"/>
                <a:cs typeface="Times New Roman" panose="02020603050405020304" pitchFamily="18" charset="0"/>
              </a:rPr>
              <a:t>Power Transformer </a:t>
            </a:r>
            <a:r>
              <a:rPr lang="el-GR" sz="1800" dirty="0">
                <a:effectLst/>
                <a:latin typeface="Calibri" panose="020F0502020204030204" pitchFamily="34" charset="0"/>
                <a:ea typeface="Calibri" panose="020F0502020204030204" pitchFamily="34" charset="0"/>
                <a:cs typeface="Times New Roman" panose="02020603050405020304" pitchFamily="18" charset="0"/>
              </a:rPr>
              <a:t>ο οποίος μετατρέπει τις κατανομές σε </a:t>
            </a:r>
            <a:r>
              <a:rPr lang="en-US" sz="1800" dirty="0">
                <a:effectLst/>
                <a:latin typeface="Calibri" panose="020F0502020204030204" pitchFamily="34" charset="0"/>
                <a:ea typeface="Calibri" panose="020F0502020204030204" pitchFamily="34" charset="0"/>
                <a:cs typeface="Times New Roman" panose="02020603050405020304" pitchFamily="18" charset="0"/>
              </a:rPr>
              <a:t>gaussian</a:t>
            </a:r>
            <a:r>
              <a:rPr lang="el-GR" sz="1800" dirty="0">
                <a:effectLst/>
                <a:latin typeface="Calibri" panose="020F0502020204030204" pitchFamily="34" charset="0"/>
                <a:ea typeface="Calibri" panose="020F0502020204030204" pitchFamily="34" charset="0"/>
                <a:cs typeface="Times New Roman" panose="02020603050405020304" pitchFamily="18" charset="0"/>
              </a:rPr>
              <a:t> και είδα ότι μπορεί να δώσει καλύτερα αποτελέσματα για όλα τα μοντέλα.</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13998538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Θέση εικόνας διαφάνειας 1">
            <a:extLst>
              <a:ext uri="{FF2B5EF4-FFF2-40B4-BE49-F238E27FC236}">
                <a16:creationId xmlns:a16="http://schemas.microsoft.com/office/drawing/2014/main" id="{EAAB06DB-D12A-477F-BB7C-A971BB49643D}"/>
              </a:ext>
            </a:extLst>
          </p:cNvPr>
          <p:cNvSpPr>
            <a:spLocks noGrp="1" noRot="1" noChangeAspect="1" noTextEdit="1"/>
          </p:cNvSpPr>
          <p:nvPr>
            <p:ph type="sldImg"/>
          </p:nvPr>
        </p:nvSpPr>
        <p:spPr>
          <a:solidFill>
            <a:srgbClr val="99CCFF"/>
          </a:solidFill>
          <a:ln w="25400">
            <a:solidFill>
              <a:srgbClr val="000000"/>
            </a:solidFill>
            <a:miter lim="800000"/>
            <a:headEnd/>
            <a:tailEnd/>
          </a:ln>
        </p:spPr>
      </p:sp>
      <p:sp>
        <p:nvSpPr>
          <p:cNvPr id="18435" name="Θέση σημειώσεων 2">
            <a:extLst>
              <a:ext uri="{FF2B5EF4-FFF2-40B4-BE49-F238E27FC236}">
                <a16:creationId xmlns:a16="http://schemas.microsoft.com/office/drawing/2014/main" id="{B9D9FCFA-450D-4FA4-9411-3042C7E60D9C}"/>
              </a:ext>
            </a:extLst>
          </p:cNvPr>
          <p:cNvSpPr txBox="1">
            <a:spLocks noGrp="1" noChangeArrowheads="1"/>
          </p:cNvSpPr>
          <p:nvPr>
            <p:ph type="body" sz="quarter" idx="1"/>
          </p:nvPr>
        </p:nvSpPr>
        <p:spPr bwMode="auto">
          <a:xfrm>
            <a:off x="777875" y="4776788"/>
            <a:ext cx="6216650" cy="443706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pPr marL="0" marR="0">
              <a:lnSpc>
                <a:spcPct val="107000"/>
              </a:lnSpc>
              <a:spcBef>
                <a:spcPts val="0"/>
              </a:spcBef>
              <a:spcAft>
                <a:spcPts val="800"/>
              </a:spcAft>
            </a:pPr>
            <a:r>
              <a:rPr lang="el-GR" sz="1800" dirty="0">
                <a:effectLst/>
                <a:latin typeface="Calibri" panose="020F0502020204030204" pitchFamily="34" charset="0"/>
                <a:ea typeface="Calibri" panose="020F0502020204030204" pitchFamily="34" charset="0"/>
                <a:cs typeface="Times New Roman" panose="02020603050405020304" pitchFamily="18" charset="0"/>
              </a:rPr>
              <a:t> Χρησιμοποιήθηκε υλοποίηση </a:t>
            </a:r>
            <a:r>
              <a:rPr lang="en-US" sz="1800" dirty="0">
                <a:effectLst/>
                <a:latin typeface="Calibri" panose="020F0502020204030204" pitchFamily="34" charset="0"/>
                <a:ea typeface="Calibri" panose="020F0502020204030204" pitchFamily="34" charset="0"/>
                <a:cs typeface="Times New Roman" panose="02020603050405020304" pitchFamily="18" charset="0"/>
              </a:rPr>
              <a:t>LDA </a:t>
            </a:r>
            <a:r>
              <a:rPr lang="el-GR" sz="1800" dirty="0">
                <a:effectLst/>
                <a:latin typeface="Calibri" panose="020F0502020204030204" pitchFamily="34" charset="0"/>
                <a:ea typeface="Calibri" panose="020F0502020204030204" pitchFamily="34" charset="0"/>
                <a:cs typeface="Times New Roman" panose="02020603050405020304" pitchFamily="18" charset="0"/>
              </a:rPr>
              <a:t>όπου επιλύεται το γενικευμένο πρόβλημα ιδιοανάλυσης για τους πίνακες </a:t>
            </a:r>
            <a:r>
              <a:rPr lang="en-US" sz="1800" dirty="0">
                <a:effectLst/>
                <a:latin typeface="Calibri" panose="020F0502020204030204" pitchFamily="34" charset="0"/>
                <a:ea typeface="Calibri" panose="020F0502020204030204" pitchFamily="34" charset="0"/>
                <a:cs typeface="Times New Roman" panose="02020603050405020304" pitchFamily="18" charset="0"/>
              </a:rPr>
              <a:t>Sb </a:t>
            </a:r>
            <a:r>
              <a:rPr lang="el-GR" sz="1800" dirty="0">
                <a:effectLst/>
                <a:latin typeface="Calibri" panose="020F0502020204030204" pitchFamily="34" charset="0"/>
                <a:ea typeface="Calibri" panose="020F0502020204030204" pitchFamily="34" charset="0"/>
                <a:cs typeface="Times New Roman" panose="02020603050405020304" pitchFamily="18" charset="0"/>
              </a:rPr>
              <a:t>και </a:t>
            </a:r>
            <a:r>
              <a:rPr lang="en-US" sz="1800" dirty="0">
                <a:effectLst/>
                <a:latin typeface="Calibri" panose="020F0502020204030204" pitchFamily="34" charset="0"/>
                <a:ea typeface="Calibri" panose="020F0502020204030204" pitchFamily="34" charset="0"/>
                <a:cs typeface="Times New Roman" panose="02020603050405020304" pitchFamily="18" charset="0"/>
              </a:rPr>
              <a:t>Sw</a:t>
            </a:r>
            <a:r>
              <a:rPr lang="el-GR" sz="1800" dirty="0">
                <a:effectLst/>
                <a:latin typeface="Calibri" panose="020F0502020204030204" pitchFamily="34" charset="0"/>
                <a:ea typeface="Calibri" panose="020F0502020204030204" pitchFamily="34" charset="0"/>
                <a:cs typeface="Times New Roman" panose="02020603050405020304" pitchFamily="18" charset="0"/>
              </a:rPr>
              <a: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eaLnBrk="1">
              <a:spcBef>
                <a:spcPct val="0"/>
              </a:spcBef>
            </a:pPr>
            <a:endParaRPr altLang="en-US" dirty="0">
              <a:solidFill>
                <a:srgbClr val="000000"/>
              </a:solidFill>
              <a:latin typeface="Arial" panose="020B0604020202020204" pitchFamily="34" charset="0"/>
              <a:cs typeface="Tahoma" panose="020B0604030504040204" pitchFamily="34" charset="0"/>
            </a:endParaRPr>
          </a:p>
        </p:txBody>
      </p:sp>
    </p:spTree>
    <p:extLst>
      <p:ext uri="{BB962C8B-B14F-4D97-AF65-F5344CB8AC3E}">
        <p14:creationId xmlns:p14="http://schemas.microsoft.com/office/powerpoint/2010/main" val="248186030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Θέση εικόνας διαφάνειας 1">
            <a:extLst>
              <a:ext uri="{FF2B5EF4-FFF2-40B4-BE49-F238E27FC236}">
                <a16:creationId xmlns:a16="http://schemas.microsoft.com/office/drawing/2014/main" id="{255C8E29-C433-4516-A1A5-57602E9DBEAD}"/>
              </a:ext>
            </a:extLst>
          </p:cNvPr>
          <p:cNvSpPr>
            <a:spLocks noGrp="1" noRot="1" noChangeAspect="1" noTextEdit="1"/>
          </p:cNvSpPr>
          <p:nvPr>
            <p:ph type="sldImg"/>
          </p:nvPr>
        </p:nvSpPr>
        <p:spPr>
          <a:solidFill>
            <a:srgbClr val="99CCFF"/>
          </a:solidFill>
          <a:ln w="25400">
            <a:solidFill>
              <a:srgbClr val="000000"/>
            </a:solidFill>
            <a:miter lim="800000"/>
            <a:headEnd/>
            <a:tailEnd/>
          </a:ln>
        </p:spPr>
      </p:sp>
      <p:sp>
        <p:nvSpPr>
          <p:cNvPr id="20483" name="Θέση σημειώσεων 2">
            <a:extLst>
              <a:ext uri="{FF2B5EF4-FFF2-40B4-BE49-F238E27FC236}">
                <a16:creationId xmlns:a16="http://schemas.microsoft.com/office/drawing/2014/main" id="{9CE23B2F-852A-4007-8AF3-234659402226}"/>
              </a:ext>
            </a:extLst>
          </p:cNvPr>
          <p:cNvSpPr txBox="1">
            <a:spLocks noGrp="1" noChangeArrowheads="1"/>
          </p:cNvSpPr>
          <p:nvPr>
            <p:ph type="body" sz="quarter" idx="1"/>
          </p:nvPr>
        </p:nvSpPr>
        <p:spPr bwMode="auto">
          <a:xfrm>
            <a:off x="777875" y="4776788"/>
            <a:ext cx="6216650" cy="443706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pPr marL="215900" marR="0" lvl="0" indent="-215900" algn="l" defTabSz="914400" rtl="0" eaLnBrk="1" fontAlgn="base" latinLnBrk="0" hangingPunct="0">
              <a:lnSpc>
                <a:spcPct val="100000"/>
              </a:lnSpc>
              <a:spcBef>
                <a:spcPct val="0"/>
              </a:spcBef>
              <a:spcAft>
                <a:spcPct val="0"/>
              </a:spcAft>
              <a:buClrTx/>
              <a:buSzTx/>
              <a:buFontTx/>
              <a:buNone/>
              <a:tabLst/>
              <a:defRPr/>
            </a:pPr>
            <a:r>
              <a:rPr lang="el-GR" sz="1800" dirty="0">
                <a:effectLst/>
                <a:latin typeface="Calibri" panose="020F0502020204030204" pitchFamily="34" charset="0"/>
                <a:ea typeface="Calibri" panose="020F0502020204030204" pitchFamily="34" charset="0"/>
                <a:cs typeface="Times New Roman" panose="02020603050405020304" pitchFamily="18" charset="0"/>
              </a:rPr>
              <a:t>Βλέπουμε τα αποτελέσματα της </a:t>
            </a:r>
            <a:r>
              <a:rPr lang="en-US" sz="1800" dirty="0">
                <a:effectLst/>
                <a:latin typeface="Calibri" panose="020F0502020204030204" pitchFamily="34" charset="0"/>
                <a:ea typeface="Calibri" panose="020F0502020204030204" pitchFamily="34" charset="0"/>
                <a:cs typeface="Times New Roman" panose="02020603050405020304" pitchFamily="18" charset="0"/>
              </a:rPr>
              <a:t>sklearn</a:t>
            </a:r>
            <a:r>
              <a:rPr lang="el-GR" sz="1800" dirty="0">
                <a:effectLst/>
                <a:latin typeface="Calibri" panose="020F0502020204030204" pitchFamily="34" charset="0"/>
                <a:ea typeface="Calibri" panose="020F0502020204030204" pitchFamily="34" charset="0"/>
                <a:cs typeface="Times New Roman" panose="02020603050405020304" pitchFamily="18" charset="0"/>
              </a:rPr>
              <a:t>. Παρατηρείται υποπροσαρμογή για το </a:t>
            </a:r>
            <a:r>
              <a:rPr lang="en-US" sz="1800" dirty="0">
                <a:effectLst/>
                <a:latin typeface="Calibri" panose="020F0502020204030204" pitchFamily="34" charset="0"/>
                <a:ea typeface="Calibri" panose="020F0502020204030204" pitchFamily="34" charset="0"/>
                <a:cs typeface="Times New Roman" panose="02020603050405020304" pitchFamily="18" charset="0"/>
              </a:rPr>
              <a:t>linear </a:t>
            </a:r>
            <a:r>
              <a:rPr lang="el-GR" sz="1800" dirty="0">
                <a:effectLst/>
                <a:latin typeface="Calibri" panose="020F0502020204030204" pitchFamily="34" charset="0"/>
                <a:ea typeface="Calibri" panose="020F0502020204030204" pitchFamily="34" charset="0"/>
                <a:cs typeface="Times New Roman" panose="02020603050405020304" pitchFamily="18" charset="0"/>
              </a:rPr>
              <a:t>και το </a:t>
            </a:r>
            <a:r>
              <a:rPr lang="en-US" sz="1800" dirty="0">
                <a:effectLst/>
                <a:latin typeface="Calibri" panose="020F0502020204030204" pitchFamily="34" charset="0"/>
                <a:ea typeface="Calibri" panose="020F0502020204030204" pitchFamily="34" charset="0"/>
                <a:cs typeface="Times New Roman" panose="02020603050405020304" pitchFamily="18" charset="0"/>
              </a:rPr>
              <a:t>sigmoid</a:t>
            </a:r>
            <a:r>
              <a:rPr lang="el-GR" sz="1800" dirty="0">
                <a:effectLst/>
                <a:latin typeface="Calibri" panose="020F0502020204030204" pitchFamily="34" charset="0"/>
                <a:ea typeface="Calibri" panose="020F0502020204030204" pitchFamily="34" charset="0"/>
                <a:cs typeface="Times New Roman" panose="02020603050405020304" pitchFamily="18" charset="0"/>
              </a:rPr>
              <a:t> και υπερπροσαρμογή για το </a:t>
            </a:r>
            <a:r>
              <a:rPr lang="en-US" sz="1800" dirty="0">
                <a:effectLst/>
                <a:latin typeface="Calibri" panose="020F0502020204030204" pitchFamily="34" charset="0"/>
                <a:ea typeface="Calibri" panose="020F0502020204030204" pitchFamily="34" charset="0"/>
                <a:cs typeface="Times New Roman" panose="02020603050405020304" pitchFamily="18" charset="0"/>
              </a:rPr>
              <a:t>polynomial </a:t>
            </a:r>
            <a:r>
              <a:rPr lang="el-GR" sz="1800" dirty="0">
                <a:effectLst/>
                <a:latin typeface="Calibri" panose="020F0502020204030204" pitchFamily="34" charset="0"/>
                <a:ea typeface="Calibri" panose="020F0502020204030204" pitchFamily="34" charset="0"/>
                <a:cs typeface="Times New Roman" panose="02020603050405020304" pitchFamily="18" charset="0"/>
              </a:rPr>
              <a:t>και το </a:t>
            </a:r>
            <a:r>
              <a:rPr lang="en-US" sz="1800" dirty="0">
                <a:effectLst/>
                <a:latin typeface="Calibri" panose="020F0502020204030204" pitchFamily="34" charset="0"/>
                <a:ea typeface="Calibri" panose="020F0502020204030204" pitchFamily="34" charset="0"/>
                <a:cs typeface="Times New Roman" panose="02020603050405020304" pitchFamily="18" charset="0"/>
              </a:rPr>
              <a:t>RBF</a:t>
            </a:r>
            <a:r>
              <a:rPr lang="el-GR" sz="1800" dirty="0">
                <a:effectLst/>
                <a:latin typeface="Calibri" panose="020F0502020204030204" pitchFamily="34" charset="0"/>
                <a:ea typeface="Calibri" panose="020F0502020204030204" pitchFamily="34" charset="0"/>
                <a:cs typeface="Times New Roman" panose="02020603050405020304" pitchFamily="18" charset="0"/>
              </a:rPr>
              <a: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4459305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Θέση εικόνας διαφάνειας 1">
            <a:extLst>
              <a:ext uri="{FF2B5EF4-FFF2-40B4-BE49-F238E27FC236}">
                <a16:creationId xmlns:a16="http://schemas.microsoft.com/office/drawing/2014/main" id="{255C8E29-C433-4516-A1A5-57602E9DBEAD}"/>
              </a:ext>
            </a:extLst>
          </p:cNvPr>
          <p:cNvSpPr>
            <a:spLocks noGrp="1" noRot="1" noChangeAspect="1" noTextEdit="1"/>
          </p:cNvSpPr>
          <p:nvPr>
            <p:ph type="sldImg"/>
          </p:nvPr>
        </p:nvSpPr>
        <p:spPr>
          <a:solidFill>
            <a:srgbClr val="99CCFF"/>
          </a:solidFill>
          <a:ln w="25400">
            <a:solidFill>
              <a:srgbClr val="000000"/>
            </a:solidFill>
            <a:miter lim="800000"/>
            <a:headEnd/>
            <a:tailEnd/>
          </a:ln>
        </p:spPr>
      </p:sp>
      <p:sp>
        <p:nvSpPr>
          <p:cNvPr id="20483" name="Θέση σημειώσεων 2">
            <a:extLst>
              <a:ext uri="{FF2B5EF4-FFF2-40B4-BE49-F238E27FC236}">
                <a16:creationId xmlns:a16="http://schemas.microsoft.com/office/drawing/2014/main" id="{9CE23B2F-852A-4007-8AF3-234659402226}"/>
              </a:ext>
            </a:extLst>
          </p:cNvPr>
          <p:cNvSpPr txBox="1">
            <a:spLocks noGrp="1" noChangeArrowheads="1"/>
          </p:cNvSpPr>
          <p:nvPr>
            <p:ph type="body" sz="quarter" idx="1"/>
          </p:nvPr>
        </p:nvSpPr>
        <p:spPr bwMode="auto">
          <a:xfrm>
            <a:off x="777875" y="4776788"/>
            <a:ext cx="6216650" cy="443706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pPr marL="215900" marR="0" lvl="0" indent="-215900" algn="l" defTabSz="914400" rtl="0" eaLnBrk="1" fontAlgn="base" latinLnBrk="0" hangingPunct="0">
              <a:lnSpc>
                <a:spcPct val="100000"/>
              </a:lnSpc>
              <a:spcBef>
                <a:spcPct val="0"/>
              </a:spcBef>
              <a:spcAft>
                <a:spcPct val="0"/>
              </a:spcAft>
              <a:buClrTx/>
              <a:buSzTx/>
              <a:buFontTx/>
              <a:buNone/>
              <a:tabLst/>
              <a:defRPr/>
            </a:pPr>
            <a:r>
              <a:rPr lang="el-GR" sz="1800" dirty="0">
                <a:effectLst/>
                <a:latin typeface="Calibri" panose="020F0502020204030204" pitchFamily="34" charset="0"/>
                <a:ea typeface="Calibri" panose="020F0502020204030204" pitchFamily="34" charset="0"/>
                <a:cs typeface="Times New Roman" panose="02020603050405020304" pitchFamily="18" charset="0"/>
              </a:rPr>
              <a:t>Βλέπουμε αποτελέσματα και για τους γείτονες. Πάλι παρατηρείται υποπροσαρμογή για τον </a:t>
            </a:r>
            <a:r>
              <a:rPr lang="en-US" sz="1800" dirty="0">
                <a:effectLst/>
                <a:latin typeface="Calibri" panose="020F0502020204030204" pitchFamily="34" charset="0"/>
                <a:ea typeface="Calibri" panose="020F0502020204030204" pitchFamily="34" charset="0"/>
                <a:cs typeface="Times New Roman" panose="02020603050405020304" pitchFamily="18" charset="0"/>
              </a:rPr>
              <a:t>nearest class centroid</a:t>
            </a:r>
            <a:r>
              <a:rPr lang="el-GR" sz="1800" dirty="0">
                <a:effectLst/>
                <a:latin typeface="Calibri" panose="020F0502020204030204" pitchFamily="34" charset="0"/>
                <a:ea typeface="Calibri" panose="020F0502020204030204" pitchFamily="34" charset="0"/>
                <a:cs typeface="Times New Roman" panose="02020603050405020304" pitchFamily="18" charset="0"/>
              </a:rPr>
              <a:t> ενώ καλά αποτελέσματα για το </a:t>
            </a:r>
            <a:r>
              <a:rPr lang="en-US" sz="1800" dirty="0">
                <a:effectLst/>
                <a:latin typeface="Calibri" panose="020F0502020204030204" pitchFamily="34" charset="0"/>
                <a:ea typeface="Calibri" panose="020F0502020204030204" pitchFamily="34" charset="0"/>
                <a:cs typeface="Times New Roman" panose="02020603050405020304" pitchFamily="18" charset="0"/>
              </a:rPr>
              <a:t>nearest neighbors</a:t>
            </a:r>
            <a:r>
              <a:rPr lang="el-GR" sz="1800" dirty="0">
                <a:effectLst/>
                <a:latin typeface="Calibri" panose="020F0502020204030204" pitchFamily="34" charset="0"/>
                <a:ea typeface="Calibri" panose="020F0502020204030204" pitchFamily="34" charset="0"/>
                <a:cs typeface="Times New Roman" panose="02020603050405020304" pitchFamily="18" charset="0"/>
              </a:rPr>
              <a: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16923201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Θέση εικόνας διαφάνειας 1">
            <a:extLst>
              <a:ext uri="{FF2B5EF4-FFF2-40B4-BE49-F238E27FC236}">
                <a16:creationId xmlns:a16="http://schemas.microsoft.com/office/drawing/2014/main" id="{255C8E29-C433-4516-A1A5-57602E9DBEAD}"/>
              </a:ext>
            </a:extLst>
          </p:cNvPr>
          <p:cNvSpPr>
            <a:spLocks noGrp="1" noRot="1" noChangeAspect="1" noTextEdit="1"/>
          </p:cNvSpPr>
          <p:nvPr>
            <p:ph type="sldImg"/>
          </p:nvPr>
        </p:nvSpPr>
        <p:spPr>
          <a:solidFill>
            <a:srgbClr val="99CCFF"/>
          </a:solidFill>
          <a:ln w="25400">
            <a:solidFill>
              <a:srgbClr val="000000"/>
            </a:solidFill>
            <a:miter lim="800000"/>
            <a:headEnd/>
            <a:tailEnd/>
          </a:ln>
        </p:spPr>
      </p:sp>
      <p:sp>
        <p:nvSpPr>
          <p:cNvPr id="20483" name="Θέση σημειώσεων 2">
            <a:extLst>
              <a:ext uri="{FF2B5EF4-FFF2-40B4-BE49-F238E27FC236}">
                <a16:creationId xmlns:a16="http://schemas.microsoft.com/office/drawing/2014/main" id="{9CE23B2F-852A-4007-8AF3-234659402226}"/>
              </a:ext>
            </a:extLst>
          </p:cNvPr>
          <p:cNvSpPr txBox="1">
            <a:spLocks noGrp="1" noChangeArrowheads="1"/>
          </p:cNvSpPr>
          <p:nvPr>
            <p:ph type="body" sz="quarter" idx="1"/>
          </p:nvPr>
        </p:nvSpPr>
        <p:spPr bwMode="auto">
          <a:xfrm>
            <a:off x="777875" y="4776788"/>
            <a:ext cx="6216650" cy="443706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pPr marL="215900" marR="0" lvl="0" indent="-215900" algn="l" defTabSz="914400" rtl="0" eaLnBrk="1" fontAlgn="base" latinLnBrk="0" hangingPunct="0">
              <a:lnSpc>
                <a:spcPct val="100000"/>
              </a:lnSpc>
              <a:spcBef>
                <a:spcPct val="0"/>
              </a:spcBef>
              <a:spcAft>
                <a:spcPct val="0"/>
              </a:spcAft>
              <a:buClrTx/>
              <a:buSzTx/>
              <a:buFontTx/>
              <a:buNone/>
              <a:tabLst/>
              <a:defRPr/>
            </a:pPr>
            <a:r>
              <a:rPr lang="el-GR" sz="1800" dirty="0">
                <a:effectLst/>
                <a:latin typeface="Calibri" panose="020F0502020204030204" pitchFamily="34" charset="0"/>
                <a:ea typeface="Calibri" panose="020F0502020204030204" pitchFamily="34" charset="0"/>
                <a:cs typeface="Times New Roman" panose="02020603050405020304" pitchFamily="18" charset="0"/>
              </a:rPr>
              <a:t>Προχωράμε στο </a:t>
            </a:r>
            <a:r>
              <a:rPr lang="en-US" sz="1800" dirty="0">
                <a:effectLst/>
                <a:latin typeface="Calibri" panose="020F0502020204030204" pitchFamily="34" charset="0"/>
                <a:ea typeface="Calibri" panose="020F0502020204030204" pitchFamily="34" charset="0"/>
                <a:cs typeface="Times New Roman" panose="02020603050405020304" pitchFamily="18" charset="0"/>
              </a:rPr>
              <a:t>Linear Kernel PCA</a:t>
            </a:r>
            <a:r>
              <a:rPr lang="el-GR" sz="1800" dirty="0">
                <a:effectLst/>
                <a:latin typeface="Calibri" panose="020F0502020204030204" pitchFamily="34" charset="0"/>
                <a:ea typeface="Calibri" panose="020F0502020204030204" pitchFamily="34" charset="0"/>
                <a:cs typeface="Times New Roman" panose="02020603050405020304" pitchFamily="18" charset="0"/>
              </a:rPr>
              <a:t> + </a:t>
            </a:r>
            <a:r>
              <a:rPr lang="en-US" sz="1800" dirty="0">
                <a:effectLst/>
                <a:latin typeface="Calibri" panose="020F0502020204030204" pitchFamily="34" charset="0"/>
                <a:ea typeface="Calibri" panose="020F0502020204030204" pitchFamily="34" charset="0"/>
                <a:cs typeface="Times New Roman" panose="02020603050405020304" pitchFamily="18" charset="0"/>
              </a:rPr>
              <a:t>LDA</a:t>
            </a:r>
            <a:r>
              <a:rPr lang="el-GR" sz="1800" dirty="0">
                <a:effectLst/>
                <a:latin typeface="Calibri" panose="020F0502020204030204" pitchFamily="34" charset="0"/>
                <a:ea typeface="Calibri" panose="020F0502020204030204" pitchFamily="34" charset="0"/>
                <a:cs typeface="Times New Roman" panose="02020603050405020304" pitchFamily="18" charset="0"/>
              </a:rPr>
              <a:t> όπου βλέπουμε παρόμοια αποτελέσματα μεταξύ της δικής μου υλοποίησης και της </a:t>
            </a:r>
            <a:r>
              <a:rPr lang="en-US" sz="1800" dirty="0">
                <a:effectLst/>
                <a:latin typeface="Calibri" panose="020F0502020204030204" pitchFamily="34" charset="0"/>
                <a:ea typeface="Calibri" panose="020F0502020204030204" pitchFamily="34" charset="0"/>
                <a:cs typeface="Times New Roman" panose="02020603050405020304" pitchFamily="18" charset="0"/>
              </a:rPr>
              <a:t>sklearn</a:t>
            </a:r>
            <a:r>
              <a:rPr lang="el-GR" sz="1800" dirty="0">
                <a:effectLst/>
                <a:latin typeface="Calibri" panose="020F0502020204030204" pitchFamily="34" charset="0"/>
                <a:ea typeface="Calibri" panose="020F0502020204030204" pitchFamily="34" charset="0"/>
                <a:cs typeface="Times New Roman" panose="02020603050405020304" pitchFamily="18" charset="0"/>
              </a:rPr>
              <a:t>. Κλασικά παρατηρείται υποπροσαρμογή για το </a:t>
            </a:r>
            <a:r>
              <a:rPr lang="en-US" sz="1800" dirty="0">
                <a:effectLst/>
                <a:latin typeface="Calibri" panose="020F0502020204030204" pitchFamily="34" charset="0"/>
                <a:ea typeface="Calibri" panose="020F0502020204030204" pitchFamily="34" charset="0"/>
                <a:cs typeface="Times New Roman" panose="02020603050405020304" pitchFamily="18" charset="0"/>
              </a:rPr>
              <a:t>linear kernel</a:t>
            </a:r>
            <a:r>
              <a:rPr lang="el-GR" sz="1800" dirty="0">
                <a:effectLst/>
                <a:latin typeface="Calibri" panose="020F0502020204030204" pitchFamily="34" charset="0"/>
                <a:ea typeface="Calibri" panose="020F0502020204030204" pitchFamily="34" charset="0"/>
                <a:cs typeface="Times New Roman" panose="02020603050405020304" pitchFamily="18" charset="0"/>
              </a:rPr>
              <a: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46747860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Θέση εικόνας διαφάνειας 1">
            <a:extLst>
              <a:ext uri="{FF2B5EF4-FFF2-40B4-BE49-F238E27FC236}">
                <a16:creationId xmlns:a16="http://schemas.microsoft.com/office/drawing/2014/main" id="{255C8E29-C433-4516-A1A5-57602E9DBEAD}"/>
              </a:ext>
            </a:extLst>
          </p:cNvPr>
          <p:cNvSpPr>
            <a:spLocks noGrp="1" noRot="1" noChangeAspect="1" noTextEdit="1"/>
          </p:cNvSpPr>
          <p:nvPr>
            <p:ph type="sldImg"/>
          </p:nvPr>
        </p:nvSpPr>
        <p:spPr>
          <a:solidFill>
            <a:srgbClr val="99CCFF"/>
          </a:solidFill>
          <a:ln w="25400">
            <a:solidFill>
              <a:srgbClr val="000000"/>
            </a:solidFill>
            <a:miter lim="800000"/>
            <a:headEnd/>
            <a:tailEnd/>
          </a:ln>
        </p:spPr>
      </p:sp>
      <p:sp>
        <p:nvSpPr>
          <p:cNvPr id="20483" name="Θέση σημειώσεων 2">
            <a:extLst>
              <a:ext uri="{FF2B5EF4-FFF2-40B4-BE49-F238E27FC236}">
                <a16:creationId xmlns:a16="http://schemas.microsoft.com/office/drawing/2014/main" id="{9CE23B2F-852A-4007-8AF3-234659402226}"/>
              </a:ext>
            </a:extLst>
          </p:cNvPr>
          <p:cNvSpPr txBox="1">
            <a:spLocks noGrp="1" noChangeArrowheads="1"/>
          </p:cNvSpPr>
          <p:nvPr>
            <p:ph type="body" sz="quarter" idx="1"/>
          </p:nvPr>
        </p:nvSpPr>
        <p:spPr bwMode="auto">
          <a:xfrm>
            <a:off x="777875" y="4776788"/>
            <a:ext cx="6216650" cy="443706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pPr marL="215900" marR="0" lvl="0" indent="-215900" algn="l" defTabSz="914400" rtl="0" eaLnBrk="1" fontAlgn="base" latinLnBrk="0" hangingPunct="0">
              <a:lnSpc>
                <a:spcPct val="100000"/>
              </a:lnSpc>
              <a:spcBef>
                <a:spcPct val="0"/>
              </a:spcBef>
              <a:spcAft>
                <a:spcPct val="0"/>
              </a:spcAft>
              <a:buClrTx/>
              <a:buSzTx/>
              <a:buFontTx/>
              <a:buNone/>
              <a:tabLst/>
              <a:defRPr/>
            </a:pPr>
            <a:r>
              <a:rPr lang="el-GR" sz="1800" dirty="0">
                <a:effectLst/>
                <a:latin typeface="Calibri" panose="020F0502020204030204" pitchFamily="34" charset="0"/>
                <a:ea typeface="Calibri" panose="020F0502020204030204" pitchFamily="34" charset="0"/>
                <a:cs typeface="Times New Roman" panose="02020603050405020304" pitchFamily="18" charset="0"/>
              </a:rPr>
              <a:t>Εδώ για την </a:t>
            </a:r>
            <a:r>
              <a:rPr lang="en-US" sz="1800" dirty="0">
                <a:effectLst/>
                <a:latin typeface="Calibri" panose="020F0502020204030204" pitchFamily="34" charset="0"/>
                <a:ea typeface="Calibri" panose="020F0502020204030204" pitchFamily="34" charset="0"/>
                <a:cs typeface="Times New Roman" panose="02020603050405020304" pitchFamily="18" charset="0"/>
              </a:rPr>
              <a:t>sklearn </a:t>
            </a:r>
            <a:r>
              <a:rPr lang="el-GR" sz="1800" dirty="0">
                <a:effectLst/>
                <a:latin typeface="Calibri" panose="020F0502020204030204" pitchFamily="34" charset="0"/>
                <a:ea typeface="Calibri" panose="020F0502020204030204" pitchFamily="34" charset="0"/>
                <a:cs typeface="Times New Roman" panose="02020603050405020304" pitchFamily="18" charset="0"/>
              </a:rPr>
              <a:t>προκύπτουν διαφορετικές βέλτιστες παράμετροι. Κατά τα άλλα βλέπουμε παρόμοια αποτελέσματα μετά την </a:t>
            </a:r>
            <a:r>
              <a:rPr lang="en-US" sz="1800" dirty="0">
                <a:effectLst/>
                <a:latin typeface="Calibri" panose="020F0502020204030204" pitchFamily="34" charset="0"/>
                <a:ea typeface="Calibri" panose="020F0502020204030204" pitchFamily="34" charset="0"/>
                <a:cs typeface="Times New Roman" panose="02020603050405020304" pitchFamily="18" charset="0"/>
              </a:rPr>
              <a:t>LDA</a:t>
            </a:r>
            <a:r>
              <a:rPr lang="el-GR" sz="1800" dirty="0">
                <a:effectLst/>
                <a:latin typeface="Calibri" panose="020F0502020204030204" pitchFamily="34" charset="0"/>
                <a:ea typeface="Calibri" panose="020F0502020204030204" pitchFamily="34" charset="0"/>
                <a:cs typeface="Times New Roman" panose="02020603050405020304" pitchFamily="18" charset="0"/>
              </a:rPr>
              <a: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03131432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Θέση εικόνας διαφάνειας 1">
            <a:extLst>
              <a:ext uri="{FF2B5EF4-FFF2-40B4-BE49-F238E27FC236}">
                <a16:creationId xmlns:a16="http://schemas.microsoft.com/office/drawing/2014/main" id="{255C8E29-C433-4516-A1A5-57602E9DBEAD}"/>
              </a:ext>
            </a:extLst>
          </p:cNvPr>
          <p:cNvSpPr>
            <a:spLocks noGrp="1" noRot="1" noChangeAspect="1" noTextEdit="1"/>
          </p:cNvSpPr>
          <p:nvPr>
            <p:ph type="sldImg"/>
          </p:nvPr>
        </p:nvSpPr>
        <p:spPr>
          <a:solidFill>
            <a:srgbClr val="99CCFF"/>
          </a:solidFill>
          <a:ln w="25400">
            <a:solidFill>
              <a:srgbClr val="000000"/>
            </a:solidFill>
            <a:miter lim="800000"/>
            <a:headEnd/>
            <a:tailEnd/>
          </a:ln>
        </p:spPr>
      </p:sp>
      <p:sp>
        <p:nvSpPr>
          <p:cNvPr id="20483" name="Θέση σημειώσεων 2">
            <a:extLst>
              <a:ext uri="{FF2B5EF4-FFF2-40B4-BE49-F238E27FC236}">
                <a16:creationId xmlns:a16="http://schemas.microsoft.com/office/drawing/2014/main" id="{9CE23B2F-852A-4007-8AF3-234659402226}"/>
              </a:ext>
            </a:extLst>
          </p:cNvPr>
          <p:cNvSpPr txBox="1">
            <a:spLocks noGrp="1" noChangeArrowheads="1"/>
          </p:cNvSpPr>
          <p:nvPr>
            <p:ph type="body" sz="quarter" idx="1"/>
          </p:nvPr>
        </p:nvSpPr>
        <p:spPr bwMode="auto">
          <a:xfrm>
            <a:off x="777875" y="4776788"/>
            <a:ext cx="6216650" cy="443706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pPr marL="215900" marR="0" lvl="0" indent="-215900" algn="l" defTabSz="914400" rtl="0" eaLnBrk="1" fontAlgn="base" latinLnBrk="0" hangingPunct="0">
              <a:lnSpc>
                <a:spcPct val="100000"/>
              </a:lnSpc>
              <a:spcBef>
                <a:spcPct val="0"/>
              </a:spcBef>
              <a:spcAft>
                <a:spcPct val="0"/>
              </a:spcAft>
              <a:buClrTx/>
              <a:buSzTx/>
              <a:buFontTx/>
              <a:buNone/>
              <a:tabLst/>
              <a:defRPr/>
            </a:pPr>
            <a:r>
              <a:rPr lang="el-GR" sz="1800" dirty="0">
                <a:effectLst/>
                <a:latin typeface="Calibri" panose="020F0502020204030204" pitchFamily="34" charset="0"/>
                <a:ea typeface="Calibri" panose="020F0502020204030204" pitchFamily="34" charset="0"/>
                <a:cs typeface="Times New Roman" panose="02020603050405020304" pitchFamily="18" charset="0"/>
              </a:rPr>
              <a:t>Εδώ έχω κάπως καλύτερα αποτελέσματα για το </a:t>
            </a:r>
            <a:r>
              <a:rPr lang="en-US" sz="1800" dirty="0">
                <a:effectLst/>
                <a:latin typeface="Calibri" panose="020F0502020204030204" pitchFamily="34" charset="0"/>
                <a:ea typeface="Calibri" panose="020F0502020204030204" pitchFamily="34" charset="0"/>
                <a:cs typeface="Times New Roman" panose="02020603050405020304" pitchFamily="18" charset="0"/>
              </a:rPr>
              <a:t>RBF</a:t>
            </a:r>
            <a:r>
              <a:rPr lang="el-GR" sz="1800" dirty="0">
                <a:effectLst/>
                <a:latin typeface="Calibri" panose="020F0502020204030204" pitchFamily="34" charset="0"/>
                <a:ea typeface="Calibri" panose="020F0502020204030204" pitchFamily="34" charset="0"/>
                <a:cs typeface="Times New Roman" panose="02020603050405020304" pitchFamily="18" charset="0"/>
              </a:rPr>
              <a:t> σε σχέση με την </a:t>
            </a:r>
            <a:r>
              <a:rPr lang="en-US" sz="1800" dirty="0">
                <a:effectLst/>
                <a:latin typeface="Calibri" panose="020F0502020204030204" pitchFamily="34" charset="0"/>
                <a:ea typeface="Calibri" panose="020F0502020204030204" pitchFamily="34" charset="0"/>
                <a:cs typeface="Times New Roman" panose="02020603050405020304" pitchFamily="18" charset="0"/>
              </a:rPr>
              <a:t>sklearn</a:t>
            </a:r>
            <a:r>
              <a:rPr lang="el-GR" sz="1800" dirty="0">
                <a:effectLst/>
                <a:latin typeface="Calibri" panose="020F0502020204030204" pitchFamily="34" charset="0"/>
                <a:ea typeface="Calibri" panose="020F0502020204030204" pitchFamily="34" charset="0"/>
                <a:cs typeface="Times New Roman" panose="02020603050405020304" pitchFamily="18" charset="0"/>
              </a:rPr>
              <a:t>. Και στις δυο περιπτώσεις παρατηρείται υπερπροσαρμογή.</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27700228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Θέση εικόνας διαφάνειας 1">
            <a:extLst>
              <a:ext uri="{FF2B5EF4-FFF2-40B4-BE49-F238E27FC236}">
                <a16:creationId xmlns:a16="http://schemas.microsoft.com/office/drawing/2014/main" id="{255C8E29-C433-4516-A1A5-57602E9DBEAD}"/>
              </a:ext>
            </a:extLst>
          </p:cNvPr>
          <p:cNvSpPr>
            <a:spLocks noGrp="1" noRot="1" noChangeAspect="1" noTextEdit="1"/>
          </p:cNvSpPr>
          <p:nvPr>
            <p:ph type="sldImg"/>
          </p:nvPr>
        </p:nvSpPr>
        <p:spPr>
          <a:solidFill>
            <a:srgbClr val="99CCFF"/>
          </a:solidFill>
          <a:ln w="25400">
            <a:solidFill>
              <a:srgbClr val="000000"/>
            </a:solidFill>
            <a:miter lim="800000"/>
            <a:headEnd/>
            <a:tailEnd/>
          </a:ln>
        </p:spPr>
      </p:sp>
      <p:sp>
        <p:nvSpPr>
          <p:cNvPr id="20483" name="Θέση σημειώσεων 2">
            <a:extLst>
              <a:ext uri="{FF2B5EF4-FFF2-40B4-BE49-F238E27FC236}">
                <a16:creationId xmlns:a16="http://schemas.microsoft.com/office/drawing/2014/main" id="{9CE23B2F-852A-4007-8AF3-234659402226}"/>
              </a:ext>
            </a:extLst>
          </p:cNvPr>
          <p:cNvSpPr txBox="1">
            <a:spLocks noGrp="1" noChangeArrowheads="1"/>
          </p:cNvSpPr>
          <p:nvPr>
            <p:ph type="body" sz="quarter" idx="1"/>
          </p:nvPr>
        </p:nvSpPr>
        <p:spPr bwMode="auto">
          <a:xfrm>
            <a:off x="777875" y="4776788"/>
            <a:ext cx="6216650" cy="443706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pPr marL="215900" marR="0" lvl="0" indent="-215900" algn="l" defTabSz="914400" rtl="0" eaLnBrk="1" fontAlgn="base" latinLnBrk="0" hangingPunct="0">
              <a:lnSpc>
                <a:spcPct val="100000"/>
              </a:lnSpc>
              <a:spcBef>
                <a:spcPct val="0"/>
              </a:spcBef>
              <a:spcAft>
                <a:spcPct val="0"/>
              </a:spcAft>
              <a:buClrTx/>
              <a:buSzTx/>
              <a:buFontTx/>
              <a:buNone/>
              <a:tabLst/>
              <a:defRPr/>
            </a:pPr>
            <a:r>
              <a:rPr lang="el-GR" sz="1800" dirty="0">
                <a:effectLst/>
                <a:latin typeface="Calibri" panose="020F0502020204030204" pitchFamily="34" charset="0"/>
                <a:ea typeface="Calibri" panose="020F0502020204030204" pitchFamily="34" charset="0"/>
                <a:cs typeface="Times New Roman" panose="02020603050405020304" pitchFamily="18" charset="0"/>
              </a:rPr>
              <a:t>Συνοπτικά αποτελέσματα. Καλύτερο </a:t>
            </a:r>
            <a:r>
              <a:rPr lang="en-US" sz="1800" dirty="0">
                <a:effectLst/>
                <a:latin typeface="Calibri" panose="020F0502020204030204" pitchFamily="34" charset="0"/>
                <a:ea typeface="Calibri" panose="020F0502020204030204" pitchFamily="34" charset="0"/>
                <a:cs typeface="Times New Roman" panose="02020603050405020304" pitchFamily="18" charset="0"/>
              </a:rPr>
              <a:t>F</a:t>
            </a:r>
            <a:r>
              <a:rPr lang="el-GR" sz="1800" dirty="0">
                <a:effectLst/>
                <a:latin typeface="Calibri" panose="020F0502020204030204" pitchFamily="34" charset="0"/>
                <a:ea typeface="Calibri" panose="020F0502020204030204" pitchFamily="34" charset="0"/>
                <a:cs typeface="Times New Roman" panose="02020603050405020304" pitchFamily="18" charset="0"/>
              </a:rPr>
              <a:t>1 έχει ο </a:t>
            </a:r>
            <a:r>
              <a:rPr lang="en-US" sz="1800" dirty="0">
                <a:effectLst/>
                <a:latin typeface="Calibri" panose="020F0502020204030204" pitchFamily="34" charset="0"/>
                <a:ea typeface="Calibri" panose="020F0502020204030204" pitchFamily="34" charset="0"/>
                <a:cs typeface="Times New Roman" panose="02020603050405020304" pitchFamily="18" charset="0"/>
              </a:rPr>
              <a:t>Nearest Neighbors </a:t>
            </a:r>
            <a:r>
              <a:rPr lang="el-GR" sz="1800" dirty="0">
                <a:effectLst/>
                <a:latin typeface="Calibri" panose="020F0502020204030204" pitchFamily="34" charset="0"/>
                <a:ea typeface="Calibri" panose="020F0502020204030204" pitchFamily="34" charset="0"/>
                <a:cs typeface="Times New Roman" panose="02020603050405020304" pitchFamily="18" charset="0"/>
              </a:rPr>
              <a:t>και ακολουθούν τα </a:t>
            </a:r>
            <a:r>
              <a:rPr lang="en-US" sz="1800" dirty="0">
                <a:effectLst/>
                <a:latin typeface="Calibri" panose="020F0502020204030204" pitchFamily="34" charset="0"/>
                <a:ea typeface="Calibri" panose="020F0502020204030204" pitchFamily="34" charset="0"/>
                <a:cs typeface="Times New Roman" panose="02020603050405020304" pitchFamily="18" charset="0"/>
              </a:rPr>
              <a:t>SVM</a:t>
            </a:r>
            <a:r>
              <a:rPr lang="el-GR" sz="1800" dirty="0">
                <a:effectLst/>
                <a:latin typeface="Calibri" panose="020F0502020204030204" pitchFamily="34" charset="0"/>
                <a:ea typeface="Calibri" panose="020F0502020204030204" pitchFamily="34" charset="0"/>
                <a:cs typeface="Times New Roman" panose="02020603050405020304" pitchFamily="18" charset="0"/>
              </a:rPr>
              <a:t> και τα </a:t>
            </a:r>
            <a:r>
              <a:rPr lang="en-US" sz="1800" dirty="0">
                <a:effectLst/>
                <a:latin typeface="Calibri" panose="020F0502020204030204" pitchFamily="34" charset="0"/>
                <a:ea typeface="Calibri" panose="020F0502020204030204" pitchFamily="34" charset="0"/>
                <a:cs typeface="Times New Roman" panose="02020603050405020304" pitchFamily="18" charset="0"/>
              </a:rPr>
              <a:t>Kernel PCA</a:t>
            </a:r>
            <a:r>
              <a:rPr lang="el-GR" sz="1800" dirty="0">
                <a:effectLst/>
                <a:latin typeface="Calibri" panose="020F0502020204030204" pitchFamily="34" charset="0"/>
                <a:ea typeface="Calibri" panose="020F0502020204030204" pitchFamily="34" charset="0"/>
                <a:cs typeface="Times New Roman" panose="02020603050405020304" pitchFamily="18" charset="0"/>
              </a:rPr>
              <a:t> + </a:t>
            </a:r>
            <a:r>
              <a:rPr lang="en-US" sz="1800" dirty="0">
                <a:effectLst/>
                <a:latin typeface="Calibri" panose="020F0502020204030204" pitchFamily="34" charset="0"/>
                <a:ea typeface="Calibri" panose="020F0502020204030204" pitchFamily="34" charset="0"/>
                <a:cs typeface="Times New Roman" panose="02020603050405020304" pitchFamily="18" charset="0"/>
              </a:rPr>
              <a:t>LDA</a:t>
            </a:r>
            <a:r>
              <a:rPr lang="el-GR" sz="1800" dirty="0">
                <a:effectLst/>
                <a:latin typeface="Calibri" panose="020F0502020204030204" pitchFamily="34" charset="0"/>
                <a:ea typeface="Calibri" panose="020F0502020204030204" pitchFamily="34" charset="0"/>
                <a:cs typeface="Times New Roman" panose="02020603050405020304" pitchFamily="18" charset="0"/>
              </a:rPr>
              <a: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85612095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Θέση εικόνας διαφάνειας 1">
            <a:extLst>
              <a:ext uri="{FF2B5EF4-FFF2-40B4-BE49-F238E27FC236}">
                <a16:creationId xmlns:a16="http://schemas.microsoft.com/office/drawing/2014/main" id="{BF7F14C3-8E8A-486B-AA74-39FDD077DD40}"/>
              </a:ext>
            </a:extLst>
          </p:cNvPr>
          <p:cNvSpPr>
            <a:spLocks noGrp="1" noRot="1" noChangeAspect="1" noTextEdit="1"/>
          </p:cNvSpPr>
          <p:nvPr>
            <p:ph type="sldImg"/>
          </p:nvPr>
        </p:nvSpPr>
        <p:spPr>
          <a:solidFill>
            <a:srgbClr val="99CCFF"/>
          </a:solidFill>
          <a:ln w="25400">
            <a:solidFill>
              <a:srgbClr val="000000"/>
            </a:solidFill>
            <a:miter lim="800000"/>
            <a:headEnd/>
            <a:tailEnd/>
          </a:ln>
        </p:spPr>
      </p:sp>
      <p:sp>
        <p:nvSpPr>
          <p:cNvPr id="8195" name="Θέση σημειώσεων 2">
            <a:extLst>
              <a:ext uri="{FF2B5EF4-FFF2-40B4-BE49-F238E27FC236}">
                <a16:creationId xmlns:a16="http://schemas.microsoft.com/office/drawing/2014/main" id="{6E77F2FB-99BE-45E0-8F1F-C1076EAF916B}"/>
              </a:ext>
            </a:extLst>
          </p:cNvPr>
          <p:cNvSpPr txBox="1">
            <a:spLocks noGrp="1" noChangeArrowheads="1"/>
          </p:cNvSpPr>
          <p:nvPr>
            <p:ph type="body" sz="quarter" idx="1"/>
          </p:nvPr>
        </p:nvSpPr>
        <p:spPr bwMode="auto">
          <a:xfrm>
            <a:off x="777875" y="4776788"/>
            <a:ext cx="6216650" cy="443706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pPr marL="215900" marR="0" lvl="0" indent="-215900" algn="l" defTabSz="914400" rtl="0" eaLnBrk="1" fontAlgn="base" latinLnBrk="0" hangingPunct="0">
              <a:lnSpc>
                <a:spcPct val="100000"/>
              </a:lnSpc>
              <a:spcBef>
                <a:spcPct val="0"/>
              </a:spcBef>
              <a:spcAft>
                <a:spcPct val="0"/>
              </a:spcAft>
              <a:buClrTx/>
              <a:buSzTx/>
              <a:buFontTx/>
              <a:buNone/>
              <a:tabLst/>
              <a:defRPr/>
            </a:pPr>
            <a:r>
              <a:rPr lang="el-GR" sz="1800" dirty="0">
                <a:effectLst/>
                <a:latin typeface="Calibri" panose="020F0502020204030204" pitchFamily="34" charset="0"/>
                <a:ea typeface="Calibri" panose="020F0502020204030204" pitchFamily="34" charset="0"/>
                <a:cs typeface="Times New Roman" panose="02020603050405020304" pitchFamily="18" charset="0"/>
              </a:rPr>
              <a:t>Και πάμε στην 3</a:t>
            </a:r>
            <a:r>
              <a:rPr lang="el-GR" sz="1800" baseline="30000" dirty="0">
                <a:effectLst/>
                <a:latin typeface="Calibri" panose="020F0502020204030204" pitchFamily="34" charset="0"/>
                <a:ea typeface="Calibri" panose="020F0502020204030204" pitchFamily="34" charset="0"/>
                <a:cs typeface="Times New Roman" panose="02020603050405020304" pitchFamily="18" charset="0"/>
              </a:rPr>
              <a:t>η</a:t>
            </a:r>
            <a:r>
              <a:rPr lang="el-GR" sz="1800" dirty="0">
                <a:effectLst/>
                <a:latin typeface="Calibri" panose="020F0502020204030204" pitchFamily="34" charset="0"/>
                <a:ea typeface="Calibri" panose="020F0502020204030204" pitchFamily="34" charset="0"/>
                <a:cs typeface="Times New Roman" panose="02020603050405020304" pitchFamily="18" charset="0"/>
              </a:rPr>
              <a:t> εργασία η οποία έχει να κάνει με ομαδοποίηση.</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6681667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Θέση εικόνας διαφάνειας 1">
            <a:extLst>
              <a:ext uri="{FF2B5EF4-FFF2-40B4-BE49-F238E27FC236}">
                <a16:creationId xmlns:a16="http://schemas.microsoft.com/office/drawing/2014/main" id="{BF7F14C3-8E8A-486B-AA74-39FDD077DD40}"/>
              </a:ext>
            </a:extLst>
          </p:cNvPr>
          <p:cNvSpPr>
            <a:spLocks noGrp="1" noRot="1" noChangeAspect="1" noTextEdit="1"/>
          </p:cNvSpPr>
          <p:nvPr>
            <p:ph type="sldImg"/>
          </p:nvPr>
        </p:nvSpPr>
        <p:spPr>
          <a:solidFill>
            <a:srgbClr val="99CCFF"/>
          </a:solidFill>
          <a:ln w="25400">
            <a:solidFill>
              <a:srgbClr val="000000"/>
            </a:solidFill>
            <a:miter lim="800000"/>
            <a:headEnd/>
            <a:tailEnd/>
          </a:ln>
        </p:spPr>
      </p:sp>
      <p:sp>
        <p:nvSpPr>
          <p:cNvPr id="8195" name="Θέση σημειώσεων 2">
            <a:extLst>
              <a:ext uri="{FF2B5EF4-FFF2-40B4-BE49-F238E27FC236}">
                <a16:creationId xmlns:a16="http://schemas.microsoft.com/office/drawing/2014/main" id="{6E77F2FB-99BE-45E0-8F1F-C1076EAF916B}"/>
              </a:ext>
            </a:extLst>
          </p:cNvPr>
          <p:cNvSpPr txBox="1">
            <a:spLocks noGrp="1" noChangeArrowheads="1"/>
          </p:cNvSpPr>
          <p:nvPr>
            <p:ph type="body" sz="quarter" idx="1"/>
          </p:nvPr>
        </p:nvSpPr>
        <p:spPr bwMode="auto">
          <a:xfrm>
            <a:off x="777875" y="4776788"/>
            <a:ext cx="6216650" cy="443706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pPr marL="215900" marR="0" lvl="0" indent="-215900" algn="l" defTabSz="914400" rtl="0" eaLnBrk="1" fontAlgn="base" latinLnBrk="0" hangingPunct="0">
              <a:lnSpc>
                <a:spcPct val="100000"/>
              </a:lnSpc>
              <a:spcBef>
                <a:spcPct val="0"/>
              </a:spcBef>
              <a:spcAft>
                <a:spcPct val="0"/>
              </a:spcAft>
              <a:buClrTx/>
              <a:buSzTx/>
              <a:buFontTx/>
              <a:buNone/>
              <a:tabLst/>
              <a:defRPr/>
            </a:pPr>
            <a:r>
              <a:rPr lang="el-GR" sz="2000" dirty="0">
                <a:effectLst/>
                <a:latin typeface="Calibri" panose="020F0502020204030204" pitchFamily="34" charset="0"/>
                <a:ea typeface="Calibri" panose="020F0502020204030204" pitchFamily="34" charset="0"/>
                <a:cs typeface="Times New Roman" panose="02020603050405020304" pitchFamily="18" charset="0"/>
              </a:rPr>
              <a:t>Στην 1</a:t>
            </a:r>
            <a:r>
              <a:rPr lang="el-GR" sz="2000" baseline="30000" dirty="0">
                <a:effectLst/>
                <a:latin typeface="Calibri" panose="020F0502020204030204" pitchFamily="34" charset="0"/>
                <a:ea typeface="Calibri" panose="020F0502020204030204" pitchFamily="34" charset="0"/>
                <a:cs typeface="Times New Roman" panose="02020603050405020304" pitchFamily="18" charset="0"/>
              </a:rPr>
              <a:t>η</a:t>
            </a:r>
            <a:r>
              <a:rPr lang="el-GR" sz="2000" dirty="0">
                <a:effectLst/>
                <a:latin typeface="Calibri" panose="020F0502020204030204" pitchFamily="34" charset="0"/>
                <a:ea typeface="Calibri" panose="020F0502020204030204" pitchFamily="34" charset="0"/>
                <a:cs typeface="Times New Roman" panose="02020603050405020304" pitchFamily="18" charset="0"/>
              </a:rPr>
              <a:t> και στη 2</a:t>
            </a:r>
            <a:r>
              <a:rPr lang="el-GR" sz="2000" baseline="30000" dirty="0">
                <a:effectLst/>
                <a:latin typeface="Calibri" panose="020F0502020204030204" pitchFamily="34" charset="0"/>
                <a:ea typeface="Calibri" panose="020F0502020204030204" pitchFamily="34" charset="0"/>
                <a:cs typeface="Times New Roman" panose="02020603050405020304" pitchFamily="18" charset="0"/>
              </a:rPr>
              <a:t>η</a:t>
            </a:r>
            <a:r>
              <a:rPr lang="el-GR" sz="2000" dirty="0">
                <a:effectLst/>
                <a:latin typeface="Calibri" panose="020F0502020204030204" pitchFamily="34" charset="0"/>
                <a:ea typeface="Calibri" panose="020F0502020204030204" pitchFamily="34" charset="0"/>
                <a:cs typeface="Times New Roman" panose="02020603050405020304" pitchFamily="18" charset="0"/>
              </a:rPr>
              <a:t> Εργασία έγινε κατηγοριοποίηση σε 2 </a:t>
            </a:r>
            <a:r>
              <a:rPr lang="el-GR" sz="2000" dirty="0" err="1">
                <a:effectLst/>
                <a:latin typeface="Calibri" panose="020F0502020204030204" pitchFamily="34" charset="0"/>
                <a:ea typeface="Calibri" panose="020F0502020204030204" pitchFamily="34" charset="0"/>
                <a:cs typeface="Times New Roman" panose="02020603050405020304" pitchFamily="18" charset="0"/>
              </a:rPr>
              <a:t>dataset</a:t>
            </a:r>
            <a:r>
              <a:rPr lang="el-GR" sz="2000" dirty="0">
                <a:effectLst/>
                <a:latin typeface="Calibri" panose="020F0502020204030204" pitchFamily="34" charset="0"/>
                <a:ea typeface="Calibri" panose="020F0502020204030204" pitchFamily="34" charset="0"/>
                <a:cs typeface="Times New Roman" panose="02020603050405020304" pitchFamily="18" charset="0"/>
              </a:rPr>
              <a:t>. Υλοποιήθηκαν και αξιολογήθηκαν αλγόριθμοι SVM, </a:t>
            </a:r>
            <a:r>
              <a:rPr lang="el-GR" sz="2000" dirty="0" err="1">
                <a:effectLst/>
                <a:latin typeface="Calibri" panose="020F0502020204030204" pitchFamily="34" charset="0"/>
                <a:ea typeface="Calibri" panose="020F0502020204030204" pitchFamily="34" charset="0"/>
                <a:cs typeface="Times New Roman" panose="02020603050405020304" pitchFamily="18" charset="0"/>
              </a:rPr>
              <a:t>Kernel</a:t>
            </a:r>
            <a:r>
              <a:rPr lang="el-GR" sz="2000" dirty="0">
                <a:effectLst/>
                <a:latin typeface="Calibri" panose="020F0502020204030204" pitchFamily="34" charset="0"/>
                <a:ea typeface="Calibri" panose="020F0502020204030204" pitchFamily="34" charset="0"/>
                <a:cs typeface="Times New Roman" panose="02020603050405020304" pitchFamily="18" charset="0"/>
              </a:rPr>
              <a:t> PCA + LDA κι έγινε σύγκριση με</a:t>
            </a:r>
            <a:r>
              <a:rPr lang="en-US" sz="2000" dirty="0">
                <a:effectLst/>
                <a:latin typeface="Calibri" panose="020F0502020204030204" pitchFamily="34" charset="0"/>
                <a:ea typeface="Calibri" panose="020F0502020204030204" pitchFamily="34" charset="0"/>
                <a:cs typeface="Times New Roman" panose="02020603050405020304" pitchFamily="18" charset="0"/>
              </a:rPr>
              <a:t> </a:t>
            </a:r>
            <a:r>
              <a:rPr lang="el-GR" sz="2000" dirty="0">
                <a:effectLst/>
                <a:latin typeface="Calibri" panose="020F0502020204030204" pitchFamily="34" charset="0"/>
                <a:ea typeface="Calibri" panose="020F0502020204030204" pitchFamily="34" charset="0"/>
                <a:cs typeface="Times New Roman" panose="02020603050405020304" pitchFamily="18" charset="0"/>
              </a:rPr>
              <a:t>τους αντίστοιχους αλγορίθμους της βιβλιοθήκης sklearn.</a:t>
            </a:r>
            <a:endParaRPr lang="el-GR" altLang="en-US" dirty="0">
              <a:solidFill>
                <a:srgbClr val="000000"/>
              </a:solidFill>
              <a:latin typeface="Arial" panose="020B0604020202020204" pitchFamily="34" charset="0"/>
              <a:cs typeface="Tahoma" panose="020B0604030504040204" pitchFamily="34" charset="0"/>
            </a:endParaRPr>
          </a:p>
        </p:txBody>
      </p:sp>
    </p:spTree>
    <p:extLst>
      <p:ext uri="{BB962C8B-B14F-4D97-AF65-F5344CB8AC3E}">
        <p14:creationId xmlns:p14="http://schemas.microsoft.com/office/powerpoint/2010/main" val="183585804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Θέση εικόνας διαφάνειας 1">
            <a:extLst>
              <a:ext uri="{FF2B5EF4-FFF2-40B4-BE49-F238E27FC236}">
                <a16:creationId xmlns:a16="http://schemas.microsoft.com/office/drawing/2014/main" id="{BF7F14C3-8E8A-486B-AA74-39FDD077DD40}"/>
              </a:ext>
            </a:extLst>
          </p:cNvPr>
          <p:cNvSpPr>
            <a:spLocks noGrp="1" noRot="1" noChangeAspect="1" noTextEdit="1"/>
          </p:cNvSpPr>
          <p:nvPr>
            <p:ph type="sldImg"/>
          </p:nvPr>
        </p:nvSpPr>
        <p:spPr>
          <a:solidFill>
            <a:srgbClr val="99CCFF"/>
          </a:solidFill>
          <a:ln w="25400">
            <a:solidFill>
              <a:srgbClr val="000000"/>
            </a:solidFill>
            <a:miter lim="800000"/>
            <a:headEnd/>
            <a:tailEnd/>
          </a:ln>
        </p:spPr>
      </p:sp>
      <p:sp>
        <p:nvSpPr>
          <p:cNvPr id="8195" name="Θέση σημειώσεων 2">
            <a:extLst>
              <a:ext uri="{FF2B5EF4-FFF2-40B4-BE49-F238E27FC236}">
                <a16:creationId xmlns:a16="http://schemas.microsoft.com/office/drawing/2014/main" id="{6E77F2FB-99BE-45E0-8F1F-C1076EAF916B}"/>
              </a:ext>
            </a:extLst>
          </p:cNvPr>
          <p:cNvSpPr txBox="1">
            <a:spLocks noGrp="1" noChangeArrowheads="1"/>
          </p:cNvSpPr>
          <p:nvPr>
            <p:ph type="body" sz="quarter" idx="1"/>
          </p:nvPr>
        </p:nvSpPr>
        <p:spPr bwMode="auto">
          <a:xfrm>
            <a:off x="777875" y="4776788"/>
            <a:ext cx="6216650" cy="443706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pPr marL="215900" marR="0" lvl="0" indent="-215900" algn="l" defTabSz="914400" rtl="0" eaLnBrk="1" fontAlgn="base" latinLnBrk="0" hangingPunct="0">
              <a:lnSpc>
                <a:spcPct val="100000"/>
              </a:lnSpc>
              <a:spcBef>
                <a:spcPct val="0"/>
              </a:spcBef>
              <a:spcAft>
                <a:spcPct val="0"/>
              </a:spcAft>
              <a:buClrTx/>
              <a:buSzTx/>
              <a:buFontTx/>
              <a:buNone/>
              <a:tabLst/>
              <a:defRPr/>
            </a:pPr>
            <a:r>
              <a:rPr lang="el-GR" sz="1800" dirty="0">
                <a:effectLst/>
                <a:latin typeface="Calibri" panose="020F0502020204030204" pitchFamily="34" charset="0"/>
                <a:ea typeface="Calibri" panose="020F0502020204030204" pitchFamily="34" charset="0"/>
                <a:cs typeface="Times New Roman" panose="02020603050405020304" pitchFamily="18" charset="0"/>
              </a:rPr>
              <a:t>Υλοποιήθηκε </a:t>
            </a:r>
            <a:r>
              <a:rPr lang="en-US" sz="1800" dirty="0">
                <a:effectLst/>
                <a:latin typeface="Calibri" panose="020F0502020204030204" pitchFamily="34" charset="0"/>
                <a:ea typeface="Calibri" panose="020F0502020204030204" pitchFamily="34" charset="0"/>
                <a:cs typeface="Times New Roman" panose="02020603050405020304" pitchFamily="18" charset="0"/>
              </a:rPr>
              <a:t>spectral clustering </a:t>
            </a:r>
            <a:r>
              <a:rPr lang="el-GR" sz="1800" dirty="0">
                <a:effectLst/>
                <a:latin typeface="Calibri" panose="020F0502020204030204" pitchFamily="34" charset="0"/>
                <a:ea typeface="Calibri" panose="020F0502020204030204" pitchFamily="34" charset="0"/>
                <a:cs typeface="Times New Roman" panose="02020603050405020304" pitchFamily="18" charset="0"/>
              </a:rPr>
              <a:t>χρησιμοποιώντας </a:t>
            </a:r>
            <a:r>
              <a:rPr lang="en-US" sz="1800" dirty="0">
                <a:effectLst/>
                <a:latin typeface="Calibri" panose="020F0502020204030204" pitchFamily="34" charset="0"/>
                <a:ea typeface="Calibri" panose="020F0502020204030204" pitchFamily="34" charset="0"/>
                <a:cs typeface="Times New Roman" panose="02020603050405020304" pitchFamily="18" charset="0"/>
              </a:rPr>
              <a:t>unnormalized </a:t>
            </a:r>
            <a:r>
              <a:rPr lang="el-GR" sz="1800" dirty="0">
                <a:effectLst/>
                <a:latin typeface="Calibri" panose="020F0502020204030204" pitchFamily="34" charset="0"/>
                <a:ea typeface="Calibri" panose="020F0502020204030204" pitchFamily="34" charset="0"/>
                <a:cs typeface="Times New Roman" panose="02020603050405020304" pitchFamily="18" charset="0"/>
              </a:rPr>
              <a:t>και </a:t>
            </a:r>
            <a:r>
              <a:rPr lang="en-US" sz="1800" dirty="0">
                <a:effectLst/>
                <a:latin typeface="Calibri" panose="020F0502020204030204" pitchFamily="34" charset="0"/>
                <a:ea typeface="Calibri" panose="020F0502020204030204" pitchFamily="34" charset="0"/>
                <a:cs typeface="Times New Roman" panose="02020603050405020304" pitchFamily="18" charset="0"/>
              </a:rPr>
              <a:t>normalized graph laplacian </a:t>
            </a:r>
            <a:r>
              <a:rPr lang="el-GR" sz="1800" dirty="0">
                <a:effectLst/>
                <a:latin typeface="Calibri" panose="020F0502020204030204" pitchFamily="34" charset="0"/>
                <a:ea typeface="Calibri" panose="020F0502020204030204" pitchFamily="34" charset="0"/>
                <a:cs typeface="Times New Roman" panose="02020603050405020304" pitchFamily="18" charset="0"/>
              </a:rPr>
              <a:t>και έγινε σύγκριση με τον αντίστοιχο αλγόριθμο της </a:t>
            </a:r>
            <a:r>
              <a:rPr lang="en-US" sz="1800" dirty="0">
                <a:effectLst/>
                <a:latin typeface="Calibri" panose="020F0502020204030204" pitchFamily="34" charset="0"/>
                <a:ea typeface="Calibri" panose="020F0502020204030204" pitchFamily="34" charset="0"/>
                <a:cs typeface="Times New Roman" panose="02020603050405020304" pitchFamily="18" charset="0"/>
              </a:rPr>
              <a:t>sklearn </a:t>
            </a:r>
            <a:r>
              <a:rPr lang="el-GR" sz="1800" dirty="0">
                <a:effectLst/>
                <a:latin typeface="Calibri" panose="020F0502020204030204" pitchFamily="34" charset="0"/>
                <a:ea typeface="Calibri" panose="020F0502020204030204" pitchFamily="34" charset="0"/>
                <a:cs typeface="Times New Roman" panose="02020603050405020304" pitchFamily="18" charset="0"/>
              </a:rPr>
              <a:t>ο οποίος χρησιμοποιεί τον </a:t>
            </a:r>
            <a:r>
              <a:rPr lang="en-US" sz="1800" dirty="0">
                <a:effectLst/>
                <a:latin typeface="Calibri" panose="020F0502020204030204" pitchFamily="34" charset="0"/>
                <a:ea typeface="Calibri" panose="020F0502020204030204" pitchFamily="34" charset="0"/>
                <a:cs typeface="Times New Roman" panose="02020603050405020304" pitchFamily="18" charset="0"/>
              </a:rPr>
              <a:t>normalized</a:t>
            </a:r>
            <a:r>
              <a:rPr lang="el-GR" sz="1800" dirty="0">
                <a:effectLst/>
                <a:latin typeface="Calibri" panose="020F0502020204030204" pitchFamily="34" charset="0"/>
                <a:ea typeface="Calibri" panose="020F0502020204030204" pitchFamily="34" charset="0"/>
                <a:cs typeface="Times New Roman" panose="02020603050405020304" pitchFamily="18" charset="0"/>
              </a:rPr>
              <a: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48234120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Θέση εικόνας διαφάνειας 1">
            <a:extLst>
              <a:ext uri="{FF2B5EF4-FFF2-40B4-BE49-F238E27FC236}">
                <a16:creationId xmlns:a16="http://schemas.microsoft.com/office/drawing/2014/main" id="{EA47625F-09F2-41CA-B878-3839BFE2AE79}"/>
              </a:ext>
            </a:extLst>
          </p:cNvPr>
          <p:cNvSpPr>
            <a:spLocks noGrp="1" noRot="1" noChangeAspect="1" noTextEdit="1"/>
          </p:cNvSpPr>
          <p:nvPr>
            <p:ph type="sldImg"/>
          </p:nvPr>
        </p:nvSpPr>
        <p:spPr>
          <a:solidFill>
            <a:srgbClr val="99CCFF"/>
          </a:solidFill>
          <a:ln w="25400">
            <a:solidFill>
              <a:srgbClr val="000000"/>
            </a:solidFill>
            <a:miter lim="800000"/>
            <a:headEnd/>
            <a:tailEnd/>
          </a:ln>
        </p:spPr>
      </p:sp>
      <p:sp>
        <p:nvSpPr>
          <p:cNvPr id="12291" name="Θέση σημειώσεων 2">
            <a:extLst>
              <a:ext uri="{FF2B5EF4-FFF2-40B4-BE49-F238E27FC236}">
                <a16:creationId xmlns:a16="http://schemas.microsoft.com/office/drawing/2014/main" id="{8ADC775F-8CD3-4480-B66D-3D6C2ED83372}"/>
              </a:ext>
            </a:extLst>
          </p:cNvPr>
          <p:cNvSpPr txBox="1">
            <a:spLocks noGrp="1" noChangeArrowheads="1"/>
          </p:cNvSpPr>
          <p:nvPr>
            <p:ph type="body" sz="quarter" idx="1"/>
          </p:nvPr>
        </p:nvSpPr>
        <p:spPr bwMode="auto">
          <a:xfrm>
            <a:off x="777875" y="4776788"/>
            <a:ext cx="6216650" cy="443706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pPr marL="215900" marR="0" lvl="0" indent="-215900" algn="l" defTabSz="914400" rtl="0" eaLnBrk="1" fontAlgn="base" latinLnBrk="0" hangingPunct="0">
              <a:lnSpc>
                <a:spcPct val="100000"/>
              </a:lnSpc>
              <a:spcBef>
                <a:spcPct val="0"/>
              </a:spcBef>
              <a:spcAft>
                <a:spcPct val="0"/>
              </a:spcAft>
              <a:buClrTx/>
              <a:buSzTx/>
              <a:buFontTx/>
              <a:buNone/>
              <a:tabLst/>
              <a:defRPr/>
            </a:pPr>
            <a:r>
              <a:rPr lang="el-GR" sz="1800" dirty="0">
                <a:effectLst/>
                <a:latin typeface="Calibri" panose="020F0502020204030204" pitchFamily="34" charset="0"/>
                <a:ea typeface="Calibri" panose="020F0502020204030204" pitchFamily="34" charset="0"/>
                <a:cs typeface="Times New Roman" panose="02020603050405020304" pitchFamily="18" charset="0"/>
              </a:rPr>
              <a:t>Ας δούμε λίγο την διαδικασία. Ξεκινάμε πάλι με κανονικοποίηση. Έπειτα γίνεται μείωση διάστασης σε 2 με κάποιο </a:t>
            </a:r>
            <a:r>
              <a:rPr lang="en-US" sz="1800" dirty="0">
                <a:effectLst/>
                <a:latin typeface="Calibri" panose="020F0502020204030204" pitchFamily="34" charset="0"/>
                <a:ea typeface="Calibri" panose="020F0502020204030204" pitchFamily="34" charset="0"/>
                <a:cs typeface="Times New Roman" panose="02020603050405020304" pitchFamily="18" charset="0"/>
              </a:rPr>
              <a:t>embedding </a:t>
            </a:r>
            <a:r>
              <a:rPr lang="el-GR" sz="1800" dirty="0">
                <a:effectLst/>
                <a:latin typeface="Calibri" panose="020F0502020204030204" pitchFamily="34" charset="0"/>
                <a:ea typeface="Calibri" panose="020F0502020204030204" pitchFamily="34" charset="0"/>
                <a:cs typeface="Times New Roman" panose="02020603050405020304" pitchFamily="18" charset="0"/>
              </a:rPr>
              <a:t>το οποίο επιλέγουμε. Το </a:t>
            </a:r>
            <a:r>
              <a:rPr lang="en-US" sz="1800" dirty="0">
                <a:effectLst/>
                <a:latin typeface="Calibri" panose="020F0502020204030204" pitchFamily="34" charset="0"/>
                <a:ea typeface="Calibri" panose="020F0502020204030204" pitchFamily="34" charset="0"/>
                <a:cs typeface="Times New Roman" panose="02020603050405020304" pitchFamily="18" charset="0"/>
              </a:rPr>
              <a:t>embedding </a:t>
            </a:r>
            <a:r>
              <a:rPr lang="el-GR" sz="1800" dirty="0">
                <a:effectLst/>
                <a:latin typeface="Calibri" panose="020F0502020204030204" pitchFamily="34" charset="0"/>
                <a:ea typeface="Calibri" panose="020F0502020204030204" pitchFamily="34" charset="0"/>
                <a:cs typeface="Times New Roman" panose="02020603050405020304" pitchFamily="18" charset="0"/>
              </a:rPr>
              <a:t>γίνεται μέσω </a:t>
            </a:r>
            <a:r>
              <a:rPr lang="en-US" sz="1800" dirty="0">
                <a:effectLst/>
                <a:latin typeface="Calibri" panose="020F0502020204030204" pitchFamily="34" charset="0"/>
                <a:ea typeface="Calibri" panose="020F0502020204030204" pitchFamily="34" charset="0"/>
                <a:cs typeface="Times New Roman" panose="02020603050405020304" pitchFamily="18" charset="0"/>
              </a:rPr>
              <a:t>sklearn</a:t>
            </a:r>
            <a:r>
              <a:rPr lang="el-GR" sz="1800" dirty="0">
                <a:effectLst/>
                <a:latin typeface="Calibri" panose="020F0502020204030204" pitchFamily="34" charset="0"/>
                <a:ea typeface="Calibri" panose="020F0502020204030204" pitchFamily="34" charset="0"/>
                <a:cs typeface="Times New Roman" panose="02020603050405020304" pitchFamily="18" charset="0"/>
              </a:rPr>
              <a:t>. Ακολουθεί </a:t>
            </a:r>
            <a:r>
              <a:rPr lang="en-US" sz="1800" dirty="0">
                <a:effectLst/>
                <a:latin typeface="Calibri" panose="020F0502020204030204" pitchFamily="34" charset="0"/>
                <a:ea typeface="Calibri" panose="020F0502020204030204" pitchFamily="34" charset="0"/>
                <a:cs typeface="Times New Roman" panose="02020603050405020304" pitchFamily="18" charset="0"/>
              </a:rPr>
              <a:t>spectral clustering </a:t>
            </a:r>
            <a:r>
              <a:rPr lang="el-GR" sz="1800" dirty="0">
                <a:effectLst/>
                <a:latin typeface="Calibri" panose="020F0502020204030204" pitchFamily="34" charset="0"/>
                <a:ea typeface="Calibri" panose="020F0502020204030204" pitchFamily="34" charset="0"/>
                <a:cs typeface="Times New Roman" panose="02020603050405020304" pitchFamily="18" charset="0"/>
              </a:rPr>
              <a:t>με δικιά μου υλοποίηση και με </a:t>
            </a:r>
            <a:r>
              <a:rPr lang="en-US" sz="1800" dirty="0">
                <a:effectLst/>
                <a:latin typeface="Calibri" panose="020F0502020204030204" pitchFamily="34" charset="0"/>
                <a:ea typeface="Calibri" panose="020F0502020204030204" pitchFamily="34" charset="0"/>
                <a:cs typeface="Times New Roman" panose="02020603050405020304" pitchFamily="18" charset="0"/>
              </a:rPr>
              <a:t>sklearn</a:t>
            </a:r>
            <a:r>
              <a:rPr lang="el-GR" sz="1800" dirty="0">
                <a:effectLst/>
                <a:latin typeface="Calibri" panose="020F0502020204030204" pitchFamily="34" charset="0"/>
                <a:ea typeface="Calibri" panose="020F0502020204030204" pitchFamily="34" charset="0"/>
                <a:cs typeface="Times New Roman" panose="02020603050405020304" pitchFamily="18" charset="0"/>
              </a:rPr>
              <a:t> το οποίο αξιολογείται με τις μετρικές ομοιογένεια, </a:t>
            </a:r>
            <a:r>
              <a:rPr lang="en-US" sz="1800" dirty="0">
                <a:effectLst/>
                <a:latin typeface="Calibri" panose="020F0502020204030204" pitchFamily="34" charset="0"/>
                <a:ea typeface="Calibri" panose="020F0502020204030204" pitchFamily="34" charset="0"/>
                <a:cs typeface="Times New Roman" panose="02020603050405020304" pitchFamily="18" charset="0"/>
              </a:rPr>
              <a:t>completeness </a:t>
            </a:r>
            <a:r>
              <a:rPr lang="el-GR" sz="1800" dirty="0">
                <a:effectLst/>
                <a:latin typeface="Calibri" panose="020F0502020204030204" pitchFamily="34" charset="0"/>
                <a:ea typeface="Calibri" panose="020F0502020204030204" pitchFamily="34" charset="0"/>
                <a:cs typeface="Times New Roman" panose="02020603050405020304" pitchFamily="18" charset="0"/>
              </a:rPr>
              <a:t>και </a:t>
            </a:r>
            <a:r>
              <a:rPr lang="en-US" sz="1800" dirty="0">
                <a:effectLst/>
                <a:latin typeface="Calibri" panose="020F0502020204030204" pitchFamily="34" charset="0"/>
                <a:ea typeface="Calibri" panose="020F0502020204030204" pitchFamily="34" charset="0"/>
                <a:cs typeface="Times New Roman" panose="02020603050405020304" pitchFamily="18" charset="0"/>
              </a:rPr>
              <a:t>v</a:t>
            </a:r>
            <a:r>
              <a:rPr lang="el-GR" sz="1800" dirty="0">
                <a:effectLst/>
                <a:latin typeface="Calibri" panose="020F0502020204030204" pitchFamily="34" charset="0"/>
                <a:ea typeface="Calibri" panose="020F0502020204030204" pitchFamily="34" charset="0"/>
                <a:cs typeface="Times New Roman" panose="02020603050405020304" pitchFamily="18" charset="0"/>
              </a:rPr>
              <a:t>-</a:t>
            </a:r>
            <a:r>
              <a:rPr lang="en-US" sz="1800" dirty="0">
                <a:effectLst/>
                <a:latin typeface="Calibri" panose="020F0502020204030204" pitchFamily="34" charset="0"/>
                <a:ea typeface="Calibri" panose="020F0502020204030204" pitchFamily="34" charset="0"/>
                <a:cs typeface="Times New Roman" panose="02020603050405020304" pitchFamily="18" charset="0"/>
              </a:rPr>
              <a:t>measure</a:t>
            </a:r>
            <a:r>
              <a:rPr lang="el-GR" sz="1800" dirty="0">
                <a:effectLst/>
                <a:latin typeface="Calibri" panose="020F0502020204030204" pitchFamily="34" charset="0"/>
                <a:ea typeface="Calibri" panose="020F0502020204030204" pitchFamily="34" charset="0"/>
                <a:cs typeface="Times New Roman" panose="02020603050405020304" pitchFamily="18" charset="0"/>
              </a:rPr>
              <a:t>, αφού γνωρίζουμε τα </a:t>
            </a:r>
            <a:r>
              <a:rPr lang="en-US" sz="1800" dirty="0">
                <a:effectLst/>
                <a:latin typeface="Calibri" panose="020F0502020204030204" pitchFamily="34" charset="0"/>
                <a:ea typeface="Calibri" panose="020F0502020204030204" pitchFamily="34" charset="0"/>
                <a:cs typeface="Times New Roman" panose="02020603050405020304" pitchFamily="18" charset="0"/>
              </a:rPr>
              <a:t>labels </a:t>
            </a:r>
            <a:r>
              <a:rPr lang="el-GR" sz="1800" dirty="0">
                <a:effectLst/>
                <a:latin typeface="Calibri" panose="020F0502020204030204" pitchFamily="34" charset="0"/>
                <a:ea typeface="Calibri" panose="020F0502020204030204" pitchFamily="34" charset="0"/>
                <a:cs typeface="Times New Roman" panose="02020603050405020304" pitchFamily="18" charset="0"/>
              </a:rPr>
              <a:t>του </a:t>
            </a:r>
            <a:r>
              <a:rPr lang="en-US" sz="1800" dirty="0">
                <a:effectLst/>
                <a:latin typeface="Calibri" panose="020F0502020204030204" pitchFamily="34" charset="0"/>
                <a:ea typeface="Calibri" panose="020F0502020204030204" pitchFamily="34" charset="0"/>
                <a:cs typeface="Times New Roman" panose="02020603050405020304" pitchFamily="18" charset="0"/>
              </a:rPr>
              <a:t>training set</a:t>
            </a:r>
            <a:r>
              <a:rPr lang="el-GR" sz="1800" dirty="0">
                <a:effectLst/>
                <a:latin typeface="Calibri" panose="020F0502020204030204" pitchFamily="34" charset="0"/>
                <a:ea typeface="Calibri" panose="020F0502020204030204" pitchFamily="34" charset="0"/>
                <a:cs typeface="Times New Roman" panose="02020603050405020304" pitchFamily="18" charset="0"/>
              </a:rPr>
              <a:t>. Τέλος θεωρώντας ότι όλα τα δείγματα της κάθε ομάδας έχουν το ίδιο </a:t>
            </a:r>
            <a:r>
              <a:rPr lang="en-US" sz="1800" dirty="0">
                <a:effectLst/>
                <a:latin typeface="Calibri" panose="020F0502020204030204" pitchFamily="34" charset="0"/>
                <a:ea typeface="Calibri" panose="020F0502020204030204" pitchFamily="34" charset="0"/>
                <a:cs typeface="Times New Roman" panose="02020603050405020304" pitchFamily="18" charset="0"/>
              </a:rPr>
              <a:t>label</a:t>
            </a:r>
            <a:r>
              <a:rPr lang="el-GR" sz="1800" dirty="0">
                <a:effectLst/>
                <a:latin typeface="Calibri" panose="020F0502020204030204" pitchFamily="34" charset="0"/>
                <a:ea typeface="Calibri" panose="020F0502020204030204" pitchFamily="34" charset="0"/>
                <a:cs typeface="Times New Roman" panose="02020603050405020304" pitchFamily="18" charset="0"/>
              </a:rPr>
              <a:t>, συγκεκριμένα επιλέγεται το πιο συχνό, γίνεται </a:t>
            </a:r>
            <a:r>
              <a:rPr lang="en-US" sz="1800" dirty="0">
                <a:effectLst/>
                <a:latin typeface="Calibri" panose="020F0502020204030204" pitchFamily="34" charset="0"/>
                <a:ea typeface="Calibri" panose="020F0502020204030204" pitchFamily="34" charset="0"/>
                <a:cs typeface="Times New Roman" panose="02020603050405020304" pitchFamily="18" charset="0"/>
              </a:rPr>
              <a:t>classification </a:t>
            </a:r>
            <a:r>
              <a:rPr lang="el-GR" sz="1800" dirty="0">
                <a:effectLst/>
                <a:latin typeface="Calibri" panose="020F0502020204030204" pitchFamily="34" charset="0"/>
                <a:ea typeface="Calibri" panose="020F0502020204030204" pitchFamily="34" charset="0"/>
                <a:cs typeface="Times New Roman" panose="02020603050405020304" pitchFamily="18" charset="0"/>
              </a:rPr>
              <a:t>με </a:t>
            </a:r>
            <a:r>
              <a:rPr lang="en-US" sz="1800" dirty="0">
                <a:effectLst/>
                <a:latin typeface="Calibri" panose="020F0502020204030204" pitchFamily="34" charset="0"/>
                <a:ea typeface="Calibri" panose="020F0502020204030204" pitchFamily="34" charset="0"/>
                <a:cs typeface="Times New Roman" panose="02020603050405020304" pitchFamily="18" charset="0"/>
              </a:rPr>
              <a:t>Nearest Class Centroid </a:t>
            </a:r>
            <a:r>
              <a:rPr lang="el-GR" sz="1800" dirty="0">
                <a:effectLst/>
                <a:latin typeface="Calibri" panose="020F0502020204030204" pitchFamily="34" charset="0"/>
                <a:ea typeface="Calibri" panose="020F0502020204030204" pitchFamily="34" charset="0"/>
                <a:cs typeface="Times New Roman" panose="02020603050405020304" pitchFamily="18" charset="0"/>
              </a:rPr>
              <a:t>και αξιολόγηση στο </a:t>
            </a:r>
            <a:r>
              <a:rPr lang="en-US" sz="1800" dirty="0">
                <a:effectLst/>
                <a:latin typeface="Calibri" panose="020F0502020204030204" pitchFamily="34" charset="0"/>
                <a:ea typeface="Calibri" panose="020F0502020204030204" pitchFamily="34" charset="0"/>
                <a:cs typeface="Times New Roman" panose="02020603050405020304" pitchFamily="18" charset="0"/>
              </a:rPr>
              <a:t>test set</a:t>
            </a:r>
            <a:r>
              <a:rPr lang="el-GR" sz="1800" dirty="0">
                <a:effectLst/>
                <a:latin typeface="Calibri" panose="020F0502020204030204" pitchFamily="34" charset="0"/>
                <a:ea typeface="Calibri" panose="020F0502020204030204" pitchFamily="34" charset="0"/>
                <a:cs typeface="Times New Roman" panose="02020603050405020304" pitchFamily="18" charset="0"/>
              </a:rPr>
              <a:t>. Χρησιμοποιούνται οι κλασικές μετρικές για το </a:t>
            </a:r>
            <a:r>
              <a:rPr lang="en-US" sz="1800" dirty="0">
                <a:effectLst/>
                <a:latin typeface="Calibri" panose="020F0502020204030204" pitchFamily="34" charset="0"/>
                <a:ea typeface="Calibri" panose="020F0502020204030204" pitchFamily="34" charset="0"/>
                <a:cs typeface="Times New Roman" panose="02020603050405020304" pitchFamily="18" charset="0"/>
              </a:rPr>
              <a:t>classification</a:t>
            </a:r>
            <a:r>
              <a:rPr lang="el-GR" sz="1800" dirty="0">
                <a:effectLst/>
                <a:latin typeface="Calibri" panose="020F0502020204030204" pitchFamily="34" charset="0"/>
                <a:ea typeface="Calibri" panose="020F0502020204030204" pitchFamily="34" charset="0"/>
                <a:cs typeface="Times New Roman" panose="02020603050405020304" pitchFamily="18" charset="0"/>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32898712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Θέση εικόνας διαφάνειας 1">
            <a:extLst>
              <a:ext uri="{FF2B5EF4-FFF2-40B4-BE49-F238E27FC236}">
                <a16:creationId xmlns:a16="http://schemas.microsoft.com/office/drawing/2014/main" id="{43FEB813-3E32-4979-97A5-B68D7987DB3F}"/>
              </a:ext>
            </a:extLst>
          </p:cNvPr>
          <p:cNvSpPr>
            <a:spLocks noGrp="1" noRot="1" noChangeAspect="1" noTextEdit="1"/>
          </p:cNvSpPr>
          <p:nvPr>
            <p:ph type="sldImg"/>
          </p:nvPr>
        </p:nvSpPr>
        <p:spPr>
          <a:solidFill>
            <a:srgbClr val="99CCFF"/>
          </a:solidFill>
          <a:ln w="25400">
            <a:solidFill>
              <a:srgbClr val="000000"/>
            </a:solidFill>
            <a:miter lim="800000"/>
            <a:headEnd/>
            <a:tailEnd/>
          </a:ln>
        </p:spPr>
      </p:sp>
      <p:sp>
        <p:nvSpPr>
          <p:cNvPr id="14339" name="Θέση σημειώσεων 2">
            <a:extLst>
              <a:ext uri="{FF2B5EF4-FFF2-40B4-BE49-F238E27FC236}">
                <a16:creationId xmlns:a16="http://schemas.microsoft.com/office/drawing/2014/main" id="{EE546670-FE63-40EC-B26D-37BEBA42E93E}"/>
              </a:ext>
            </a:extLst>
          </p:cNvPr>
          <p:cNvSpPr txBox="1">
            <a:spLocks noGrp="1" noChangeArrowheads="1"/>
          </p:cNvSpPr>
          <p:nvPr>
            <p:ph type="body" sz="quarter" idx="1"/>
          </p:nvPr>
        </p:nvSpPr>
        <p:spPr bwMode="auto">
          <a:xfrm>
            <a:off x="777875" y="4776788"/>
            <a:ext cx="6216650" cy="443706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pPr eaLnBrk="1">
              <a:spcBef>
                <a:spcPct val="0"/>
              </a:spcBef>
            </a:pPr>
            <a:r>
              <a:rPr lang="el-GR" sz="1800" dirty="0">
                <a:effectLst/>
                <a:latin typeface="Calibri" panose="020F0502020204030204" pitchFamily="34" charset="0"/>
                <a:ea typeface="Calibri" panose="020F0502020204030204" pitchFamily="34" charset="0"/>
                <a:cs typeface="Times New Roman" panose="02020603050405020304" pitchFamily="18" charset="0"/>
              </a:rPr>
              <a:t>Βλέπουμε εδώ τον αλγόριθμο του </a:t>
            </a:r>
            <a:r>
              <a:rPr lang="en-US" sz="1800" dirty="0">
                <a:effectLst/>
                <a:latin typeface="Calibri" panose="020F0502020204030204" pitchFamily="34" charset="0"/>
                <a:ea typeface="Calibri" panose="020F0502020204030204" pitchFamily="34" charset="0"/>
                <a:cs typeface="Times New Roman" panose="02020603050405020304" pitchFamily="18" charset="0"/>
              </a:rPr>
              <a:t>Spectral Clustering</a:t>
            </a:r>
            <a:r>
              <a:rPr lang="el-GR" sz="1800" dirty="0">
                <a:effectLst/>
                <a:latin typeface="Calibri" panose="020F0502020204030204" pitchFamily="34" charset="0"/>
                <a:ea typeface="Calibri" panose="020F0502020204030204" pitchFamily="34" charset="0"/>
                <a:cs typeface="Times New Roman" panose="02020603050405020304" pitchFamily="18" charset="0"/>
              </a:rPr>
              <a:t>. Αρχικά χτίζεται ο γράφος ομοιότητας με βάση τους </a:t>
            </a:r>
            <a:r>
              <a:rPr lang="en-US" sz="1800" dirty="0">
                <a:effectLst/>
                <a:latin typeface="Calibri" panose="020F0502020204030204" pitchFamily="34" charset="0"/>
                <a:ea typeface="Calibri" panose="020F0502020204030204" pitchFamily="34" charset="0"/>
                <a:cs typeface="Times New Roman" panose="02020603050405020304" pitchFamily="18" charset="0"/>
              </a:rPr>
              <a:t>k </a:t>
            </a:r>
            <a:r>
              <a:rPr lang="el-GR" sz="1800" dirty="0">
                <a:effectLst/>
                <a:latin typeface="Calibri" panose="020F0502020204030204" pitchFamily="34" charset="0"/>
                <a:ea typeface="Calibri" panose="020F0502020204030204" pitchFamily="34" charset="0"/>
                <a:cs typeface="Times New Roman" panose="02020603050405020304" pitchFamily="18" charset="0"/>
              </a:rPr>
              <a:t>πλησιέστερους γείτονες. Από αυτόν προκύπτει ο πίνακας γειτνίασης </a:t>
            </a:r>
            <a:r>
              <a:rPr lang="en-US" sz="1800" dirty="0">
                <a:effectLst/>
                <a:latin typeface="Calibri" panose="020F0502020204030204" pitchFamily="34" charset="0"/>
                <a:ea typeface="Calibri" panose="020F0502020204030204" pitchFamily="34" charset="0"/>
                <a:cs typeface="Times New Roman" panose="02020603050405020304" pitchFamily="18" charset="0"/>
              </a:rPr>
              <a:t>G</a:t>
            </a:r>
            <a:r>
              <a:rPr lang="el-GR" sz="1800" dirty="0">
                <a:effectLst/>
                <a:latin typeface="Calibri" panose="020F0502020204030204" pitchFamily="34" charset="0"/>
                <a:ea typeface="Calibri" panose="020F0502020204030204" pitchFamily="34" charset="0"/>
                <a:cs typeface="Times New Roman" panose="02020603050405020304" pitchFamily="18" charset="0"/>
              </a:rPr>
              <a:t>. Αυτός ο πίνακας δεν είναι συμμετρικός γιατί αν ένα δείγμα Α έχει γείτονα το Β δε σημαίνει ότι ισχύει και το αντίστροφο. Ο </a:t>
            </a:r>
            <a:r>
              <a:rPr lang="en-US" sz="1800" dirty="0">
                <a:effectLst/>
                <a:latin typeface="Calibri" panose="020F0502020204030204" pitchFamily="34" charset="0"/>
                <a:ea typeface="Calibri" panose="020F0502020204030204" pitchFamily="34" charset="0"/>
                <a:cs typeface="Times New Roman" panose="02020603050405020304" pitchFamily="18" charset="0"/>
              </a:rPr>
              <a:t>S </a:t>
            </a:r>
            <a:r>
              <a:rPr lang="el-GR" sz="1800" dirty="0">
                <a:effectLst/>
                <a:latin typeface="Calibri" panose="020F0502020204030204" pitchFamily="34" charset="0"/>
                <a:ea typeface="Calibri" panose="020F0502020204030204" pitchFamily="34" charset="0"/>
                <a:cs typeface="Times New Roman" panose="02020603050405020304" pitchFamily="18" charset="0"/>
              </a:rPr>
              <a:t>όμως είναι συμμετρικός και χρησιμοποιείται ως πίνακας ομοιότητας. Έπειτα πραγματοποιείται ιδιοανάλυση στον </a:t>
            </a:r>
            <a:r>
              <a:rPr lang="en-US" sz="1800" dirty="0">
                <a:effectLst/>
                <a:latin typeface="Calibri" panose="020F0502020204030204" pitchFamily="34" charset="0"/>
                <a:ea typeface="Calibri" panose="020F0502020204030204" pitchFamily="34" charset="0"/>
                <a:cs typeface="Times New Roman" panose="02020603050405020304" pitchFamily="18" charset="0"/>
              </a:rPr>
              <a:t>graph laplacian</a:t>
            </a:r>
            <a:r>
              <a:rPr lang="el-GR" sz="1800" dirty="0">
                <a:effectLst/>
                <a:latin typeface="Calibri" panose="020F0502020204030204" pitchFamily="34" charset="0"/>
                <a:ea typeface="Calibri" panose="020F0502020204030204" pitchFamily="34" charset="0"/>
                <a:cs typeface="Times New Roman" panose="02020603050405020304" pitchFamily="18" charset="0"/>
              </a:rPr>
              <a:t>. Τα ιδιοδιανύσματα αποτελούν τα στήλες του νέου πίνακα δειγμάτων τα οποία έχουν μετασχηματιστεί σε ένα νέο χώρο. Χρησιμοποιούνται ειδικές δομές και συναρτήσεις για αραιούς πίνακες για καλύτερη πολυπλοκότητα χώρου και χρόνου. Στο τέλος πραγματοποιείται </a:t>
            </a:r>
            <a:r>
              <a:rPr lang="en-US" sz="1800" dirty="0">
                <a:effectLst/>
                <a:latin typeface="Calibri" panose="020F0502020204030204" pitchFamily="34" charset="0"/>
                <a:ea typeface="Calibri" panose="020F0502020204030204" pitchFamily="34" charset="0"/>
                <a:cs typeface="Times New Roman" panose="02020603050405020304" pitchFamily="18" charset="0"/>
              </a:rPr>
              <a:t>clustering </a:t>
            </a:r>
            <a:r>
              <a:rPr lang="el-GR" sz="1800" dirty="0">
                <a:effectLst/>
                <a:latin typeface="Calibri" panose="020F0502020204030204" pitchFamily="34" charset="0"/>
                <a:ea typeface="Calibri" panose="020F0502020204030204" pitchFamily="34" charset="0"/>
                <a:cs typeface="Times New Roman" panose="02020603050405020304" pitchFamily="18" charset="0"/>
              </a:rPr>
              <a:t>με </a:t>
            </a:r>
            <a:r>
              <a:rPr lang="en-US" sz="1800" dirty="0">
                <a:effectLst/>
                <a:latin typeface="Calibri" panose="020F0502020204030204" pitchFamily="34" charset="0"/>
                <a:ea typeface="Calibri" panose="020F0502020204030204" pitchFamily="34" charset="0"/>
                <a:cs typeface="Times New Roman" panose="02020603050405020304" pitchFamily="18" charset="0"/>
              </a:rPr>
              <a:t>k</a:t>
            </a:r>
            <a:r>
              <a:rPr lang="el-GR" sz="1800" dirty="0">
                <a:effectLst/>
                <a:latin typeface="Calibri" panose="020F0502020204030204" pitchFamily="34" charset="0"/>
                <a:ea typeface="Calibri" panose="020F0502020204030204" pitchFamily="34" charset="0"/>
                <a:cs typeface="Times New Roman" panose="02020603050405020304" pitchFamily="18" charset="0"/>
              </a:rPr>
              <a:t>-</a:t>
            </a:r>
            <a:r>
              <a:rPr lang="en-US" sz="1800" dirty="0">
                <a:effectLst/>
                <a:latin typeface="Calibri" panose="020F0502020204030204" pitchFamily="34" charset="0"/>
                <a:ea typeface="Calibri" panose="020F0502020204030204" pitchFamily="34" charset="0"/>
                <a:cs typeface="Times New Roman" panose="02020603050405020304" pitchFamily="18" charset="0"/>
              </a:rPr>
              <a:t>means</a:t>
            </a:r>
            <a:r>
              <a:rPr lang="el-GR" sz="1800" dirty="0">
                <a:effectLst/>
                <a:latin typeface="Calibri" panose="020F0502020204030204" pitchFamily="34" charset="0"/>
                <a:ea typeface="Calibri" panose="020F0502020204030204" pitchFamily="34" charset="0"/>
                <a:cs typeface="Times New Roman" panose="02020603050405020304" pitchFamily="18" charset="0"/>
              </a:rPr>
              <a:t>.</a:t>
            </a:r>
            <a:endParaRPr altLang="en-US" dirty="0">
              <a:solidFill>
                <a:srgbClr val="000000"/>
              </a:solidFill>
              <a:latin typeface="Arial" panose="020B0604020202020204" pitchFamily="34" charset="0"/>
              <a:cs typeface="Tahoma" panose="020B0604030504040204" pitchFamily="34" charset="0"/>
            </a:endParaRPr>
          </a:p>
        </p:txBody>
      </p:sp>
    </p:spTree>
    <p:extLst>
      <p:ext uri="{BB962C8B-B14F-4D97-AF65-F5344CB8AC3E}">
        <p14:creationId xmlns:p14="http://schemas.microsoft.com/office/powerpoint/2010/main" val="52459871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Θέση εικόνας διαφάνειας 1">
            <a:extLst>
              <a:ext uri="{FF2B5EF4-FFF2-40B4-BE49-F238E27FC236}">
                <a16:creationId xmlns:a16="http://schemas.microsoft.com/office/drawing/2014/main" id="{790E98FE-A6E5-4A5E-9198-60DA07BCEA0D}"/>
              </a:ext>
            </a:extLst>
          </p:cNvPr>
          <p:cNvSpPr>
            <a:spLocks noGrp="1" noRot="1" noChangeAspect="1" noTextEdit="1"/>
          </p:cNvSpPr>
          <p:nvPr>
            <p:ph type="sldImg"/>
          </p:nvPr>
        </p:nvSpPr>
        <p:spPr>
          <a:solidFill>
            <a:srgbClr val="99CCFF"/>
          </a:solidFill>
          <a:ln w="25400">
            <a:solidFill>
              <a:srgbClr val="000000"/>
            </a:solidFill>
            <a:miter lim="800000"/>
            <a:headEnd/>
            <a:tailEnd/>
          </a:ln>
        </p:spPr>
      </p:sp>
      <p:sp>
        <p:nvSpPr>
          <p:cNvPr id="10243" name="Θέση σημειώσεων 2">
            <a:extLst>
              <a:ext uri="{FF2B5EF4-FFF2-40B4-BE49-F238E27FC236}">
                <a16:creationId xmlns:a16="http://schemas.microsoft.com/office/drawing/2014/main" id="{AD3ADD4D-3DB9-478F-853B-6816B0139884}"/>
              </a:ext>
            </a:extLst>
          </p:cNvPr>
          <p:cNvSpPr txBox="1">
            <a:spLocks noGrp="1" noChangeArrowheads="1"/>
          </p:cNvSpPr>
          <p:nvPr>
            <p:ph type="body" sz="quarter" idx="1"/>
          </p:nvPr>
        </p:nvSpPr>
        <p:spPr bwMode="auto">
          <a:xfrm>
            <a:off x="777875" y="4776788"/>
            <a:ext cx="6216650" cy="443706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pPr marL="215900" marR="0" lvl="0" indent="-215900" algn="l" defTabSz="914400" rtl="0" eaLnBrk="1" fontAlgn="base" latinLnBrk="0" hangingPunct="0">
              <a:lnSpc>
                <a:spcPct val="100000"/>
              </a:lnSpc>
              <a:spcBef>
                <a:spcPct val="0"/>
              </a:spcBef>
              <a:spcAft>
                <a:spcPct val="0"/>
              </a:spcAft>
              <a:buClrTx/>
              <a:buSzTx/>
              <a:buFontTx/>
              <a:buNone/>
              <a:tabLst/>
              <a:defRPr/>
            </a:pPr>
            <a:r>
              <a:rPr lang="el-GR" sz="1800" dirty="0">
                <a:effectLst/>
                <a:latin typeface="Calibri" panose="020F0502020204030204" pitchFamily="34" charset="0"/>
                <a:ea typeface="Calibri" panose="020F0502020204030204" pitchFamily="34" charset="0"/>
                <a:cs typeface="Times New Roman" panose="02020603050405020304" pitchFamily="18" charset="0"/>
              </a:rPr>
              <a:t>1</a:t>
            </a:r>
            <a:r>
              <a:rPr lang="el-GR" sz="1800" baseline="30000" dirty="0">
                <a:effectLst/>
                <a:latin typeface="Calibri" panose="020F0502020204030204" pitchFamily="34" charset="0"/>
                <a:ea typeface="Calibri" panose="020F0502020204030204" pitchFamily="34" charset="0"/>
                <a:cs typeface="Times New Roman" panose="02020603050405020304" pitchFamily="18" charset="0"/>
              </a:rPr>
              <a:t>ο</a:t>
            </a:r>
            <a:r>
              <a:rPr lang="el-GR"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a:effectLst/>
                <a:latin typeface="Calibri" panose="020F0502020204030204" pitchFamily="34" charset="0"/>
                <a:ea typeface="Calibri" panose="020F0502020204030204" pitchFamily="34" charset="0"/>
                <a:cs typeface="Times New Roman" panose="02020603050405020304" pitchFamily="18" charset="0"/>
              </a:rPr>
              <a:t>dataset </a:t>
            </a:r>
            <a:r>
              <a:rPr lang="el-GR" sz="1800" dirty="0">
                <a:effectLst/>
                <a:latin typeface="Calibri" panose="020F0502020204030204" pitchFamily="34" charset="0"/>
                <a:ea typeface="Calibri" panose="020F0502020204030204" pitchFamily="34" charset="0"/>
                <a:cs typeface="Times New Roman" panose="02020603050405020304" pitchFamily="18" charset="0"/>
              </a:rPr>
              <a:t>είναι η </a:t>
            </a:r>
            <a:r>
              <a:rPr lang="en-US" sz="1800" dirty="0">
                <a:effectLst/>
                <a:latin typeface="Calibri" panose="020F0502020204030204" pitchFamily="34" charset="0"/>
                <a:ea typeface="Calibri" panose="020F0502020204030204" pitchFamily="34" charset="0"/>
                <a:cs typeface="Times New Roman" panose="02020603050405020304" pitchFamily="18" charset="0"/>
              </a:rPr>
              <a:t>MNIST </a:t>
            </a:r>
            <a:r>
              <a:rPr lang="el-GR" sz="1800" dirty="0">
                <a:effectLst/>
                <a:latin typeface="Calibri" panose="020F0502020204030204" pitchFamily="34" charset="0"/>
                <a:ea typeface="Calibri" panose="020F0502020204030204" pitchFamily="34" charset="0"/>
                <a:cs typeface="Times New Roman" panose="02020603050405020304" pitchFamily="18" charset="0"/>
              </a:rPr>
              <a:t>πάλι.</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47055587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Θέση εικόνας διαφάνειας 1">
            <a:extLst>
              <a:ext uri="{FF2B5EF4-FFF2-40B4-BE49-F238E27FC236}">
                <a16:creationId xmlns:a16="http://schemas.microsoft.com/office/drawing/2014/main" id="{255C8E29-C433-4516-A1A5-57602E9DBEAD}"/>
              </a:ext>
            </a:extLst>
          </p:cNvPr>
          <p:cNvSpPr>
            <a:spLocks noGrp="1" noRot="1" noChangeAspect="1" noTextEdit="1"/>
          </p:cNvSpPr>
          <p:nvPr>
            <p:ph type="sldImg"/>
          </p:nvPr>
        </p:nvSpPr>
        <p:spPr>
          <a:solidFill>
            <a:srgbClr val="99CCFF"/>
          </a:solidFill>
          <a:ln w="25400">
            <a:solidFill>
              <a:srgbClr val="000000"/>
            </a:solidFill>
            <a:miter lim="800000"/>
            <a:headEnd/>
            <a:tailEnd/>
          </a:ln>
        </p:spPr>
      </p:sp>
      <p:sp>
        <p:nvSpPr>
          <p:cNvPr id="20483" name="Θέση σημειώσεων 2">
            <a:extLst>
              <a:ext uri="{FF2B5EF4-FFF2-40B4-BE49-F238E27FC236}">
                <a16:creationId xmlns:a16="http://schemas.microsoft.com/office/drawing/2014/main" id="{9CE23B2F-852A-4007-8AF3-234659402226}"/>
              </a:ext>
            </a:extLst>
          </p:cNvPr>
          <p:cNvSpPr txBox="1">
            <a:spLocks noGrp="1" noChangeArrowheads="1"/>
          </p:cNvSpPr>
          <p:nvPr>
            <p:ph type="body" sz="quarter" idx="1"/>
          </p:nvPr>
        </p:nvSpPr>
        <p:spPr bwMode="auto">
          <a:xfrm>
            <a:off x="777875" y="4776788"/>
            <a:ext cx="6216650" cy="443706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pPr marL="215900" marR="0" lvl="0" indent="-215900" algn="l" defTabSz="914400" rtl="0" eaLnBrk="1" fontAlgn="base" latinLnBrk="0" hangingPunct="0">
              <a:lnSpc>
                <a:spcPct val="100000"/>
              </a:lnSpc>
              <a:spcBef>
                <a:spcPct val="0"/>
              </a:spcBef>
              <a:spcAft>
                <a:spcPct val="0"/>
              </a:spcAft>
              <a:buClrTx/>
              <a:buSzTx/>
              <a:buFontTx/>
              <a:buNone/>
              <a:tabLst/>
              <a:defRPr/>
            </a:pPr>
            <a:r>
              <a:rPr lang="el-GR" sz="1800" dirty="0">
                <a:effectLst/>
                <a:latin typeface="Calibri" panose="020F0502020204030204" pitchFamily="34" charset="0"/>
                <a:ea typeface="Calibri" panose="020F0502020204030204" pitchFamily="34" charset="0"/>
                <a:cs typeface="Times New Roman" panose="02020603050405020304" pitchFamily="18" charset="0"/>
              </a:rPr>
              <a:t>Εδώ βλέπουμε διάφορα </a:t>
            </a:r>
            <a:r>
              <a:rPr lang="en-US" sz="1800" dirty="0">
                <a:effectLst/>
                <a:latin typeface="Calibri" panose="020F0502020204030204" pitchFamily="34" charset="0"/>
                <a:ea typeface="Calibri" panose="020F0502020204030204" pitchFamily="34" charset="0"/>
                <a:cs typeface="Times New Roman" panose="02020603050405020304" pitchFamily="18" charset="0"/>
              </a:rPr>
              <a:t>embeddings </a:t>
            </a:r>
            <a:r>
              <a:rPr lang="el-GR" sz="1800" dirty="0">
                <a:effectLst/>
                <a:latin typeface="Calibri" panose="020F0502020204030204" pitchFamily="34" charset="0"/>
                <a:ea typeface="Calibri" panose="020F0502020204030204" pitchFamily="34" charset="0"/>
                <a:cs typeface="Times New Roman" panose="02020603050405020304" pitchFamily="18" charset="0"/>
              </a:rPr>
              <a:t>που δοκιμάστηκαν. Επέλεξα να συνεχίσω με το </a:t>
            </a:r>
            <a:r>
              <a:rPr lang="en-US" sz="1800" dirty="0">
                <a:effectLst/>
                <a:latin typeface="Calibri" panose="020F0502020204030204" pitchFamily="34" charset="0"/>
                <a:ea typeface="Calibri" panose="020F0502020204030204" pitchFamily="34" charset="0"/>
                <a:cs typeface="Times New Roman" panose="02020603050405020304" pitchFamily="18" charset="0"/>
              </a:rPr>
              <a:t>t</a:t>
            </a:r>
            <a:r>
              <a:rPr lang="el-GR" sz="1800" dirty="0">
                <a:effectLst/>
                <a:latin typeface="Calibri" panose="020F0502020204030204" pitchFamily="34" charset="0"/>
                <a:ea typeface="Calibri" panose="020F0502020204030204" pitchFamily="34" charset="0"/>
                <a:cs typeface="Times New Roman" panose="02020603050405020304" pitchFamily="18" charset="0"/>
              </a:rPr>
              <a:t>-</a:t>
            </a:r>
            <a:r>
              <a:rPr lang="en-US" sz="1800" dirty="0">
                <a:effectLst/>
                <a:latin typeface="Calibri" panose="020F0502020204030204" pitchFamily="34" charset="0"/>
                <a:ea typeface="Calibri" panose="020F0502020204030204" pitchFamily="34" charset="0"/>
                <a:cs typeface="Times New Roman" panose="02020603050405020304" pitchFamily="18" charset="0"/>
              </a:rPr>
              <a:t>SNE </a:t>
            </a:r>
            <a:r>
              <a:rPr lang="el-GR" sz="1800" dirty="0">
                <a:effectLst/>
                <a:latin typeface="Calibri" panose="020F0502020204030204" pitchFamily="34" charset="0"/>
                <a:ea typeface="Calibri" panose="020F0502020204030204" pitchFamily="34" charset="0"/>
                <a:cs typeface="Times New Roman" panose="02020603050405020304" pitchFamily="18" charset="0"/>
              </a:rPr>
              <a:t>γιατί θεώρησα ότι με τα άλλα δεν θα έβγαζα καθόλου καλά αποτελέσματα.</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2424581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Θέση εικόνας διαφάνειας 1">
            <a:extLst>
              <a:ext uri="{FF2B5EF4-FFF2-40B4-BE49-F238E27FC236}">
                <a16:creationId xmlns:a16="http://schemas.microsoft.com/office/drawing/2014/main" id="{255C8E29-C433-4516-A1A5-57602E9DBEAD}"/>
              </a:ext>
            </a:extLst>
          </p:cNvPr>
          <p:cNvSpPr>
            <a:spLocks noGrp="1" noRot="1" noChangeAspect="1" noTextEdit="1"/>
          </p:cNvSpPr>
          <p:nvPr>
            <p:ph type="sldImg"/>
          </p:nvPr>
        </p:nvSpPr>
        <p:spPr>
          <a:solidFill>
            <a:srgbClr val="99CCFF"/>
          </a:solidFill>
          <a:ln w="25400">
            <a:solidFill>
              <a:srgbClr val="000000"/>
            </a:solidFill>
            <a:miter lim="800000"/>
            <a:headEnd/>
            <a:tailEnd/>
          </a:ln>
        </p:spPr>
      </p:sp>
      <p:sp>
        <p:nvSpPr>
          <p:cNvPr id="20483" name="Θέση σημειώσεων 2">
            <a:extLst>
              <a:ext uri="{FF2B5EF4-FFF2-40B4-BE49-F238E27FC236}">
                <a16:creationId xmlns:a16="http://schemas.microsoft.com/office/drawing/2014/main" id="{9CE23B2F-852A-4007-8AF3-234659402226}"/>
              </a:ext>
            </a:extLst>
          </p:cNvPr>
          <p:cNvSpPr txBox="1">
            <a:spLocks noGrp="1" noChangeArrowheads="1"/>
          </p:cNvSpPr>
          <p:nvPr>
            <p:ph type="body" sz="quarter" idx="1"/>
          </p:nvPr>
        </p:nvSpPr>
        <p:spPr bwMode="auto">
          <a:xfrm>
            <a:off x="777875" y="4776788"/>
            <a:ext cx="6216650" cy="443706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pPr eaLnBrk="1">
              <a:spcBef>
                <a:spcPct val="0"/>
              </a:spcBef>
            </a:pPr>
            <a:r>
              <a:rPr lang="el-GR" sz="1800" dirty="0">
                <a:effectLst/>
                <a:latin typeface="Calibri" panose="020F0502020204030204" pitchFamily="34" charset="0"/>
                <a:ea typeface="Calibri" panose="020F0502020204030204" pitchFamily="34" charset="0"/>
                <a:cs typeface="Times New Roman" panose="02020603050405020304" pitchFamily="18" charset="0"/>
              </a:rPr>
              <a:t>Και ξεκινάμε και βλέπουμε τα αποτελέσματα της ομαδοποίησης για διαφορετικούς αριθμούς ομάδων</a:t>
            </a:r>
            <a:r>
              <a:rPr lang="en-US" sz="1800" dirty="0">
                <a:effectLst/>
                <a:latin typeface="Calibri" panose="020F0502020204030204" pitchFamily="34" charset="0"/>
                <a:ea typeface="Calibri" panose="020F0502020204030204" pitchFamily="34" charset="0"/>
                <a:cs typeface="Times New Roman" panose="02020603050405020304" pitchFamily="18" charset="0"/>
              </a:rPr>
              <a:t>.</a:t>
            </a:r>
            <a:endParaRPr altLang="en-US" dirty="0">
              <a:solidFill>
                <a:srgbClr val="000000"/>
              </a:solidFill>
              <a:latin typeface="Arial" panose="020B0604020202020204" pitchFamily="34" charset="0"/>
              <a:cs typeface="Tahoma" panose="020B0604030504040204" pitchFamily="34" charset="0"/>
            </a:endParaRPr>
          </a:p>
        </p:txBody>
      </p:sp>
    </p:spTree>
    <p:extLst>
      <p:ext uri="{BB962C8B-B14F-4D97-AF65-F5344CB8AC3E}">
        <p14:creationId xmlns:p14="http://schemas.microsoft.com/office/powerpoint/2010/main" val="420701018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Θέση εικόνας διαφάνειας 1">
            <a:extLst>
              <a:ext uri="{FF2B5EF4-FFF2-40B4-BE49-F238E27FC236}">
                <a16:creationId xmlns:a16="http://schemas.microsoft.com/office/drawing/2014/main" id="{255C8E29-C433-4516-A1A5-57602E9DBEAD}"/>
              </a:ext>
            </a:extLst>
          </p:cNvPr>
          <p:cNvSpPr>
            <a:spLocks noGrp="1" noRot="1" noChangeAspect="1" noTextEdit="1"/>
          </p:cNvSpPr>
          <p:nvPr>
            <p:ph type="sldImg"/>
          </p:nvPr>
        </p:nvSpPr>
        <p:spPr>
          <a:solidFill>
            <a:srgbClr val="99CCFF"/>
          </a:solidFill>
          <a:ln w="25400">
            <a:solidFill>
              <a:srgbClr val="000000"/>
            </a:solidFill>
            <a:miter lim="800000"/>
            <a:headEnd/>
            <a:tailEnd/>
          </a:ln>
        </p:spPr>
      </p:sp>
      <p:sp>
        <p:nvSpPr>
          <p:cNvPr id="20483" name="Θέση σημειώσεων 2">
            <a:extLst>
              <a:ext uri="{FF2B5EF4-FFF2-40B4-BE49-F238E27FC236}">
                <a16:creationId xmlns:a16="http://schemas.microsoft.com/office/drawing/2014/main" id="{9CE23B2F-852A-4007-8AF3-234659402226}"/>
              </a:ext>
            </a:extLst>
          </p:cNvPr>
          <p:cNvSpPr txBox="1">
            <a:spLocks noGrp="1" noChangeArrowheads="1"/>
          </p:cNvSpPr>
          <p:nvPr>
            <p:ph type="body" sz="quarter" idx="1"/>
          </p:nvPr>
        </p:nvSpPr>
        <p:spPr bwMode="auto">
          <a:xfrm>
            <a:off x="777875" y="4776788"/>
            <a:ext cx="6216650" cy="443706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pPr eaLnBrk="1">
              <a:spcBef>
                <a:spcPct val="0"/>
              </a:spcBef>
            </a:pPr>
            <a:endParaRPr altLang="en-US">
              <a:solidFill>
                <a:srgbClr val="000000"/>
              </a:solidFill>
              <a:latin typeface="Arial" panose="020B0604020202020204" pitchFamily="34" charset="0"/>
              <a:cs typeface="Tahoma" panose="020B0604030504040204" pitchFamily="34" charset="0"/>
            </a:endParaRPr>
          </a:p>
        </p:txBody>
      </p:sp>
    </p:spTree>
    <p:extLst>
      <p:ext uri="{BB962C8B-B14F-4D97-AF65-F5344CB8AC3E}">
        <p14:creationId xmlns:p14="http://schemas.microsoft.com/office/powerpoint/2010/main" val="111832895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Θέση εικόνας διαφάνειας 1">
            <a:extLst>
              <a:ext uri="{FF2B5EF4-FFF2-40B4-BE49-F238E27FC236}">
                <a16:creationId xmlns:a16="http://schemas.microsoft.com/office/drawing/2014/main" id="{255C8E29-C433-4516-A1A5-57602E9DBEAD}"/>
              </a:ext>
            </a:extLst>
          </p:cNvPr>
          <p:cNvSpPr>
            <a:spLocks noGrp="1" noRot="1" noChangeAspect="1" noTextEdit="1"/>
          </p:cNvSpPr>
          <p:nvPr>
            <p:ph type="sldImg"/>
          </p:nvPr>
        </p:nvSpPr>
        <p:spPr>
          <a:solidFill>
            <a:srgbClr val="99CCFF"/>
          </a:solidFill>
          <a:ln w="25400">
            <a:solidFill>
              <a:srgbClr val="000000"/>
            </a:solidFill>
            <a:miter lim="800000"/>
            <a:headEnd/>
            <a:tailEnd/>
          </a:ln>
        </p:spPr>
      </p:sp>
      <p:sp>
        <p:nvSpPr>
          <p:cNvPr id="20483" name="Θέση σημειώσεων 2">
            <a:extLst>
              <a:ext uri="{FF2B5EF4-FFF2-40B4-BE49-F238E27FC236}">
                <a16:creationId xmlns:a16="http://schemas.microsoft.com/office/drawing/2014/main" id="{9CE23B2F-852A-4007-8AF3-234659402226}"/>
              </a:ext>
            </a:extLst>
          </p:cNvPr>
          <p:cNvSpPr txBox="1">
            <a:spLocks noGrp="1" noChangeArrowheads="1"/>
          </p:cNvSpPr>
          <p:nvPr>
            <p:ph type="body" sz="quarter" idx="1"/>
          </p:nvPr>
        </p:nvSpPr>
        <p:spPr bwMode="auto">
          <a:xfrm>
            <a:off x="777875" y="4776788"/>
            <a:ext cx="6216650" cy="443706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pPr eaLnBrk="1">
              <a:spcBef>
                <a:spcPct val="0"/>
              </a:spcBef>
            </a:pPr>
            <a:endParaRPr altLang="en-US">
              <a:solidFill>
                <a:srgbClr val="000000"/>
              </a:solidFill>
              <a:latin typeface="Arial" panose="020B0604020202020204" pitchFamily="34" charset="0"/>
              <a:cs typeface="Tahoma" panose="020B0604030504040204" pitchFamily="34" charset="0"/>
            </a:endParaRPr>
          </a:p>
        </p:txBody>
      </p:sp>
    </p:spTree>
    <p:extLst>
      <p:ext uri="{BB962C8B-B14F-4D97-AF65-F5344CB8AC3E}">
        <p14:creationId xmlns:p14="http://schemas.microsoft.com/office/powerpoint/2010/main" val="214634016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Θέση εικόνας διαφάνειας 1">
            <a:extLst>
              <a:ext uri="{FF2B5EF4-FFF2-40B4-BE49-F238E27FC236}">
                <a16:creationId xmlns:a16="http://schemas.microsoft.com/office/drawing/2014/main" id="{255C8E29-C433-4516-A1A5-57602E9DBEAD}"/>
              </a:ext>
            </a:extLst>
          </p:cNvPr>
          <p:cNvSpPr>
            <a:spLocks noGrp="1" noRot="1" noChangeAspect="1" noTextEdit="1"/>
          </p:cNvSpPr>
          <p:nvPr>
            <p:ph type="sldImg"/>
          </p:nvPr>
        </p:nvSpPr>
        <p:spPr>
          <a:solidFill>
            <a:srgbClr val="99CCFF"/>
          </a:solidFill>
          <a:ln w="25400">
            <a:solidFill>
              <a:srgbClr val="000000"/>
            </a:solidFill>
            <a:miter lim="800000"/>
            <a:headEnd/>
            <a:tailEnd/>
          </a:ln>
        </p:spPr>
      </p:sp>
      <p:sp>
        <p:nvSpPr>
          <p:cNvPr id="20483" name="Θέση σημειώσεων 2">
            <a:extLst>
              <a:ext uri="{FF2B5EF4-FFF2-40B4-BE49-F238E27FC236}">
                <a16:creationId xmlns:a16="http://schemas.microsoft.com/office/drawing/2014/main" id="{9CE23B2F-852A-4007-8AF3-234659402226}"/>
              </a:ext>
            </a:extLst>
          </p:cNvPr>
          <p:cNvSpPr txBox="1">
            <a:spLocks noGrp="1" noChangeArrowheads="1"/>
          </p:cNvSpPr>
          <p:nvPr>
            <p:ph type="body" sz="quarter" idx="1"/>
          </p:nvPr>
        </p:nvSpPr>
        <p:spPr bwMode="auto">
          <a:xfrm>
            <a:off x="777875" y="4776788"/>
            <a:ext cx="6216650" cy="443706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pPr eaLnBrk="1">
              <a:spcBef>
                <a:spcPct val="0"/>
              </a:spcBef>
            </a:pPr>
            <a:endParaRPr altLang="en-US">
              <a:solidFill>
                <a:srgbClr val="000000"/>
              </a:solidFill>
              <a:latin typeface="Arial" panose="020B0604020202020204" pitchFamily="34" charset="0"/>
              <a:cs typeface="Tahoma" panose="020B0604030504040204" pitchFamily="34" charset="0"/>
            </a:endParaRPr>
          </a:p>
        </p:txBody>
      </p:sp>
    </p:spTree>
    <p:extLst>
      <p:ext uri="{BB962C8B-B14F-4D97-AF65-F5344CB8AC3E}">
        <p14:creationId xmlns:p14="http://schemas.microsoft.com/office/powerpoint/2010/main" val="283963558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Θέση εικόνας διαφάνειας 1">
            <a:extLst>
              <a:ext uri="{FF2B5EF4-FFF2-40B4-BE49-F238E27FC236}">
                <a16:creationId xmlns:a16="http://schemas.microsoft.com/office/drawing/2014/main" id="{255C8E29-C433-4516-A1A5-57602E9DBEAD}"/>
              </a:ext>
            </a:extLst>
          </p:cNvPr>
          <p:cNvSpPr>
            <a:spLocks noGrp="1" noRot="1" noChangeAspect="1" noTextEdit="1"/>
          </p:cNvSpPr>
          <p:nvPr>
            <p:ph type="sldImg"/>
          </p:nvPr>
        </p:nvSpPr>
        <p:spPr>
          <a:solidFill>
            <a:srgbClr val="99CCFF"/>
          </a:solidFill>
          <a:ln w="25400">
            <a:solidFill>
              <a:srgbClr val="000000"/>
            </a:solidFill>
            <a:miter lim="800000"/>
            <a:headEnd/>
            <a:tailEnd/>
          </a:ln>
        </p:spPr>
      </p:sp>
      <p:sp>
        <p:nvSpPr>
          <p:cNvPr id="20483" name="Θέση σημειώσεων 2">
            <a:extLst>
              <a:ext uri="{FF2B5EF4-FFF2-40B4-BE49-F238E27FC236}">
                <a16:creationId xmlns:a16="http://schemas.microsoft.com/office/drawing/2014/main" id="{9CE23B2F-852A-4007-8AF3-234659402226}"/>
              </a:ext>
            </a:extLst>
          </p:cNvPr>
          <p:cNvSpPr txBox="1">
            <a:spLocks noGrp="1" noChangeArrowheads="1"/>
          </p:cNvSpPr>
          <p:nvPr>
            <p:ph type="body" sz="quarter" idx="1"/>
          </p:nvPr>
        </p:nvSpPr>
        <p:spPr bwMode="auto">
          <a:xfrm>
            <a:off x="777875" y="4776788"/>
            <a:ext cx="6216650" cy="443706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pPr eaLnBrk="1">
              <a:spcBef>
                <a:spcPct val="0"/>
              </a:spcBef>
            </a:pPr>
            <a:endParaRPr altLang="en-US">
              <a:solidFill>
                <a:srgbClr val="000000"/>
              </a:solidFill>
              <a:latin typeface="Arial" panose="020B0604020202020204" pitchFamily="34" charset="0"/>
              <a:cs typeface="Tahoma" panose="020B0604030504040204" pitchFamily="34" charset="0"/>
            </a:endParaRPr>
          </a:p>
        </p:txBody>
      </p:sp>
    </p:spTree>
    <p:extLst>
      <p:ext uri="{BB962C8B-B14F-4D97-AF65-F5344CB8AC3E}">
        <p14:creationId xmlns:p14="http://schemas.microsoft.com/office/powerpoint/2010/main" val="40254322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Θέση εικόνας διαφάνειας 1">
            <a:extLst>
              <a:ext uri="{FF2B5EF4-FFF2-40B4-BE49-F238E27FC236}">
                <a16:creationId xmlns:a16="http://schemas.microsoft.com/office/drawing/2014/main" id="{790E98FE-A6E5-4A5E-9198-60DA07BCEA0D}"/>
              </a:ext>
            </a:extLst>
          </p:cNvPr>
          <p:cNvSpPr>
            <a:spLocks noGrp="1" noRot="1" noChangeAspect="1" noTextEdit="1"/>
          </p:cNvSpPr>
          <p:nvPr>
            <p:ph type="sldImg"/>
          </p:nvPr>
        </p:nvSpPr>
        <p:spPr>
          <a:solidFill>
            <a:srgbClr val="99CCFF"/>
          </a:solidFill>
          <a:ln w="25400">
            <a:solidFill>
              <a:srgbClr val="000000"/>
            </a:solidFill>
            <a:miter lim="800000"/>
            <a:headEnd/>
            <a:tailEnd/>
          </a:ln>
        </p:spPr>
      </p:sp>
      <p:sp>
        <p:nvSpPr>
          <p:cNvPr id="10243" name="Θέση σημειώσεων 2">
            <a:extLst>
              <a:ext uri="{FF2B5EF4-FFF2-40B4-BE49-F238E27FC236}">
                <a16:creationId xmlns:a16="http://schemas.microsoft.com/office/drawing/2014/main" id="{AD3ADD4D-3DB9-478F-853B-6816B0139884}"/>
              </a:ext>
            </a:extLst>
          </p:cNvPr>
          <p:cNvSpPr txBox="1">
            <a:spLocks noGrp="1" noChangeArrowheads="1"/>
          </p:cNvSpPr>
          <p:nvPr>
            <p:ph type="body" sz="quarter" idx="1"/>
          </p:nvPr>
        </p:nvSpPr>
        <p:spPr bwMode="auto">
          <a:xfrm>
            <a:off x="777875" y="4776788"/>
            <a:ext cx="6216650" cy="443706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pPr marL="215900" marR="0" lvl="0" indent="-215900" algn="l" defTabSz="914400" rtl="0" eaLnBrk="1" fontAlgn="base" latinLnBrk="0" hangingPunct="0">
              <a:lnSpc>
                <a:spcPct val="100000"/>
              </a:lnSpc>
              <a:spcBef>
                <a:spcPct val="0"/>
              </a:spcBef>
              <a:spcAft>
                <a:spcPct val="0"/>
              </a:spcAft>
              <a:buClrTx/>
              <a:buSzTx/>
              <a:buFontTx/>
              <a:buNone/>
              <a:tabLst/>
              <a:defRPr/>
            </a:pPr>
            <a:r>
              <a:rPr lang="el-GR" sz="1800" dirty="0">
                <a:effectLst/>
                <a:latin typeface="Calibri" panose="020F0502020204030204" pitchFamily="34" charset="0"/>
                <a:ea typeface="Calibri" panose="020F0502020204030204" pitchFamily="34" charset="0"/>
                <a:cs typeface="Times New Roman" panose="02020603050405020304" pitchFamily="18" charset="0"/>
              </a:rPr>
              <a:t>Το 1</a:t>
            </a:r>
            <a:r>
              <a:rPr lang="el-GR" sz="1800" baseline="30000" dirty="0">
                <a:effectLst/>
                <a:latin typeface="Calibri" panose="020F0502020204030204" pitchFamily="34" charset="0"/>
                <a:ea typeface="Calibri" panose="020F0502020204030204" pitchFamily="34" charset="0"/>
                <a:cs typeface="Times New Roman" panose="02020603050405020304" pitchFamily="18" charset="0"/>
              </a:rPr>
              <a:t>ο</a:t>
            </a:r>
            <a:r>
              <a:rPr lang="el-GR"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a:effectLst/>
                <a:latin typeface="Calibri" panose="020F0502020204030204" pitchFamily="34" charset="0"/>
                <a:ea typeface="Calibri" panose="020F0502020204030204" pitchFamily="34" charset="0"/>
                <a:cs typeface="Times New Roman" panose="02020603050405020304" pitchFamily="18" charset="0"/>
              </a:rPr>
              <a:t>dataset </a:t>
            </a:r>
            <a:r>
              <a:rPr lang="el-GR" sz="1800" dirty="0">
                <a:effectLst/>
                <a:latin typeface="Calibri" panose="020F0502020204030204" pitchFamily="34" charset="0"/>
                <a:ea typeface="Calibri" panose="020F0502020204030204" pitchFamily="34" charset="0"/>
                <a:cs typeface="Times New Roman" panose="02020603050405020304" pitchFamily="18" charset="0"/>
              </a:rPr>
              <a:t>που χρησιμοποιήθηκε είναι η </a:t>
            </a:r>
            <a:r>
              <a:rPr lang="en-US" sz="1800" dirty="0">
                <a:effectLst/>
                <a:latin typeface="Calibri" panose="020F0502020204030204" pitchFamily="34" charset="0"/>
                <a:ea typeface="Calibri" panose="020F0502020204030204" pitchFamily="34" charset="0"/>
                <a:cs typeface="Times New Roman" panose="02020603050405020304" pitchFamily="18" charset="0"/>
              </a:rPr>
              <a:t>MNIST</a:t>
            </a:r>
            <a:r>
              <a:rPr lang="el-GR" sz="1800" dirty="0">
                <a:effectLst/>
                <a:latin typeface="Calibri" panose="020F0502020204030204" pitchFamily="34" charset="0"/>
                <a:ea typeface="Calibri" panose="020F0502020204030204" pitchFamily="34" charset="0"/>
                <a:cs typeface="Times New Roman" panose="02020603050405020304" pitchFamily="18" charset="0"/>
              </a:rPr>
              <a:t> η οποία αποτελείται από ασπρόμαυρες εικόνες χειρόγραφων ψηφίων 0-9. Γίνεται </a:t>
            </a:r>
            <a:r>
              <a:rPr lang="en-US" sz="1800" dirty="0">
                <a:effectLst/>
                <a:latin typeface="Calibri" panose="020F0502020204030204" pitchFamily="34" charset="0"/>
                <a:ea typeface="Calibri" panose="020F0502020204030204" pitchFamily="34" charset="0"/>
                <a:cs typeface="Times New Roman" panose="02020603050405020304" pitchFamily="18" charset="0"/>
              </a:rPr>
              <a:t>classification </a:t>
            </a:r>
            <a:r>
              <a:rPr lang="el-GR" sz="1800" dirty="0">
                <a:effectLst/>
                <a:latin typeface="Calibri" panose="020F0502020204030204" pitchFamily="34" charset="0"/>
                <a:ea typeface="Calibri" panose="020F0502020204030204" pitchFamily="34" charset="0"/>
                <a:cs typeface="Times New Roman" panose="02020603050405020304" pitchFamily="18" charset="0"/>
              </a:rPr>
              <a:t>σε μονούς</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l-GR" sz="1800" dirty="0">
                <a:effectLst/>
                <a:latin typeface="Calibri" panose="020F0502020204030204" pitchFamily="34" charset="0"/>
                <a:ea typeface="Calibri" panose="020F0502020204030204" pitchFamily="34" charset="0"/>
                <a:cs typeface="Times New Roman" panose="02020603050405020304" pitchFamily="18" charset="0"/>
              </a:rPr>
              <a:t>και ζυγούς αριθμούς. Το </a:t>
            </a:r>
            <a:r>
              <a:rPr lang="en-US" sz="1800" dirty="0">
                <a:effectLst/>
                <a:latin typeface="Calibri" panose="020F0502020204030204" pitchFamily="34" charset="0"/>
                <a:ea typeface="Calibri" panose="020F0502020204030204" pitchFamily="34" charset="0"/>
                <a:cs typeface="Times New Roman" panose="02020603050405020304" pitchFamily="18" charset="0"/>
              </a:rPr>
              <a:t>training set </a:t>
            </a:r>
            <a:r>
              <a:rPr lang="el-GR" sz="1800" dirty="0">
                <a:effectLst/>
                <a:latin typeface="Calibri" panose="020F0502020204030204" pitchFamily="34" charset="0"/>
                <a:ea typeface="Calibri" panose="020F0502020204030204" pitchFamily="34" charset="0"/>
                <a:cs typeface="Times New Roman" panose="02020603050405020304" pitchFamily="18" charset="0"/>
              </a:rPr>
              <a:t>έχει μέγεθος 60000 και το </a:t>
            </a:r>
            <a:r>
              <a:rPr lang="en-US" sz="1800" dirty="0">
                <a:effectLst/>
                <a:latin typeface="Calibri" panose="020F0502020204030204" pitchFamily="34" charset="0"/>
                <a:ea typeface="Calibri" panose="020F0502020204030204" pitchFamily="34" charset="0"/>
                <a:cs typeface="Times New Roman" panose="02020603050405020304" pitchFamily="18" charset="0"/>
              </a:rPr>
              <a:t>test set </a:t>
            </a:r>
            <a:r>
              <a:rPr lang="el-GR" sz="1800" dirty="0">
                <a:effectLst/>
                <a:latin typeface="Calibri" panose="020F0502020204030204" pitchFamily="34" charset="0"/>
                <a:ea typeface="Calibri" panose="020F0502020204030204" pitchFamily="34" charset="0"/>
                <a:cs typeface="Times New Roman" panose="02020603050405020304" pitchFamily="18" charset="0"/>
              </a:rPr>
              <a:t>10000. Σε κάποιες περιπτώσεις χρησιμοποιήθηκε ένα μικρό </a:t>
            </a:r>
            <a:r>
              <a:rPr lang="en-US" sz="1800" dirty="0">
                <a:effectLst/>
                <a:latin typeface="Calibri" panose="020F0502020204030204" pitchFamily="34" charset="0"/>
                <a:ea typeface="Calibri" panose="020F0502020204030204" pitchFamily="34" charset="0"/>
                <a:cs typeface="Times New Roman" panose="02020603050405020304" pitchFamily="18" charset="0"/>
              </a:rPr>
              <a:t>training set </a:t>
            </a:r>
            <a:r>
              <a:rPr lang="el-GR" sz="1800" dirty="0">
                <a:effectLst/>
                <a:latin typeface="Calibri" panose="020F0502020204030204" pitchFamily="34" charset="0"/>
                <a:ea typeface="Calibri" panose="020F0502020204030204" pitchFamily="34" charset="0"/>
                <a:cs typeface="Times New Roman" panose="02020603050405020304" pitchFamily="18" charset="0"/>
              </a:rPr>
              <a:t>10000 εικόνων γιατί ορισμένοι αλγόριθμοι ήταν πολύ απαιτητικοί για τον υπολογιστή μου, ιδιαίτερα σε μνήμη.</a:t>
            </a:r>
          </a:p>
          <a:p>
            <a:pPr algn="l" eaLnBrk="1">
              <a:spcBef>
                <a:spcPct val="0"/>
              </a:spcBef>
            </a:pPr>
            <a:endParaRPr lang="en-US" altLang="en-US" dirty="0">
              <a:solidFill>
                <a:srgbClr val="000000"/>
              </a:solidFill>
              <a:latin typeface="Arial" panose="020B0604020202020204" pitchFamily="34" charset="0"/>
              <a:cs typeface="Tahoma" panose="020B0604030504040204" pitchFamily="34" charset="0"/>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Θέση εικόνας διαφάνειας 1">
            <a:extLst>
              <a:ext uri="{FF2B5EF4-FFF2-40B4-BE49-F238E27FC236}">
                <a16:creationId xmlns:a16="http://schemas.microsoft.com/office/drawing/2014/main" id="{255C8E29-C433-4516-A1A5-57602E9DBEAD}"/>
              </a:ext>
            </a:extLst>
          </p:cNvPr>
          <p:cNvSpPr>
            <a:spLocks noGrp="1" noRot="1" noChangeAspect="1" noTextEdit="1"/>
          </p:cNvSpPr>
          <p:nvPr>
            <p:ph type="sldImg"/>
          </p:nvPr>
        </p:nvSpPr>
        <p:spPr>
          <a:solidFill>
            <a:srgbClr val="99CCFF"/>
          </a:solidFill>
          <a:ln w="25400">
            <a:solidFill>
              <a:srgbClr val="000000"/>
            </a:solidFill>
            <a:miter lim="800000"/>
            <a:headEnd/>
            <a:tailEnd/>
          </a:ln>
        </p:spPr>
      </p:sp>
      <p:sp>
        <p:nvSpPr>
          <p:cNvPr id="20483" name="Θέση σημειώσεων 2">
            <a:extLst>
              <a:ext uri="{FF2B5EF4-FFF2-40B4-BE49-F238E27FC236}">
                <a16:creationId xmlns:a16="http://schemas.microsoft.com/office/drawing/2014/main" id="{9CE23B2F-852A-4007-8AF3-234659402226}"/>
              </a:ext>
            </a:extLst>
          </p:cNvPr>
          <p:cNvSpPr txBox="1">
            <a:spLocks noGrp="1" noChangeArrowheads="1"/>
          </p:cNvSpPr>
          <p:nvPr>
            <p:ph type="body" sz="quarter" idx="1"/>
          </p:nvPr>
        </p:nvSpPr>
        <p:spPr bwMode="auto">
          <a:xfrm>
            <a:off x="777875" y="4776788"/>
            <a:ext cx="6216650" cy="443706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pPr eaLnBrk="1">
              <a:spcBef>
                <a:spcPct val="0"/>
              </a:spcBef>
            </a:pPr>
            <a:endParaRPr altLang="en-US">
              <a:solidFill>
                <a:srgbClr val="000000"/>
              </a:solidFill>
              <a:latin typeface="Arial" panose="020B0604020202020204" pitchFamily="34" charset="0"/>
              <a:cs typeface="Tahoma" panose="020B0604030504040204" pitchFamily="34" charset="0"/>
            </a:endParaRPr>
          </a:p>
        </p:txBody>
      </p:sp>
    </p:spTree>
    <p:extLst>
      <p:ext uri="{BB962C8B-B14F-4D97-AF65-F5344CB8AC3E}">
        <p14:creationId xmlns:p14="http://schemas.microsoft.com/office/powerpoint/2010/main" val="13648559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Θέση εικόνας διαφάνειας 1">
            <a:extLst>
              <a:ext uri="{FF2B5EF4-FFF2-40B4-BE49-F238E27FC236}">
                <a16:creationId xmlns:a16="http://schemas.microsoft.com/office/drawing/2014/main" id="{255C8E29-C433-4516-A1A5-57602E9DBEAD}"/>
              </a:ext>
            </a:extLst>
          </p:cNvPr>
          <p:cNvSpPr>
            <a:spLocks noGrp="1" noRot="1" noChangeAspect="1" noTextEdit="1"/>
          </p:cNvSpPr>
          <p:nvPr>
            <p:ph type="sldImg"/>
          </p:nvPr>
        </p:nvSpPr>
        <p:spPr>
          <a:solidFill>
            <a:srgbClr val="99CCFF"/>
          </a:solidFill>
          <a:ln w="25400">
            <a:solidFill>
              <a:srgbClr val="000000"/>
            </a:solidFill>
            <a:miter lim="800000"/>
            <a:headEnd/>
            <a:tailEnd/>
          </a:ln>
        </p:spPr>
      </p:sp>
      <p:sp>
        <p:nvSpPr>
          <p:cNvPr id="20483" name="Θέση σημειώσεων 2">
            <a:extLst>
              <a:ext uri="{FF2B5EF4-FFF2-40B4-BE49-F238E27FC236}">
                <a16:creationId xmlns:a16="http://schemas.microsoft.com/office/drawing/2014/main" id="{9CE23B2F-852A-4007-8AF3-234659402226}"/>
              </a:ext>
            </a:extLst>
          </p:cNvPr>
          <p:cNvSpPr txBox="1">
            <a:spLocks noGrp="1" noChangeArrowheads="1"/>
          </p:cNvSpPr>
          <p:nvPr>
            <p:ph type="body" sz="quarter" idx="1"/>
          </p:nvPr>
        </p:nvSpPr>
        <p:spPr bwMode="auto">
          <a:xfrm>
            <a:off x="777875" y="4776788"/>
            <a:ext cx="6216650" cy="443706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pPr marL="215900" marR="0" lvl="0" indent="-215900" algn="l" defTabSz="914400" rtl="0" eaLnBrk="1" fontAlgn="base" latinLnBrk="0" hangingPunct="0">
              <a:lnSpc>
                <a:spcPct val="100000"/>
              </a:lnSpc>
              <a:spcBef>
                <a:spcPct val="0"/>
              </a:spcBef>
              <a:spcAft>
                <a:spcPct val="0"/>
              </a:spcAft>
              <a:buClrTx/>
              <a:buSzTx/>
              <a:buFontTx/>
              <a:buNone/>
              <a:tabLst/>
              <a:defRPr/>
            </a:pPr>
            <a:r>
              <a:rPr lang="el-GR" sz="1800" dirty="0">
                <a:effectLst/>
                <a:latin typeface="Calibri" panose="020F0502020204030204" pitchFamily="34" charset="0"/>
                <a:ea typeface="Calibri" panose="020F0502020204030204" pitchFamily="34" charset="0"/>
                <a:cs typeface="Times New Roman" panose="02020603050405020304" pitchFamily="18" charset="0"/>
              </a:rPr>
              <a:t>Και πάμε τώρα στα </a:t>
            </a:r>
            <a:r>
              <a:rPr lang="en-US" sz="1800" dirty="0">
                <a:effectLst/>
                <a:latin typeface="Calibri" panose="020F0502020204030204" pitchFamily="34" charset="0"/>
                <a:ea typeface="Calibri" panose="020F0502020204030204" pitchFamily="34" charset="0"/>
                <a:cs typeface="Times New Roman" panose="02020603050405020304" pitchFamily="18" charset="0"/>
              </a:rPr>
              <a:t>scores</a:t>
            </a:r>
            <a:r>
              <a:rPr lang="el-GR" sz="1800" dirty="0">
                <a:effectLst/>
                <a:latin typeface="Calibri" panose="020F0502020204030204" pitchFamily="34" charset="0"/>
                <a:ea typeface="Calibri" panose="020F0502020204030204" pitchFamily="34" charset="0"/>
                <a:cs typeface="Times New Roman" panose="02020603050405020304" pitchFamily="18" charset="0"/>
              </a:rPr>
              <a:t>. Τα </a:t>
            </a:r>
            <a:r>
              <a:rPr lang="en-US" sz="1800" dirty="0">
                <a:effectLst/>
                <a:latin typeface="Calibri" panose="020F0502020204030204" pitchFamily="34" charset="0"/>
                <a:ea typeface="Calibri" panose="020F0502020204030204" pitchFamily="34" charset="0"/>
                <a:cs typeface="Times New Roman" panose="02020603050405020304" pitchFamily="18" charset="0"/>
              </a:rPr>
              <a:t>clustering </a:t>
            </a:r>
            <a:r>
              <a:rPr lang="el-GR" sz="1800" dirty="0">
                <a:effectLst/>
                <a:latin typeface="Calibri" panose="020F0502020204030204" pitchFamily="34" charset="0"/>
                <a:ea typeface="Calibri" panose="020F0502020204030204" pitchFamily="34" charset="0"/>
                <a:cs typeface="Times New Roman" panose="02020603050405020304" pitchFamily="18" charset="0"/>
              </a:rPr>
              <a:t>και </a:t>
            </a:r>
            <a:r>
              <a:rPr lang="en-US" sz="1800" dirty="0">
                <a:effectLst/>
                <a:latin typeface="Calibri" panose="020F0502020204030204" pitchFamily="34" charset="0"/>
                <a:ea typeface="Calibri" panose="020F0502020204030204" pitchFamily="34" charset="0"/>
                <a:cs typeface="Times New Roman" panose="02020603050405020304" pitchFamily="18" charset="0"/>
              </a:rPr>
              <a:t>classification scores </a:t>
            </a:r>
            <a:r>
              <a:rPr lang="el-GR" sz="1800" dirty="0">
                <a:effectLst/>
                <a:latin typeface="Calibri" panose="020F0502020204030204" pitchFamily="34" charset="0"/>
                <a:ea typeface="Calibri" panose="020F0502020204030204" pitchFamily="34" charset="0"/>
                <a:cs typeface="Times New Roman" panose="02020603050405020304" pitchFamily="18" charset="0"/>
              </a:rPr>
              <a:t>δείχνουν ότι ο βέλτιστος αριθμός ομάδων είναι 11 ή 12. Μετά από αυτή την τιμή δε φαίνεται κάποια βελτίωση στα </a:t>
            </a:r>
            <a:r>
              <a:rPr lang="en-US" sz="1800" dirty="0">
                <a:effectLst/>
                <a:latin typeface="Calibri" panose="020F0502020204030204" pitchFamily="34" charset="0"/>
                <a:ea typeface="Calibri" panose="020F0502020204030204" pitchFamily="34" charset="0"/>
                <a:cs typeface="Times New Roman" panose="02020603050405020304" pitchFamily="18" charset="0"/>
              </a:rPr>
              <a:t>classification scores</a:t>
            </a:r>
            <a:r>
              <a:rPr lang="el-GR" sz="1800" dirty="0">
                <a:effectLst/>
                <a:latin typeface="Calibri" panose="020F0502020204030204" pitchFamily="34" charset="0"/>
                <a:ea typeface="Calibri" panose="020F0502020204030204" pitchFamily="34" charset="0"/>
                <a:cs typeface="Times New Roman" panose="02020603050405020304" pitchFamily="18" charset="0"/>
              </a:rPr>
              <a:t> και το </a:t>
            </a:r>
            <a:r>
              <a:rPr lang="en-US" sz="1800" dirty="0">
                <a:effectLst/>
                <a:latin typeface="Calibri" panose="020F0502020204030204" pitchFamily="34" charset="0"/>
                <a:ea typeface="Calibri" panose="020F0502020204030204" pitchFamily="34" charset="0"/>
                <a:cs typeface="Times New Roman" panose="02020603050405020304" pitchFamily="18" charset="0"/>
              </a:rPr>
              <a:t>v</a:t>
            </a:r>
            <a:r>
              <a:rPr lang="el-GR" sz="1800" dirty="0">
                <a:effectLst/>
                <a:latin typeface="Calibri" panose="020F0502020204030204" pitchFamily="34" charset="0"/>
                <a:ea typeface="Calibri" panose="020F0502020204030204" pitchFamily="34" charset="0"/>
                <a:cs typeface="Times New Roman" panose="02020603050405020304" pitchFamily="18" charset="0"/>
              </a:rPr>
              <a:t>-</a:t>
            </a:r>
            <a:r>
              <a:rPr lang="en-US" sz="1800" dirty="0">
                <a:effectLst/>
                <a:latin typeface="Calibri" panose="020F0502020204030204" pitchFamily="34" charset="0"/>
                <a:ea typeface="Calibri" panose="020F0502020204030204" pitchFamily="34" charset="0"/>
                <a:cs typeface="Times New Roman" panose="02020603050405020304" pitchFamily="18" charset="0"/>
              </a:rPr>
              <a:t>measure </a:t>
            </a:r>
            <a:r>
              <a:rPr lang="el-GR" sz="1800" dirty="0">
                <a:effectLst/>
                <a:latin typeface="Calibri" panose="020F0502020204030204" pitchFamily="34" charset="0"/>
                <a:ea typeface="Calibri" panose="020F0502020204030204" pitchFamily="34" charset="0"/>
                <a:cs typeface="Times New Roman" panose="02020603050405020304" pitchFamily="18" charset="0"/>
              </a:rPr>
              <a:t>χειροτερεύει.</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92173776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Θέση εικόνας διαφάνειας 1">
            <a:extLst>
              <a:ext uri="{FF2B5EF4-FFF2-40B4-BE49-F238E27FC236}">
                <a16:creationId xmlns:a16="http://schemas.microsoft.com/office/drawing/2014/main" id="{255C8E29-C433-4516-A1A5-57602E9DBEAD}"/>
              </a:ext>
            </a:extLst>
          </p:cNvPr>
          <p:cNvSpPr>
            <a:spLocks noGrp="1" noRot="1" noChangeAspect="1" noTextEdit="1"/>
          </p:cNvSpPr>
          <p:nvPr>
            <p:ph type="sldImg"/>
          </p:nvPr>
        </p:nvSpPr>
        <p:spPr>
          <a:solidFill>
            <a:srgbClr val="99CCFF"/>
          </a:solidFill>
          <a:ln w="25400">
            <a:solidFill>
              <a:srgbClr val="000000"/>
            </a:solidFill>
            <a:miter lim="800000"/>
            <a:headEnd/>
            <a:tailEnd/>
          </a:ln>
        </p:spPr>
      </p:sp>
      <p:sp>
        <p:nvSpPr>
          <p:cNvPr id="20483" name="Θέση σημειώσεων 2">
            <a:extLst>
              <a:ext uri="{FF2B5EF4-FFF2-40B4-BE49-F238E27FC236}">
                <a16:creationId xmlns:a16="http://schemas.microsoft.com/office/drawing/2014/main" id="{9CE23B2F-852A-4007-8AF3-234659402226}"/>
              </a:ext>
            </a:extLst>
          </p:cNvPr>
          <p:cNvSpPr txBox="1">
            <a:spLocks noGrp="1" noChangeArrowheads="1"/>
          </p:cNvSpPr>
          <p:nvPr>
            <p:ph type="body" sz="quarter" idx="1"/>
          </p:nvPr>
        </p:nvSpPr>
        <p:spPr bwMode="auto">
          <a:xfrm>
            <a:off x="777875" y="4776788"/>
            <a:ext cx="6216650" cy="443706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pPr marL="215900" marR="0" lvl="0" indent="-215900" algn="l" defTabSz="914400" rtl="0" eaLnBrk="1" fontAlgn="base" latinLnBrk="0" hangingPunct="0">
              <a:lnSpc>
                <a:spcPct val="100000"/>
              </a:lnSpc>
              <a:spcBef>
                <a:spcPct val="0"/>
              </a:spcBef>
              <a:spcAft>
                <a:spcPct val="0"/>
              </a:spcAft>
              <a:buClrTx/>
              <a:buSzTx/>
              <a:buFontTx/>
              <a:buNone/>
              <a:tabLst/>
              <a:defRPr/>
            </a:pPr>
            <a:r>
              <a:rPr lang="el-GR" sz="1800" dirty="0">
                <a:effectLst/>
                <a:latin typeface="Calibri" panose="020F0502020204030204" pitchFamily="34" charset="0"/>
                <a:ea typeface="Calibri" panose="020F0502020204030204" pitchFamily="34" charset="0"/>
                <a:cs typeface="Times New Roman" panose="02020603050405020304" pitchFamily="18" charset="0"/>
              </a:rPr>
              <a:t>Βλέπουμε παρόμοια αποτελέσματα για </a:t>
            </a:r>
            <a:r>
              <a:rPr lang="en-US" sz="1800" dirty="0">
                <a:effectLst/>
                <a:latin typeface="Calibri" panose="020F0502020204030204" pitchFamily="34" charset="0"/>
                <a:ea typeface="Calibri" panose="020F0502020204030204" pitchFamily="34" charset="0"/>
                <a:cs typeface="Times New Roman" panose="02020603050405020304" pitchFamily="18" charset="0"/>
              </a:rPr>
              <a:t>n</a:t>
            </a:r>
            <a:r>
              <a:rPr lang="el-GR" sz="1800" dirty="0">
                <a:effectLst/>
                <a:latin typeface="Calibri" panose="020F0502020204030204" pitchFamily="34" charset="0"/>
                <a:ea typeface="Calibri" panose="020F0502020204030204" pitchFamily="34" charset="0"/>
                <a:cs typeface="Times New Roman" panose="02020603050405020304" pitchFamily="18" charset="0"/>
              </a:rPr>
              <a:t>_</a:t>
            </a:r>
            <a:r>
              <a:rPr lang="en-US" sz="1800" dirty="0">
                <a:effectLst/>
                <a:latin typeface="Calibri" panose="020F0502020204030204" pitchFamily="34" charset="0"/>
                <a:ea typeface="Calibri" panose="020F0502020204030204" pitchFamily="34" charset="0"/>
                <a:cs typeface="Times New Roman" panose="02020603050405020304" pitchFamily="18" charset="0"/>
              </a:rPr>
              <a:t>clusters</a:t>
            </a:r>
            <a:r>
              <a:rPr lang="el-GR" sz="1800" dirty="0">
                <a:effectLst/>
                <a:latin typeface="Calibri" panose="020F0502020204030204" pitchFamily="34" charset="0"/>
                <a:ea typeface="Calibri" panose="020F0502020204030204" pitchFamily="34" charset="0"/>
                <a:cs typeface="Times New Roman" panose="02020603050405020304" pitchFamily="18" charset="0"/>
              </a:rPr>
              <a:t> = 10 για όλους τους αλγορίθμους. Παρατηρείται σύγχυση μεταξύ των ψηφίων 1, 8 και 4, 9 σε όλες τις περιπτώσεις.</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82587606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Θέση εικόνας διαφάνειας 1">
            <a:extLst>
              <a:ext uri="{FF2B5EF4-FFF2-40B4-BE49-F238E27FC236}">
                <a16:creationId xmlns:a16="http://schemas.microsoft.com/office/drawing/2014/main" id="{790E98FE-A6E5-4A5E-9198-60DA07BCEA0D}"/>
              </a:ext>
            </a:extLst>
          </p:cNvPr>
          <p:cNvSpPr>
            <a:spLocks noGrp="1" noRot="1" noChangeAspect="1" noTextEdit="1"/>
          </p:cNvSpPr>
          <p:nvPr>
            <p:ph type="sldImg"/>
          </p:nvPr>
        </p:nvSpPr>
        <p:spPr>
          <a:solidFill>
            <a:srgbClr val="99CCFF"/>
          </a:solidFill>
          <a:ln w="25400">
            <a:solidFill>
              <a:srgbClr val="000000"/>
            </a:solidFill>
            <a:miter lim="800000"/>
            <a:headEnd/>
            <a:tailEnd/>
          </a:ln>
        </p:spPr>
      </p:sp>
      <p:sp>
        <p:nvSpPr>
          <p:cNvPr id="10243" name="Θέση σημειώσεων 2">
            <a:extLst>
              <a:ext uri="{FF2B5EF4-FFF2-40B4-BE49-F238E27FC236}">
                <a16:creationId xmlns:a16="http://schemas.microsoft.com/office/drawing/2014/main" id="{AD3ADD4D-3DB9-478F-853B-6816B0139884}"/>
              </a:ext>
            </a:extLst>
          </p:cNvPr>
          <p:cNvSpPr txBox="1">
            <a:spLocks noGrp="1" noChangeArrowheads="1"/>
          </p:cNvSpPr>
          <p:nvPr>
            <p:ph type="body" sz="quarter" idx="1"/>
          </p:nvPr>
        </p:nvSpPr>
        <p:spPr bwMode="auto">
          <a:xfrm>
            <a:off x="777875" y="4776788"/>
            <a:ext cx="6216650" cy="443706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pPr marL="215900" marR="0" lvl="0" indent="-215900" algn="l" defTabSz="914400" rtl="0" eaLnBrk="1" fontAlgn="base" latinLnBrk="0" hangingPunct="0">
              <a:lnSpc>
                <a:spcPct val="100000"/>
              </a:lnSpc>
              <a:spcBef>
                <a:spcPct val="0"/>
              </a:spcBef>
              <a:spcAft>
                <a:spcPct val="0"/>
              </a:spcAft>
              <a:buClrTx/>
              <a:buSzTx/>
              <a:buFontTx/>
              <a:buNone/>
              <a:tabLst/>
              <a:defRPr/>
            </a:pPr>
            <a:r>
              <a:rPr lang="el-GR" sz="1800" dirty="0">
                <a:effectLst/>
                <a:latin typeface="Calibri" panose="020F0502020204030204" pitchFamily="34" charset="0"/>
                <a:ea typeface="Calibri" panose="020F0502020204030204" pitchFamily="34" charset="0"/>
                <a:cs typeface="Times New Roman" panose="02020603050405020304" pitchFamily="18" charset="0"/>
              </a:rPr>
              <a:t>Και πάμε στο 2</a:t>
            </a:r>
            <a:r>
              <a:rPr lang="el-GR" sz="1800" baseline="30000" dirty="0">
                <a:effectLst/>
                <a:latin typeface="Calibri" panose="020F0502020204030204" pitchFamily="34" charset="0"/>
                <a:ea typeface="Calibri" panose="020F0502020204030204" pitchFamily="34" charset="0"/>
                <a:cs typeface="Times New Roman" panose="02020603050405020304" pitchFamily="18" charset="0"/>
              </a:rPr>
              <a:t>ο</a:t>
            </a:r>
            <a:r>
              <a:rPr lang="el-GR"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a:effectLst/>
                <a:latin typeface="Calibri" panose="020F0502020204030204" pitchFamily="34" charset="0"/>
                <a:ea typeface="Calibri" panose="020F0502020204030204" pitchFamily="34" charset="0"/>
                <a:cs typeface="Times New Roman" panose="02020603050405020304" pitchFamily="18" charset="0"/>
              </a:rPr>
              <a:t>dataset</a:t>
            </a:r>
            <a:r>
              <a:rPr lang="el-GR" sz="1800" dirty="0">
                <a:effectLst/>
                <a:latin typeface="Calibri" panose="020F0502020204030204" pitchFamily="34" charset="0"/>
                <a:ea typeface="Calibri" panose="020F0502020204030204" pitchFamily="34" charset="0"/>
                <a:cs typeface="Times New Roman" panose="02020603050405020304" pitchFamily="18" charset="0"/>
              </a:rPr>
              <a:t>. Οι κλάσεις είναι 5 τύποι καρκίνου και τα χαρακτηριστικά είναι επίπεδα έκφρασης διαφόρων γονιδίων. </a:t>
            </a:r>
            <a:r>
              <a:rPr lang="en-US" sz="1800" dirty="0">
                <a:effectLst/>
                <a:latin typeface="Calibri" panose="020F0502020204030204" pitchFamily="34" charset="0"/>
                <a:ea typeface="Calibri" panose="020F0502020204030204" pitchFamily="34" charset="0"/>
                <a:cs typeface="Times New Roman" panose="02020603050405020304" pitchFamily="18" charset="0"/>
              </a:rPr>
              <a:t>To training set </a:t>
            </a:r>
            <a:r>
              <a:rPr lang="el-GR" sz="1800" dirty="0">
                <a:effectLst/>
                <a:latin typeface="Calibri" panose="020F0502020204030204" pitchFamily="34" charset="0"/>
                <a:ea typeface="Calibri" panose="020F0502020204030204" pitchFamily="34" charset="0"/>
                <a:cs typeface="Times New Roman" panose="02020603050405020304" pitchFamily="18" charset="0"/>
              </a:rPr>
              <a:t>έχει μέγεθος</a:t>
            </a:r>
            <a:r>
              <a:rPr lang="en-US" sz="1800" dirty="0">
                <a:effectLst/>
                <a:latin typeface="Calibri" panose="020F0502020204030204" pitchFamily="34" charset="0"/>
                <a:ea typeface="Calibri" panose="020F0502020204030204" pitchFamily="34" charset="0"/>
                <a:cs typeface="Times New Roman" panose="02020603050405020304" pitchFamily="18" charset="0"/>
              </a:rPr>
              <a:t> 480 </a:t>
            </a:r>
            <a:r>
              <a:rPr lang="el-GR" sz="1800" dirty="0">
                <a:effectLst/>
                <a:latin typeface="Calibri" panose="020F0502020204030204" pitchFamily="34" charset="0"/>
                <a:ea typeface="Calibri" panose="020F0502020204030204" pitchFamily="34" charset="0"/>
                <a:cs typeface="Times New Roman" panose="02020603050405020304" pitchFamily="18" charset="0"/>
              </a:rPr>
              <a:t>και το </a:t>
            </a:r>
            <a:r>
              <a:rPr lang="en-US" sz="1800" dirty="0">
                <a:effectLst/>
                <a:latin typeface="Calibri" panose="020F0502020204030204" pitchFamily="34" charset="0"/>
                <a:ea typeface="Calibri" panose="020F0502020204030204" pitchFamily="34" charset="0"/>
                <a:cs typeface="Times New Roman" panose="02020603050405020304" pitchFamily="18" charset="0"/>
              </a:rPr>
              <a:t>test set 321.</a:t>
            </a:r>
          </a:p>
        </p:txBody>
      </p:sp>
    </p:spTree>
    <p:extLst>
      <p:ext uri="{BB962C8B-B14F-4D97-AF65-F5344CB8AC3E}">
        <p14:creationId xmlns:p14="http://schemas.microsoft.com/office/powerpoint/2010/main" val="424078552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Θέση εικόνας διαφάνειας 1">
            <a:extLst>
              <a:ext uri="{FF2B5EF4-FFF2-40B4-BE49-F238E27FC236}">
                <a16:creationId xmlns:a16="http://schemas.microsoft.com/office/drawing/2014/main" id="{255C8E29-C433-4516-A1A5-57602E9DBEAD}"/>
              </a:ext>
            </a:extLst>
          </p:cNvPr>
          <p:cNvSpPr>
            <a:spLocks noGrp="1" noRot="1" noChangeAspect="1" noTextEdit="1"/>
          </p:cNvSpPr>
          <p:nvPr>
            <p:ph type="sldImg"/>
          </p:nvPr>
        </p:nvSpPr>
        <p:spPr>
          <a:solidFill>
            <a:srgbClr val="99CCFF"/>
          </a:solidFill>
          <a:ln w="25400">
            <a:solidFill>
              <a:srgbClr val="000000"/>
            </a:solidFill>
            <a:miter lim="800000"/>
            <a:headEnd/>
            <a:tailEnd/>
          </a:ln>
        </p:spPr>
      </p:sp>
      <p:sp>
        <p:nvSpPr>
          <p:cNvPr id="20483" name="Θέση σημειώσεων 2">
            <a:extLst>
              <a:ext uri="{FF2B5EF4-FFF2-40B4-BE49-F238E27FC236}">
                <a16:creationId xmlns:a16="http://schemas.microsoft.com/office/drawing/2014/main" id="{9CE23B2F-852A-4007-8AF3-234659402226}"/>
              </a:ext>
            </a:extLst>
          </p:cNvPr>
          <p:cNvSpPr txBox="1">
            <a:spLocks noGrp="1" noChangeArrowheads="1"/>
          </p:cNvSpPr>
          <p:nvPr>
            <p:ph type="body" sz="quarter" idx="1"/>
          </p:nvPr>
        </p:nvSpPr>
        <p:spPr bwMode="auto">
          <a:xfrm>
            <a:off x="777875" y="4776788"/>
            <a:ext cx="6216650" cy="443706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pPr marL="215900" marR="0" lvl="0" indent="-215900" algn="l" defTabSz="914400" rtl="0" eaLnBrk="1" fontAlgn="base" latinLnBrk="0" hangingPunct="0">
              <a:lnSpc>
                <a:spcPct val="100000"/>
              </a:lnSpc>
              <a:spcBef>
                <a:spcPct val="0"/>
              </a:spcBef>
              <a:spcAft>
                <a:spcPct val="0"/>
              </a:spcAft>
              <a:buClrTx/>
              <a:buSzTx/>
              <a:buFontTx/>
              <a:buNone/>
              <a:tabLst/>
              <a:defRPr/>
            </a:pPr>
            <a:r>
              <a:rPr lang="el-GR" sz="1800" dirty="0">
                <a:effectLst/>
                <a:latin typeface="Calibri" panose="020F0502020204030204" pitchFamily="34" charset="0"/>
                <a:ea typeface="Calibri" panose="020F0502020204030204" pitchFamily="34" charset="0"/>
                <a:cs typeface="Times New Roman" panose="02020603050405020304" pitchFamily="18" charset="0"/>
              </a:rPr>
              <a:t>Επιλέγεται </a:t>
            </a:r>
            <a:r>
              <a:rPr lang="en-US" sz="1800" dirty="0">
                <a:effectLst/>
                <a:latin typeface="Calibri" panose="020F0502020204030204" pitchFamily="34" charset="0"/>
                <a:ea typeface="Calibri" panose="020F0502020204030204" pitchFamily="34" charset="0"/>
                <a:cs typeface="Times New Roman" panose="02020603050405020304" pitchFamily="18" charset="0"/>
              </a:rPr>
              <a:t>spectral embedding </a:t>
            </a:r>
            <a:r>
              <a:rPr lang="el-GR" sz="1800" dirty="0">
                <a:effectLst/>
                <a:latin typeface="Calibri" panose="020F0502020204030204" pitchFamily="34" charset="0"/>
                <a:ea typeface="Calibri" panose="020F0502020204030204" pitchFamily="34" charset="0"/>
                <a:cs typeface="Times New Roman" panose="02020603050405020304" pitchFamily="18" charset="0"/>
              </a:rPr>
              <a:t>με </a:t>
            </a:r>
            <a:r>
              <a:rPr lang="en-US" sz="1800" dirty="0">
                <a:effectLst/>
                <a:latin typeface="Calibri" panose="020F0502020204030204" pitchFamily="34" charset="0"/>
                <a:ea typeface="Calibri" panose="020F0502020204030204" pitchFamily="34" charset="0"/>
                <a:cs typeface="Times New Roman" panose="02020603050405020304" pitchFamily="18" charset="0"/>
              </a:rPr>
              <a:t>RBF affinity </a:t>
            </a:r>
            <a:r>
              <a:rPr lang="el-GR" sz="1800" dirty="0">
                <a:effectLst/>
                <a:latin typeface="Calibri" panose="020F0502020204030204" pitchFamily="34" charset="0"/>
                <a:ea typeface="Calibri" panose="020F0502020204030204" pitchFamily="34" charset="0"/>
                <a:cs typeface="Times New Roman" panose="02020603050405020304" pitchFamily="18" charset="0"/>
              </a:rPr>
              <a:t>και </a:t>
            </a:r>
            <a:r>
              <a:rPr lang="en-US" sz="1800" dirty="0">
                <a:effectLst/>
                <a:latin typeface="Calibri" panose="020F0502020204030204" pitchFamily="34" charset="0"/>
                <a:ea typeface="Calibri" panose="020F0502020204030204" pitchFamily="34" charset="0"/>
                <a:cs typeface="Times New Roman" panose="02020603050405020304" pitchFamily="18" charset="0"/>
              </a:rPr>
              <a:t>gamma=10</a:t>
            </a:r>
            <a:r>
              <a:rPr lang="en-US" sz="1800" baseline="30000" dirty="0">
                <a:effectLst/>
                <a:latin typeface="Calibri" panose="020F0502020204030204" pitchFamily="34" charset="0"/>
                <a:ea typeface="Calibri" panose="020F0502020204030204" pitchFamily="34" charset="0"/>
                <a:cs typeface="Times New Roman" panose="02020603050405020304" pitchFamily="18" charset="0"/>
              </a:rPr>
              <a:t>-4</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l-GR" sz="1800" dirty="0">
                <a:effectLst/>
                <a:latin typeface="Calibri" panose="020F0502020204030204" pitchFamily="34" charset="0"/>
                <a:ea typeface="Calibri" panose="020F0502020204030204" pitchFamily="34" charset="0"/>
                <a:cs typeface="Times New Roman" panose="02020603050405020304" pitchFamily="18" charset="0"/>
              </a:rPr>
              <a:t>Επιλέχθηκαν αυτές οι τιμές για να μας δώσουν κάτι ενδιαφέρον για να συνεχίσουμε με το </a:t>
            </a:r>
            <a:r>
              <a:rPr lang="en-US" sz="1800" dirty="0">
                <a:effectLst/>
                <a:latin typeface="Calibri" panose="020F0502020204030204" pitchFamily="34" charset="0"/>
                <a:ea typeface="Calibri" panose="020F0502020204030204" pitchFamily="34" charset="0"/>
                <a:cs typeface="Times New Roman" panose="02020603050405020304" pitchFamily="18" charset="0"/>
              </a:rPr>
              <a:t>clustering</a:t>
            </a:r>
            <a:r>
              <a:rPr lang="el-GR" sz="1800" dirty="0">
                <a:effectLst/>
                <a:latin typeface="Calibri" panose="020F0502020204030204" pitchFamily="34" charset="0"/>
                <a:ea typeface="Calibri" panose="020F0502020204030204" pitchFamily="34" charset="0"/>
                <a:cs typeface="Times New Roman" panose="02020603050405020304" pitchFamily="18" charset="0"/>
              </a:rPr>
              <a:t>. Κάποιες τιμές έδιναν διαχωρισμένες ομάδες που θα μπορούσαν να αναγνωριστούν εύκολα μόνο με </a:t>
            </a:r>
            <a:r>
              <a:rPr lang="en-US" sz="1800" dirty="0">
                <a:effectLst/>
                <a:latin typeface="Calibri" panose="020F0502020204030204" pitchFamily="34" charset="0"/>
                <a:ea typeface="Calibri" panose="020F0502020204030204" pitchFamily="34" charset="0"/>
                <a:cs typeface="Times New Roman" panose="02020603050405020304" pitchFamily="18" charset="0"/>
              </a:rPr>
              <a:t>k</a:t>
            </a:r>
            <a:r>
              <a:rPr lang="el-GR" sz="1800" dirty="0">
                <a:effectLst/>
                <a:latin typeface="Calibri" panose="020F0502020204030204" pitchFamily="34" charset="0"/>
                <a:ea typeface="Calibri" panose="020F0502020204030204" pitchFamily="34" charset="0"/>
                <a:cs typeface="Times New Roman" panose="02020603050405020304" pitchFamily="18" charset="0"/>
              </a:rPr>
              <a:t>-</a:t>
            </a:r>
            <a:r>
              <a:rPr lang="en-US" sz="1800" dirty="0">
                <a:effectLst/>
                <a:latin typeface="Calibri" panose="020F0502020204030204" pitchFamily="34" charset="0"/>
                <a:ea typeface="Calibri" panose="020F0502020204030204" pitchFamily="34" charset="0"/>
                <a:cs typeface="Times New Roman" panose="02020603050405020304" pitchFamily="18" charset="0"/>
              </a:rPr>
              <a:t>means</a:t>
            </a:r>
            <a:r>
              <a:rPr lang="el-GR" sz="1800" dirty="0">
                <a:effectLst/>
                <a:latin typeface="Calibri" panose="020F0502020204030204" pitchFamily="34" charset="0"/>
                <a:ea typeface="Calibri" panose="020F0502020204030204" pitchFamily="34" charset="0"/>
                <a:cs typeface="Times New Roman" panose="02020603050405020304" pitchFamily="18" charset="0"/>
              </a:rPr>
              <a: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612521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Θέση εικόνας διαφάνειας 1">
            <a:extLst>
              <a:ext uri="{FF2B5EF4-FFF2-40B4-BE49-F238E27FC236}">
                <a16:creationId xmlns:a16="http://schemas.microsoft.com/office/drawing/2014/main" id="{255C8E29-C433-4516-A1A5-57602E9DBEAD}"/>
              </a:ext>
            </a:extLst>
          </p:cNvPr>
          <p:cNvSpPr>
            <a:spLocks noGrp="1" noRot="1" noChangeAspect="1" noTextEdit="1"/>
          </p:cNvSpPr>
          <p:nvPr>
            <p:ph type="sldImg"/>
          </p:nvPr>
        </p:nvSpPr>
        <p:spPr>
          <a:solidFill>
            <a:srgbClr val="99CCFF"/>
          </a:solidFill>
          <a:ln w="25400">
            <a:solidFill>
              <a:srgbClr val="000000"/>
            </a:solidFill>
            <a:miter lim="800000"/>
            <a:headEnd/>
            <a:tailEnd/>
          </a:ln>
        </p:spPr>
      </p:sp>
      <p:sp>
        <p:nvSpPr>
          <p:cNvPr id="20483" name="Θέση σημειώσεων 2">
            <a:extLst>
              <a:ext uri="{FF2B5EF4-FFF2-40B4-BE49-F238E27FC236}">
                <a16:creationId xmlns:a16="http://schemas.microsoft.com/office/drawing/2014/main" id="{9CE23B2F-852A-4007-8AF3-234659402226}"/>
              </a:ext>
            </a:extLst>
          </p:cNvPr>
          <p:cNvSpPr txBox="1">
            <a:spLocks noGrp="1" noChangeArrowheads="1"/>
          </p:cNvSpPr>
          <p:nvPr>
            <p:ph type="body" sz="quarter" idx="1"/>
          </p:nvPr>
        </p:nvSpPr>
        <p:spPr bwMode="auto">
          <a:xfrm>
            <a:off x="777875" y="4776788"/>
            <a:ext cx="6216650" cy="443706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pPr eaLnBrk="1">
              <a:spcBef>
                <a:spcPct val="0"/>
              </a:spcBef>
            </a:pPr>
            <a:r>
              <a:rPr lang="el-GR" sz="1800" dirty="0">
                <a:effectLst/>
                <a:latin typeface="Calibri" panose="020F0502020204030204" pitchFamily="34" charset="0"/>
                <a:ea typeface="Calibri" panose="020F0502020204030204" pitchFamily="34" charset="0"/>
                <a:cs typeface="Times New Roman" panose="02020603050405020304" pitchFamily="18" charset="0"/>
              </a:rPr>
              <a:t>Και ξεκινάμε και βλέπουμε τα αποτελέσματα της ομαδοποίησης για διαφορετικούς αριθμούς ομάδων</a:t>
            </a:r>
            <a:r>
              <a:rPr lang="en-US" sz="1800" dirty="0">
                <a:effectLst/>
                <a:latin typeface="Calibri" panose="020F0502020204030204" pitchFamily="34" charset="0"/>
                <a:ea typeface="Calibri" panose="020F0502020204030204" pitchFamily="34" charset="0"/>
                <a:cs typeface="Times New Roman" panose="02020603050405020304" pitchFamily="18" charset="0"/>
              </a:rPr>
              <a:t>.</a:t>
            </a:r>
            <a:endParaRPr altLang="en-US" dirty="0">
              <a:solidFill>
                <a:srgbClr val="000000"/>
              </a:solidFill>
              <a:latin typeface="Arial" panose="020B0604020202020204" pitchFamily="34" charset="0"/>
              <a:cs typeface="Tahoma" panose="020B0604030504040204" pitchFamily="34" charset="0"/>
            </a:endParaRPr>
          </a:p>
        </p:txBody>
      </p:sp>
    </p:spTree>
    <p:extLst>
      <p:ext uri="{BB962C8B-B14F-4D97-AF65-F5344CB8AC3E}">
        <p14:creationId xmlns:p14="http://schemas.microsoft.com/office/powerpoint/2010/main" val="323561472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Θέση εικόνας διαφάνειας 1">
            <a:extLst>
              <a:ext uri="{FF2B5EF4-FFF2-40B4-BE49-F238E27FC236}">
                <a16:creationId xmlns:a16="http://schemas.microsoft.com/office/drawing/2014/main" id="{255C8E29-C433-4516-A1A5-57602E9DBEAD}"/>
              </a:ext>
            </a:extLst>
          </p:cNvPr>
          <p:cNvSpPr>
            <a:spLocks noGrp="1" noRot="1" noChangeAspect="1" noTextEdit="1"/>
          </p:cNvSpPr>
          <p:nvPr>
            <p:ph type="sldImg"/>
          </p:nvPr>
        </p:nvSpPr>
        <p:spPr>
          <a:solidFill>
            <a:srgbClr val="99CCFF"/>
          </a:solidFill>
          <a:ln w="25400">
            <a:solidFill>
              <a:srgbClr val="000000"/>
            </a:solidFill>
            <a:miter lim="800000"/>
            <a:headEnd/>
            <a:tailEnd/>
          </a:ln>
        </p:spPr>
      </p:sp>
      <p:sp>
        <p:nvSpPr>
          <p:cNvPr id="20483" name="Θέση σημειώσεων 2">
            <a:extLst>
              <a:ext uri="{FF2B5EF4-FFF2-40B4-BE49-F238E27FC236}">
                <a16:creationId xmlns:a16="http://schemas.microsoft.com/office/drawing/2014/main" id="{9CE23B2F-852A-4007-8AF3-234659402226}"/>
              </a:ext>
            </a:extLst>
          </p:cNvPr>
          <p:cNvSpPr txBox="1">
            <a:spLocks noGrp="1" noChangeArrowheads="1"/>
          </p:cNvSpPr>
          <p:nvPr>
            <p:ph type="body" sz="quarter" idx="1"/>
          </p:nvPr>
        </p:nvSpPr>
        <p:spPr bwMode="auto">
          <a:xfrm>
            <a:off x="777875" y="4776788"/>
            <a:ext cx="6216650" cy="443706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pPr eaLnBrk="1">
              <a:spcBef>
                <a:spcPct val="0"/>
              </a:spcBef>
            </a:pPr>
            <a:endParaRPr altLang="en-US">
              <a:solidFill>
                <a:srgbClr val="000000"/>
              </a:solidFill>
              <a:latin typeface="Arial" panose="020B0604020202020204" pitchFamily="34" charset="0"/>
              <a:cs typeface="Tahoma" panose="020B0604030504040204" pitchFamily="34" charset="0"/>
            </a:endParaRPr>
          </a:p>
        </p:txBody>
      </p:sp>
    </p:spTree>
    <p:extLst>
      <p:ext uri="{BB962C8B-B14F-4D97-AF65-F5344CB8AC3E}">
        <p14:creationId xmlns:p14="http://schemas.microsoft.com/office/powerpoint/2010/main" val="151003277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Θέση εικόνας διαφάνειας 1">
            <a:extLst>
              <a:ext uri="{FF2B5EF4-FFF2-40B4-BE49-F238E27FC236}">
                <a16:creationId xmlns:a16="http://schemas.microsoft.com/office/drawing/2014/main" id="{255C8E29-C433-4516-A1A5-57602E9DBEAD}"/>
              </a:ext>
            </a:extLst>
          </p:cNvPr>
          <p:cNvSpPr>
            <a:spLocks noGrp="1" noRot="1" noChangeAspect="1" noTextEdit="1"/>
          </p:cNvSpPr>
          <p:nvPr>
            <p:ph type="sldImg"/>
          </p:nvPr>
        </p:nvSpPr>
        <p:spPr>
          <a:solidFill>
            <a:srgbClr val="99CCFF"/>
          </a:solidFill>
          <a:ln w="25400">
            <a:solidFill>
              <a:srgbClr val="000000"/>
            </a:solidFill>
            <a:miter lim="800000"/>
            <a:headEnd/>
            <a:tailEnd/>
          </a:ln>
        </p:spPr>
      </p:sp>
      <p:sp>
        <p:nvSpPr>
          <p:cNvPr id="20483" name="Θέση σημειώσεων 2">
            <a:extLst>
              <a:ext uri="{FF2B5EF4-FFF2-40B4-BE49-F238E27FC236}">
                <a16:creationId xmlns:a16="http://schemas.microsoft.com/office/drawing/2014/main" id="{9CE23B2F-852A-4007-8AF3-234659402226}"/>
              </a:ext>
            </a:extLst>
          </p:cNvPr>
          <p:cNvSpPr txBox="1">
            <a:spLocks noGrp="1" noChangeArrowheads="1"/>
          </p:cNvSpPr>
          <p:nvPr>
            <p:ph type="body" sz="quarter" idx="1"/>
          </p:nvPr>
        </p:nvSpPr>
        <p:spPr bwMode="auto">
          <a:xfrm>
            <a:off x="777875" y="4776788"/>
            <a:ext cx="6216650" cy="443706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pPr eaLnBrk="1">
              <a:spcBef>
                <a:spcPct val="0"/>
              </a:spcBef>
            </a:pPr>
            <a:endParaRPr altLang="en-US">
              <a:solidFill>
                <a:srgbClr val="000000"/>
              </a:solidFill>
              <a:latin typeface="Arial" panose="020B0604020202020204" pitchFamily="34" charset="0"/>
              <a:cs typeface="Tahoma" panose="020B0604030504040204" pitchFamily="34" charset="0"/>
            </a:endParaRPr>
          </a:p>
        </p:txBody>
      </p:sp>
    </p:spTree>
    <p:extLst>
      <p:ext uri="{BB962C8B-B14F-4D97-AF65-F5344CB8AC3E}">
        <p14:creationId xmlns:p14="http://schemas.microsoft.com/office/powerpoint/2010/main" val="168119417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Θέση εικόνας διαφάνειας 1">
            <a:extLst>
              <a:ext uri="{FF2B5EF4-FFF2-40B4-BE49-F238E27FC236}">
                <a16:creationId xmlns:a16="http://schemas.microsoft.com/office/drawing/2014/main" id="{255C8E29-C433-4516-A1A5-57602E9DBEAD}"/>
              </a:ext>
            </a:extLst>
          </p:cNvPr>
          <p:cNvSpPr>
            <a:spLocks noGrp="1" noRot="1" noChangeAspect="1" noTextEdit="1"/>
          </p:cNvSpPr>
          <p:nvPr>
            <p:ph type="sldImg"/>
          </p:nvPr>
        </p:nvSpPr>
        <p:spPr>
          <a:solidFill>
            <a:srgbClr val="99CCFF"/>
          </a:solidFill>
          <a:ln w="25400">
            <a:solidFill>
              <a:srgbClr val="000000"/>
            </a:solidFill>
            <a:miter lim="800000"/>
            <a:headEnd/>
            <a:tailEnd/>
          </a:ln>
        </p:spPr>
      </p:sp>
      <p:sp>
        <p:nvSpPr>
          <p:cNvPr id="20483" name="Θέση σημειώσεων 2">
            <a:extLst>
              <a:ext uri="{FF2B5EF4-FFF2-40B4-BE49-F238E27FC236}">
                <a16:creationId xmlns:a16="http://schemas.microsoft.com/office/drawing/2014/main" id="{9CE23B2F-852A-4007-8AF3-234659402226}"/>
              </a:ext>
            </a:extLst>
          </p:cNvPr>
          <p:cNvSpPr txBox="1">
            <a:spLocks noGrp="1" noChangeArrowheads="1"/>
          </p:cNvSpPr>
          <p:nvPr>
            <p:ph type="body" sz="quarter" idx="1"/>
          </p:nvPr>
        </p:nvSpPr>
        <p:spPr bwMode="auto">
          <a:xfrm>
            <a:off x="777875" y="4776788"/>
            <a:ext cx="6216650" cy="443706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pPr marL="215900" marR="0" lvl="0" indent="-215900" algn="l" defTabSz="914400" rtl="0" eaLnBrk="1" fontAlgn="base" latinLnBrk="0" hangingPunct="0">
              <a:lnSpc>
                <a:spcPct val="100000"/>
              </a:lnSpc>
              <a:spcBef>
                <a:spcPct val="0"/>
              </a:spcBef>
              <a:spcAft>
                <a:spcPct val="0"/>
              </a:spcAft>
              <a:buClrTx/>
              <a:buSzTx/>
              <a:buFontTx/>
              <a:buNone/>
              <a:tabLst/>
              <a:defRPr/>
            </a:pPr>
            <a:r>
              <a:rPr lang="el-GR" sz="2000" dirty="0">
                <a:effectLst/>
                <a:latin typeface="Calibri" panose="020F0502020204030204" pitchFamily="34" charset="0"/>
                <a:ea typeface="Calibri" panose="020F0502020204030204" pitchFamily="34" charset="0"/>
                <a:cs typeface="Times New Roman" panose="02020603050405020304" pitchFamily="18" charset="0"/>
              </a:rPr>
              <a:t>Και πάμε τώρα στα </a:t>
            </a:r>
            <a:r>
              <a:rPr lang="en-US" sz="2000" dirty="0">
                <a:effectLst/>
                <a:latin typeface="Calibri" panose="020F0502020204030204" pitchFamily="34" charset="0"/>
                <a:ea typeface="Calibri" panose="020F0502020204030204" pitchFamily="34" charset="0"/>
                <a:cs typeface="Times New Roman" panose="02020603050405020304" pitchFamily="18" charset="0"/>
              </a:rPr>
              <a:t>scores </a:t>
            </a:r>
            <a:r>
              <a:rPr lang="el-GR" sz="2000" dirty="0">
                <a:effectLst/>
                <a:latin typeface="Calibri" panose="020F0502020204030204" pitchFamily="34" charset="0"/>
                <a:ea typeface="Calibri" panose="020F0502020204030204" pitchFamily="34" charset="0"/>
                <a:cs typeface="Times New Roman" panose="02020603050405020304" pitchFamily="18" charset="0"/>
              </a:rPr>
              <a:t>τα οποία δείχνουν ότι ο βέλτιστος αριθμός ομάδων είναι 5. 5 ήταν και οι κλάσεις του </a:t>
            </a:r>
            <a:r>
              <a:rPr lang="en-US" sz="2000" dirty="0">
                <a:effectLst/>
                <a:latin typeface="Calibri" panose="020F0502020204030204" pitchFamily="34" charset="0"/>
                <a:ea typeface="Calibri" panose="020F0502020204030204" pitchFamily="34" charset="0"/>
                <a:cs typeface="Times New Roman" panose="02020603050405020304" pitchFamily="18" charset="0"/>
              </a:rPr>
              <a:t>dataset</a:t>
            </a:r>
            <a:r>
              <a:rPr lang="el-GR" sz="2000" dirty="0">
                <a:effectLst/>
                <a:latin typeface="Calibri" panose="020F0502020204030204" pitchFamily="34" charset="0"/>
                <a:ea typeface="Calibri" panose="020F0502020204030204" pitchFamily="34" charset="0"/>
                <a:cs typeface="Times New Roman" panose="02020603050405020304" pitchFamily="18" charset="0"/>
              </a:rPr>
              <a:t>.</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13575353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Θέση εικόνας διαφάνειας 1">
            <a:extLst>
              <a:ext uri="{FF2B5EF4-FFF2-40B4-BE49-F238E27FC236}">
                <a16:creationId xmlns:a16="http://schemas.microsoft.com/office/drawing/2014/main" id="{255C8E29-C433-4516-A1A5-57602E9DBEAD}"/>
              </a:ext>
            </a:extLst>
          </p:cNvPr>
          <p:cNvSpPr>
            <a:spLocks noGrp="1" noRot="1" noChangeAspect="1" noTextEdit="1"/>
          </p:cNvSpPr>
          <p:nvPr>
            <p:ph type="sldImg"/>
          </p:nvPr>
        </p:nvSpPr>
        <p:spPr>
          <a:solidFill>
            <a:srgbClr val="99CCFF"/>
          </a:solidFill>
          <a:ln w="25400">
            <a:solidFill>
              <a:srgbClr val="000000"/>
            </a:solidFill>
            <a:miter lim="800000"/>
            <a:headEnd/>
            <a:tailEnd/>
          </a:ln>
        </p:spPr>
      </p:sp>
      <p:sp>
        <p:nvSpPr>
          <p:cNvPr id="20483" name="Θέση σημειώσεων 2">
            <a:extLst>
              <a:ext uri="{FF2B5EF4-FFF2-40B4-BE49-F238E27FC236}">
                <a16:creationId xmlns:a16="http://schemas.microsoft.com/office/drawing/2014/main" id="{9CE23B2F-852A-4007-8AF3-234659402226}"/>
              </a:ext>
            </a:extLst>
          </p:cNvPr>
          <p:cNvSpPr txBox="1">
            <a:spLocks noGrp="1" noChangeArrowheads="1"/>
          </p:cNvSpPr>
          <p:nvPr>
            <p:ph type="body" sz="quarter" idx="1"/>
          </p:nvPr>
        </p:nvSpPr>
        <p:spPr bwMode="auto">
          <a:xfrm>
            <a:off x="777875" y="4776788"/>
            <a:ext cx="6216650" cy="443706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pPr marL="215900" marR="0" lvl="0" indent="-215900" algn="l" defTabSz="914400" rtl="0" eaLnBrk="1" fontAlgn="base" latinLnBrk="0" hangingPunct="0">
              <a:lnSpc>
                <a:spcPct val="100000"/>
              </a:lnSpc>
              <a:spcBef>
                <a:spcPct val="0"/>
              </a:spcBef>
              <a:spcAft>
                <a:spcPct val="0"/>
              </a:spcAft>
              <a:buClrTx/>
              <a:buSzTx/>
              <a:buFontTx/>
              <a:buNone/>
              <a:tabLst/>
              <a:defRPr/>
            </a:pPr>
            <a:r>
              <a:rPr lang="el-GR" sz="1800" dirty="0">
                <a:effectLst/>
                <a:latin typeface="Calibri" panose="020F0502020204030204" pitchFamily="34" charset="0"/>
                <a:ea typeface="Calibri" panose="020F0502020204030204" pitchFamily="34" charset="0"/>
                <a:cs typeface="Times New Roman" panose="02020603050405020304" pitchFamily="18" charset="0"/>
              </a:rPr>
              <a:t>Σύμφωνα με το </a:t>
            </a:r>
            <a:r>
              <a:rPr lang="en-US" sz="1800" dirty="0">
                <a:effectLst/>
                <a:latin typeface="Calibri" panose="020F0502020204030204" pitchFamily="34" charset="0"/>
                <a:ea typeface="Calibri" panose="020F0502020204030204" pitchFamily="34" charset="0"/>
                <a:cs typeface="Times New Roman" panose="02020603050405020304" pitchFamily="18" charset="0"/>
              </a:rPr>
              <a:t>eigengap heuristic </a:t>
            </a:r>
            <a:r>
              <a:rPr lang="el-GR" sz="1800" dirty="0">
                <a:effectLst/>
                <a:latin typeface="Calibri" panose="020F0502020204030204" pitchFamily="34" charset="0"/>
                <a:ea typeface="Calibri" panose="020F0502020204030204" pitchFamily="34" charset="0"/>
                <a:cs typeface="Times New Roman" panose="02020603050405020304" pitchFamily="18" charset="0"/>
              </a:rPr>
              <a:t>όμως, όπως βλέπουμε εδώ, ο βέλτιστος αριθμός ομάδων είναι 4.</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215900" marR="0" lvl="0" indent="-215900" algn="l" defTabSz="914400" rtl="0" eaLnBrk="1" fontAlgn="base" latinLnBrk="0" hangingPunct="0">
              <a:lnSpc>
                <a:spcPct val="100000"/>
              </a:lnSpc>
              <a:spcBef>
                <a:spcPct val="0"/>
              </a:spcBef>
              <a:spcAft>
                <a:spcPct val="0"/>
              </a:spcAft>
              <a:buClrTx/>
              <a:buSzTx/>
              <a:buFontTx/>
              <a:buNone/>
              <a:tabLst/>
              <a:defRPr/>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8306620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Θέση εικόνας διαφάνειας 1">
            <a:extLst>
              <a:ext uri="{FF2B5EF4-FFF2-40B4-BE49-F238E27FC236}">
                <a16:creationId xmlns:a16="http://schemas.microsoft.com/office/drawing/2014/main" id="{EA47625F-09F2-41CA-B878-3839BFE2AE79}"/>
              </a:ext>
            </a:extLst>
          </p:cNvPr>
          <p:cNvSpPr>
            <a:spLocks noGrp="1" noRot="1" noChangeAspect="1" noTextEdit="1"/>
          </p:cNvSpPr>
          <p:nvPr>
            <p:ph type="sldImg"/>
          </p:nvPr>
        </p:nvSpPr>
        <p:spPr>
          <a:solidFill>
            <a:srgbClr val="99CCFF"/>
          </a:solidFill>
          <a:ln w="25400">
            <a:solidFill>
              <a:srgbClr val="000000"/>
            </a:solidFill>
            <a:miter lim="800000"/>
            <a:headEnd/>
            <a:tailEnd/>
          </a:ln>
        </p:spPr>
      </p:sp>
      <p:sp>
        <p:nvSpPr>
          <p:cNvPr id="12291" name="Θέση σημειώσεων 2">
            <a:extLst>
              <a:ext uri="{FF2B5EF4-FFF2-40B4-BE49-F238E27FC236}">
                <a16:creationId xmlns:a16="http://schemas.microsoft.com/office/drawing/2014/main" id="{8ADC775F-8CD3-4480-B66D-3D6C2ED83372}"/>
              </a:ext>
            </a:extLst>
          </p:cNvPr>
          <p:cNvSpPr txBox="1">
            <a:spLocks noGrp="1" noChangeArrowheads="1"/>
          </p:cNvSpPr>
          <p:nvPr>
            <p:ph type="body" sz="quarter" idx="1"/>
          </p:nvPr>
        </p:nvSpPr>
        <p:spPr bwMode="auto">
          <a:xfrm>
            <a:off x="777875" y="4776788"/>
            <a:ext cx="6216650" cy="443706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pPr marL="215900" marR="0" lvl="0" indent="-215900" algn="l" defTabSz="914400" rtl="0" eaLnBrk="1" fontAlgn="base" latinLnBrk="0" hangingPunct="0">
              <a:lnSpc>
                <a:spcPct val="100000"/>
              </a:lnSpc>
              <a:spcBef>
                <a:spcPct val="0"/>
              </a:spcBef>
              <a:spcAft>
                <a:spcPct val="0"/>
              </a:spcAft>
              <a:buClrTx/>
              <a:buSzTx/>
              <a:buFontTx/>
              <a:buNone/>
              <a:tabLst/>
              <a:defRPr/>
            </a:pPr>
            <a:r>
              <a:rPr lang="el-GR" sz="1800" dirty="0">
                <a:effectLst/>
                <a:latin typeface="Calibri" panose="020F0502020204030204" pitchFamily="34" charset="0"/>
                <a:ea typeface="Calibri" panose="020F0502020204030204" pitchFamily="34" charset="0"/>
                <a:cs typeface="Times New Roman" panose="02020603050405020304" pitchFamily="18" charset="0"/>
              </a:rPr>
              <a:t>Η διαδικασία έχει ως εξής. Γίνεται πρώτα κανονικοποίηση και σε αρκετές περιπτώσεις </a:t>
            </a:r>
            <a:r>
              <a:rPr lang="en-US" sz="1800" dirty="0">
                <a:effectLst/>
                <a:latin typeface="Calibri" panose="020F0502020204030204" pitchFamily="34" charset="0"/>
                <a:ea typeface="Calibri" panose="020F0502020204030204" pitchFamily="34" charset="0"/>
                <a:cs typeface="Times New Roman" panose="02020603050405020304" pitchFamily="18" charset="0"/>
              </a:rPr>
              <a:t>PCA </a:t>
            </a:r>
            <a:r>
              <a:rPr lang="el-GR" sz="1800" dirty="0">
                <a:effectLst/>
                <a:latin typeface="Calibri" panose="020F0502020204030204" pitchFamily="34" charset="0"/>
                <a:ea typeface="Calibri" panose="020F0502020204030204" pitchFamily="34" charset="0"/>
                <a:cs typeface="Times New Roman" panose="02020603050405020304" pitchFamily="18" charset="0"/>
              </a:rPr>
              <a:t>όπου μειώνεται η διάσταση από 784 σε 87. Έπειτα γίνεται επιλογή των παραμέτρων των αλγορίθμων αξιολογώντας τους σε ένα </a:t>
            </a:r>
            <a:r>
              <a:rPr lang="en-US" sz="1800" dirty="0">
                <a:effectLst/>
                <a:latin typeface="Calibri" panose="020F0502020204030204" pitchFamily="34" charset="0"/>
                <a:ea typeface="Calibri" panose="020F0502020204030204" pitchFamily="34" charset="0"/>
                <a:cs typeface="Times New Roman" panose="02020603050405020304" pitchFamily="18" charset="0"/>
              </a:rPr>
              <a:t>holdout validation set</a:t>
            </a:r>
            <a:r>
              <a:rPr lang="el-GR" sz="1800" dirty="0">
                <a:effectLst/>
                <a:latin typeface="Calibri" panose="020F0502020204030204" pitchFamily="34" charset="0"/>
                <a:ea typeface="Calibri" panose="020F0502020204030204" pitchFamily="34" charset="0"/>
                <a:cs typeface="Times New Roman" panose="02020603050405020304" pitchFamily="18" charset="0"/>
              </a:rPr>
              <a:t>. Η τελική αξιολόγηση γίνεται στο </a:t>
            </a:r>
            <a:r>
              <a:rPr lang="en-US" sz="1800" dirty="0">
                <a:effectLst/>
                <a:latin typeface="Calibri" panose="020F0502020204030204" pitchFamily="34" charset="0"/>
                <a:ea typeface="Calibri" panose="020F0502020204030204" pitchFamily="34" charset="0"/>
                <a:cs typeface="Times New Roman" panose="02020603050405020304" pitchFamily="18" charset="0"/>
              </a:rPr>
              <a:t>test set </a:t>
            </a:r>
            <a:r>
              <a:rPr lang="el-GR" sz="1800" dirty="0">
                <a:effectLst/>
                <a:latin typeface="Calibri" panose="020F0502020204030204" pitchFamily="34" charset="0"/>
                <a:ea typeface="Calibri" panose="020F0502020204030204" pitchFamily="34" charset="0"/>
                <a:cs typeface="Times New Roman" panose="02020603050405020304" pitchFamily="18" charset="0"/>
              </a:rPr>
              <a:t>και ως μετρική χρησιμοποιήθηκε το </a:t>
            </a:r>
            <a:r>
              <a:rPr lang="en-US" sz="1800" dirty="0">
                <a:effectLst/>
                <a:latin typeface="Calibri" panose="020F0502020204030204" pitchFamily="34" charset="0"/>
                <a:ea typeface="Calibri" panose="020F0502020204030204" pitchFamily="34" charset="0"/>
                <a:cs typeface="Times New Roman" panose="02020603050405020304" pitchFamily="18" charset="0"/>
              </a:rPr>
              <a:t>accuracy</a:t>
            </a:r>
            <a:r>
              <a:rPr lang="el-GR" sz="1800" dirty="0">
                <a:effectLst/>
                <a:latin typeface="Calibri" panose="020F0502020204030204" pitchFamily="34" charset="0"/>
                <a:ea typeface="Calibri" panose="020F0502020204030204" pitchFamily="34" charset="0"/>
                <a:cs typeface="Times New Roman" panose="02020603050405020304" pitchFamily="18" charset="0"/>
              </a:rPr>
              <a: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eaLnBrk="1">
              <a:spcBef>
                <a:spcPct val="0"/>
              </a:spcBef>
            </a:pPr>
            <a:endParaRPr altLang="en-US" dirty="0">
              <a:solidFill>
                <a:srgbClr val="000000"/>
              </a:solidFill>
              <a:latin typeface="Arial" panose="020B0604020202020204" pitchFamily="34" charset="0"/>
              <a:cs typeface="Tahoma" panose="020B0604030504040204" pitchFamily="34" charset="0"/>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Θέση εικόνας διαφάνειας 1">
            <a:extLst>
              <a:ext uri="{FF2B5EF4-FFF2-40B4-BE49-F238E27FC236}">
                <a16:creationId xmlns:a16="http://schemas.microsoft.com/office/drawing/2014/main" id="{255C8E29-C433-4516-A1A5-57602E9DBEAD}"/>
              </a:ext>
            </a:extLst>
          </p:cNvPr>
          <p:cNvSpPr>
            <a:spLocks noGrp="1" noRot="1" noChangeAspect="1" noTextEdit="1"/>
          </p:cNvSpPr>
          <p:nvPr>
            <p:ph type="sldImg"/>
          </p:nvPr>
        </p:nvSpPr>
        <p:spPr>
          <a:solidFill>
            <a:srgbClr val="99CCFF"/>
          </a:solidFill>
          <a:ln w="25400">
            <a:solidFill>
              <a:srgbClr val="000000"/>
            </a:solidFill>
            <a:miter lim="800000"/>
            <a:headEnd/>
            <a:tailEnd/>
          </a:ln>
        </p:spPr>
      </p:sp>
      <p:sp>
        <p:nvSpPr>
          <p:cNvPr id="20483" name="Θέση σημειώσεων 2">
            <a:extLst>
              <a:ext uri="{FF2B5EF4-FFF2-40B4-BE49-F238E27FC236}">
                <a16:creationId xmlns:a16="http://schemas.microsoft.com/office/drawing/2014/main" id="{9CE23B2F-852A-4007-8AF3-234659402226}"/>
              </a:ext>
            </a:extLst>
          </p:cNvPr>
          <p:cNvSpPr txBox="1">
            <a:spLocks noGrp="1" noChangeArrowheads="1"/>
          </p:cNvSpPr>
          <p:nvPr>
            <p:ph type="body" sz="quarter" idx="1"/>
          </p:nvPr>
        </p:nvSpPr>
        <p:spPr bwMode="auto">
          <a:xfrm>
            <a:off x="777875" y="4776788"/>
            <a:ext cx="6216650" cy="443706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pPr marL="215900" marR="0" lvl="0" indent="-215900" algn="l" defTabSz="914400" rtl="0" eaLnBrk="1" fontAlgn="base" latinLnBrk="0" hangingPunct="0">
              <a:lnSpc>
                <a:spcPct val="100000"/>
              </a:lnSpc>
              <a:spcBef>
                <a:spcPct val="0"/>
              </a:spcBef>
              <a:spcAft>
                <a:spcPct val="0"/>
              </a:spcAft>
              <a:buClrTx/>
              <a:buSzTx/>
              <a:buFontTx/>
              <a:buNone/>
              <a:tabLst/>
              <a:defRPr/>
            </a:pPr>
            <a:r>
              <a:rPr lang="el-GR" sz="1800" dirty="0">
                <a:effectLst/>
                <a:latin typeface="Calibri" panose="020F0502020204030204" pitchFamily="34" charset="0"/>
                <a:ea typeface="Calibri" panose="020F0502020204030204" pitchFamily="34" charset="0"/>
                <a:cs typeface="Times New Roman" panose="02020603050405020304" pitchFamily="18" charset="0"/>
              </a:rPr>
              <a:t>Και βλέπουμε εδώ τα αποτελέσματα για </a:t>
            </a:r>
            <a:r>
              <a:rPr lang="en-US" sz="1800" dirty="0">
                <a:effectLst/>
                <a:latin typeface="Calibri" panose="020F0502020204030204" pitchFamily="34" charset="0"/>
                <a:ea typeface="Calibri" panose="020F0502020204030204" pitchFamily="34" charset="0"/>
                <a:cs typeface="Times New Roman" panose="02020603050405020304" pitchFamily="18" charset="0"/>
              </a:rPr>
              <a:t>n</a:t>
            </a:r>
            <a:r>
              <a:rPr lang="el-GR" sz="1800" dirty="0">
                <a:effectLst/>
                <a:latin typeface="Calibri" panose="020F0502020204030204" pitchFamily="34" charset="0"/>
                <a:ea typeface="Calibri" panose="020F0502020204030204" pitchFamily="34" charset="0"/>
                <a:cs typeface="Times New Roman" panose="02020603050405020304" pitchFamily="18" charset="0"/>
              </a:rPr>
              <a:t>_</a:t>
            </a:r>
            <a:r>
              <a:rPr lang="en-US" sz="1800" dirty="0">
                <a:effectLst/>
                <a:latin typeface="Calibri" panose="020F0502020204030204" pitchFamily="34" charset="0"/>
                <a:ea typeface="Calibri" panose="020F0502020204030204" pitchFamily="34" charset="0"/>
                <a:cs typeface="Times New Roman" panose="02020603050405020304" pitchFamily="18" charset="0"/>
              </a:rPr>
              <a:t>clusters</a:t>
            </a:r>
            <a:r>
              <a:rPr lang="el-GR" sz="1800" dirty="0">
                <a:effectLst/>
                <a:latin typeface="Calibri" panose="020F0502020204030204" pitchFamily="34" charset="0"/>
                <a:ea typeface="Calibri" panose="020F0502020204030204" pitchFamily="34" charset="0"/>
                <a:cs typeface="Times New Roman" panose="02020603050405020304" pitchFamily="18" charset="0"/>
              </a:rPr>
              <a:t> = 5, τα οποία είναι ίδια και για τους 3 αλγόριθμους.</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215900" marR="0" lvl="0" indent="-215900" algn="l" defTabSz="914400" rtl="0" eaLnBrk="1" fontAlgn="base" latinLnBrk="0" hangingPunct="0">
              <a:lnSpc>
                <a:spcPct val="100000"/>
              </a:lnSpc>
              <a:spcBef>
                <a:spcPct val="0"/>
              </a:spcBef>
              <a:spcAft>
                <a:spcPct val="0"/>
              </a:spcAft>
              <a:buClrTx/>
              <a:buSzTx/>
              <a:buFontTx/>
              <a:buNone/>
              <a:tabLst/>
              <a:defRPr/>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85080240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Θέση εικόνας διαφάνειας 1">
            <a:extLst>
              <a:ext uri="{FF2B5EF4-FFF2-40B4-BE49-F238E27FC236}">
                <a16:creationId xmlns:a16="http://schemas.microsoft.com/office/drawing/2014/main" id="{BF7F14C3-8E8A-486B-AA74-39FDD077DD40}"/>
              </a:ext>
            </a:extLst>
          </p:cNvPr>
          <p:cNvSpPr>
            <a:spLocks noGrp="1" noRot="1" noChangeAspect="1" noTextEdit="1"/>
          </p:cNvSpPr>
          <p:nvPr>
            <p:ph type="sldImg"/>
          </p:nvPr>
        </p:nvSpPr>
        <p:spPr>
          <a:solidFill>
            <a:srgbClr val="99CCFF"/>
          </a:solidFill>
          <a:ln w="25400">
            <a:solidFill>
              <a:srgbClr val="000000"/>
            </a:solidFill>
            <a:miter lim="800000"/>
            <a:headEnd/>
            <a:tailEnd/>
          </a:ln>
        </p:spPr>
      </p:sp>
      <p:sp>
        <p:nvSpPr>
          <p:cNvPr id="8195" name="Θέση σημειώσεων 2">
            <a:extLst>
              <a:ext uri="{FF2B5EF4-FFF2-40B4-BE49-F238E27FC236}">
                <a16:creationId xmlns:a16="http://schemas.microsoft.com/office/drawing/2014/main" id="{6E77F2FB-99BE-45E0-8F1F-C1076EAF916B}"/>
              </a:ext>
            </a:extLst>
          </p:cNvPr>
          <p:cNvSpPr txBox="1">
            <a:spLocks noGrp="1" noChangeArrowheads="1"/>
          </p:cNvSpPr>
          <p:nvPr>
            <p:ph type="body" sz="quarter" idx="1"/>
          </p:nvPr>
        </p:nvSpPr>
        <p:spPr bwMode="auto">
          <a:xfrm>
            <a:off x="777875" y="4776788"/>
            <a:ext cx="6216650" cy="443706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pPr eaLnBrk="1">
              <a:spcBef>
                <a:spcPct val="0"/>
              </a:spcBef>
            </a:pPr>
            <a:endParaRPr altLang="en-US">
              <a:solidFill>
                <a:srgbClr val="000000"/>
              </a:solidFill>
              <a:latin typeface="Arial" panose="020B0604020202020204" pitchFamily="34" charset="0"/>
              <a:cs typeface="Tahoma" panose="020B0604030504040204" pitchFamily="34" charset="0"/>
            </a:endParaRPr>
          </a:p>
        </p:txBody>
      </p:sp>
    </p:spTree>
    <p:extLst>
      <p:ext uri="{BB962C8B-B14F-4D97-AF65-F5344CB8AC3E}">
        <p14:creationId xmlns:p14="http://schemas.microsoft.com/office/powerpoint/2010/main" val="198797840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Θέση σημειώσεων 1">
            <a:extLst>
              <a:ext uri="{FF2B5EF4-FFF2-40B4-BE49-F238E27FC236}">
                <a16:creationId xmlns:a16="http://schemas.microsoft.com/office/drawing/2014/main" id="{D5C72EB7-E393-40FA-B270-1157411178C0}"/>
              </a:ext>
            </a:extLst>
          </p:cNvPr>
          <p:cNvSpPr txBox="1">
            <a:spLocks noGrp="1" noChangeArrowheads="1"/>
          </p:cNvSpPr>
          <p:nvPr>
            <p:ph type="body" sz="quarter" idx="1"/>
          </p:nvPr>
        </p:nvSpPr>
        <p:spPr bwMode="auto">
          <a:xfrm>
            <a:off x="777875" y="4776788"/>
            <a:ext cx="6216650" cy="45275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spAutoFit/>
          </a:bodyPr>
          <a:lstStyle/>
          <a:p>
            <a:pPr marL="215900" marR="0" lvl="0" indent="-215900" algn="l" defTabSz="914400" rtl="0" eaLnBrk="1" fontAlgn="base" latinLnBrk="0" hangingPunct="0">
              <a:lnSpc>
                <a:spcPct val="100000"/>
              </a:lnSpc>
              <a:spcBef>
                <a:spcPct val="0"/>
              </a:spcBef>
              <a:spcAft>
                <a:spcPct val="0"/>
              </a:spcAft>
              <a:buClrTx/>
              <a:buSzTx/>
              <a:buFontTx/>
              <a:buNone/>
              <a:tabLst/>
              <a:defRPr/>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147" name="Θέση εικόνας διαφάνειας 2">
            <a:extLst>
              <a:ext uri="{FF2B5EF4-FFF2-40B4-BE49-F238E27FC236}">
                <a16:creationId xmlns:a16="http://schemas.microsoft.com/office/drawing/2014/main" id="{4B37797B-D703-41B6-B21C-2D42E0CDA2AF}"/>
              </a:ext>
            </a:extLst>
          </p:cNvPr>
          <p:cNvSpPr>
            <a:spLocks noGrp="1" noRot="1" noChangeAspect="1" noTextEdit="1"/>
          </p:cNvSpPr>
          <p:nvPr>
            <p:ph type="sldImg"/>
          </p:nvPr>
        </p:nvSpPr>
        <p:spPr>
          <a:solidFill>
            <a:srgbClr val="99CCFF"/>
          </a:solidFill>
          <a:ln w="25400">
            <a:solidFill>
              <a:srgbClr val="000000"/>
            </a:solidFill>
            <a:miter lim="800000"/>
            <a:headEnd/>
            <a:tailEnd/>
          </a:ln>
        </p:spPr>
      </p:sp>
    </p:spTree>
    <p:extLst>
      <p:ext uri="{BB962C8B-B14F-4D97-AF65-F5344CB8AC3E}">
        <p14:creationId xmlns:p14="http://schemas.microsoft.com/office/powerpoint/2010/main" val="36213556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Θέση εικόνας διαφάνειας 1">
            <a:extLst>
              <a:ext uri="{FF2B5EF4-FFF2-40B4-BE49-F238E27FC236}">
                <a16:creationId xmlns:a16="http://schemas.microsoft.com/office/drawing/2014/main" id="{43FEB813-3E32-4979-97A5-B68D7987DB3F}"/>
              </a:ext>
            </a:extLst>
          </p:cNvPr>
          <p:cNvSpPr>
            <a:spLocks noGrp="1" noRot="1" noChangeAspect="1" noTextEdit="1"/>
          </p:cNvSpPr>
          <p:nvPr>
            <p:ph type="sldImg"/>
          </p:nvPr>
        </p:nvSpPr>
        <p:spPr>
          <a:solidFill>
            <a:srgbClr val="99CCFF"/>
          </a:solidFill>
          <a:ln w="25400">
            <a:solidFill>
              <a:srgbClr val="000000"/>
            </a:solidFill>
            <a:miter lim="800000"/>
            <a:headEnd/>
            <a:tailEnd/>
          </a:ln>
        </p:spPr>
      </p:sp>
      <p:sp>
        <p:nvSpPr>
          <p:cNvPr id="14339" name="Θέση σημειώσεων 2">
            <a:extLst>
              <a:ext uri="{FF2B5EF4-FFF2-40B4-BE49-F238E27FC236}">
                <a16:creationId xmlns:a16="http://schemas.microsoft.com/office/drawing/2014/main" id="{EE546670-FE63-40EC-B26D-37BEBA42E93E}"/>
              </a:ext>
            </a:extLst>
          </p:cNvPr>
          <p:cNvSpPr txBox="1">
            <a:spLocks noGrp="1" noChangeArrowheads="1"/>
          </p:cNvSpPr>
          <p:nvPr>
            <p:ph type="body" sz="quarter" idx="1"/>
          </p:nvPr>
        </p:nvSpPr>
        <p:spPr bwMode="auto">
          <a:xfrm>
            <a:off x="777875" y="4776788"/>
            <a:ext cx="6216650" cy="443706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pPr marL="215900" marR="0" lvl="0" indent="-215900" algn="l" defTabSz="914400" rtl="0" eaLnBrk="1" fontAlgn="base" latinLnBrk="0" hangingPunct="0">
              <a:lnSpc>
                <a:spcPct val="100000"/>
              </a:lnSpc>
              <a:spcBef>
                <a:spcPct val="0"/>
              </a:spcBef>
              <a:spcAft>
                <a:spcPct val="0"/>
              </a:spcAft>
              <a:buClrTx/>
              <a:buSzTx/>
              <a:buFontTx/>
              <a:buNone/>
              <a:tabLst/>
              <a:defRPr/>
            </a:pPr>
            <a:r>
              <a:rPr lang="el-GR" sz="1800" dirty="0">
                <a:effectLst/>
                <a:latin typeface="Calibri" panose="020F0502020204030204" pitchFamily="34" charset="0"/>
                <a:ea typeface="Calibri" panose="020F0502020204030204" pitchFamily="34" charset="0"/>
                <a:cs typeface="Times New Roman" panose="02020603050405020304" pitchFamily="18" charset="0"/>
              </a:rPr>
              <a:t>Υλοποιήθηκε αλγόριθμος </a:t>
            </a:r>
            <a:r>
              <a:rPr lang="en-US" sz="1800" dirty="0">
                <a:effectLst/>
                <a:latin typeface="Calibri" panose="020F0502020204030204" pitchFamily="34" charset="0"/>
                <a:ea typeface="Calibri" panose="020F0502020204030204" pitchFamily="34" charset="0"/>
                <a:cs typeface="Times New Roman" panose="02020603050405020304" pitchFamily="18" charset="0"/>
              </a:rPr>
              <a:t>SVM</a:t>
            </a:r>
            <a:r>
              <a:rPr lang="el-GR" sz="1800" dirty="0">
                <a:effectLst/>
                <a:latin typeface="Calibri" panose="020F0502020204030204" pitchFamily="34" charset="0"/>
                <a:ea typeface="Calibri" panose="020F0502020204030204" pitchFamily="34" charset="0"/>
                <a:cs typeface="Times New Roman" panose="02020603050405020304" pitchFamily="18" charset="0"/>
              </a:rPr>
              <a:t> στον οποίο γίνεται εύρεση των πολλαπλασιαστών </a:t>
            </a:r>
            <a:r>
              <a:rPr lang="en-US" sz="1800" dirty="0">
                <a:effectLst/>
                <a:latin typeface="Calibri" panose="020F0502020204030204" pitchFamily="34" charset="0"/>
                <a:ea typeface="Calibri" panose="020F0502020204030204" pitchFamily="34" charset="0"/>
                <a:cs typeface="Times New Roman" panose="02020603050405020304" pitchFamily="18" charset="0"/>
              </a:rPr>
              <a:t>Lagrange </a:t>
            </a:r>
            <a:r>
              <a:rPr lang="el-GR" sz="1800" dirty="0">
                <a:effectLst/>
                <a:latin typeface="Calibri" panose="020F0502020204030204" pitchFamily="34" charset="0"/>
                <a:ea typeface="Calibri" panose="020F0502020204030204" pitchFamily="34" charset="0"/>
                <a:cs typeface="Times New Roman" panose="02020603050405020304" pitchFamily="18" charset="0"/>
              </a:rPr>
              <a:t>του δυικού προβλήματος των </a:t>
            </a:r>
            <a:r>
              <a:rPr lang="en-US" sz="1800" dirty="0">
                <a:effectLst/>
                <a:latin typeface="Calibri" panose="020F0502020204030204" pitchFamily="34" charset="0"/>
                <a:ea typeface="Calibri" panose="020F0502020204030204" pitchFamily="34" charset="0"/>
                <a:cs typeface="Times New Roman" panose="02020603050405020304" pitchFamily="18" charset="0"/>
              </a:rPr>
              <a:t>SVM</a:t>
            </a:r>
            <a:r>
              <a:rPr lang="el-GR" sz="1800" dirty="0">
                <a:effectLst/>
                <a:latin typeface="Calibri" panose="020F0502020204030204" pitchFamily="34" charset="0"/>
                <a:ea typeface="Calibri" panose="020F0502020204030204" pitchFamily="34" charset="0"/>
                <a:cs typeface="Times New Roman" panose="02020603050405020304" pitchFamily="18" charset="0"/>
              </a:rPr>
              <a:t> με τον </a:t>
            </a:r>
            <a:r>
              <a:rPr lang="en-US" sz="1800" dirty="0">
                <a:effectLst/>
                <a:latin typeface="Calibri" panose="020F0502020204030204" pitchFamily="34" charset="0"/>
                <a:ea typeface="Calibri" panose="020F0502020204030204" pitchFamily="34" charset="0"/>
                <a:cs typeface="Times New Roman" panose="02020603050405020304" pitchFamily="18" charset="0"/>
              </a:rPr>
              <a:t>quadratic programming solver CVXOPT</a:t>
            </a:r>
            <a:r>
              <a:rPr lang="el-GR" sz="1800" dirty="0">
                <a:effectLst/>
                <a:latin typeface="Calibri" panose="020F0502020204030204" pitchFamily="34" charset="0"/>
                <a:ea typeface="Calibri" panose="020F0502020204030204" pitchFamily="34" charset="0"/>
                <a:cs typeface="Times New Roman" panose="02020603050405020304" pitchFamily="18" charset="0"/>
              </a:rPr>
              <a:t>. Ξόδεψα αρκετό χρόνο προσπαθώντας να ­βρω ποια είναι τα κατάλληλα </a:t>
            </a:r>
            <a:r>
              <a:rPr lang="en-US" sz="1800" dirty="0">
                <a:effectLst/>
                <a:latin typeface="Calibri" panose="020F0502020204030204" pitchFamily="34" charset="0"/>
                <a:ea typeface="Calibri" panose="020F0502020204030204" pitchFamily="34" charset="0"/>
                <a:cs typeface="Times New Roman" panose="02020603050405020304" pitchFamily="18" charset="0"/>
              </a:rPr>
              <a:t>tolerances </a:t>
            </a:r>
            <a:r>
              <a:rPr lang="el-GR" sz="1800" dirty="0">
                <a:effectLst/>
                <a:latin typeface="Calibri" panose="020F0502020204030204" pitchFamily="34" charset="0"/>
                <a:ea typeface="Calibri" panose="020F0502020204030204" pitchFamily="34" charset="0"/>
                <a:cs typeface="Times New Roman" panose="02020603050405020304" pitchFamily="18" charset="0"/>
              </a:rPr>
              <a:t>για να θεωρήσω μηδενικούς τους πολλαπλασιαστές γιατί ο αριθμός των </a:t>
            </a:r>
            <a:r>
              <a:rPr lang="en-US" sz="1800" dirty="0">
                <a:effectLst/>
                <a:latin typeface="Calibri" panose="020F0502020204030204" pitchFamily="34" charset="0"/>
                <a:ea typeface="Calibri" panose="020F0502020204030204" pitchFamily="34" charset="0"/>
                <a:cs typeface="Times New Roman" panose="02020603050405020304" pitchFamily="18" charset="0"/>
              </a:rPr>
              <a:t>support vectors </a:t>
            </a:r>
            <a:r>
              <a:rPr lang="el-GR" sz="1800" dirty="0">
                <a:effectLst/>
                <a:latin typeface="Calibri" panose="020F0502020204030204" pitchFamily="34" charset="0"/>
                <a:ea typeface="Calibri" panose="020F0502020204030204" pitchFamily="34" charset="0"/>
                <a:cs typeface="Times New Roman" panose="02020603050405020304" pitchFamily="18" charset="0"/>
              </a:rPr>
              <a:t>επηρέαζε πολύ τα αποτελέσματα. Τελικά επέλεξα κάποια </a:t>
            </a:r>
            <a:r>
              <a:rPr lang="en-US" sz="1800" dirty="0">
                <a:effectLst/>
                <a:latin typeface="Calibri" panose="020F0502020204030204" pitchFamily="34" charset="0"/>
                <a:ea typeface="Calibri" panose="020F0502020204030204" pitchFamily="34" charset="0"/>
                <a:cs typeface="Times New Roman" panose="02020603050405020304" pitchFamily="18" charset="0"/>
              </a:rPr>
              <a:t>tolerances </a:t>
            </a:r>
            <a:r>
              <a:rPr lang="el-GR" sz="1800" dirty="0">
                <a:effectLst/>
                <a:latin typeface="Calibri" panose="020F0502020204030204" pitchFamily="34" charset="0"/>
                <a:ea typeface="Calibri" panose="020F0502020204030204" pitchFamily="34" charset="0"/>
                <a:cs typeface="Times New Roman" panose="02020603050405020304" pitchFamily="18" charset="0"/>
              </a:rPr>
              <a:t>έτσι ώστε να βγάλω παρόμοια αποτελέσματα με την </a:t>
            </a:r>
            <a:r>
              <a:rPr lang="en-US" sz="1800" dirty="0">
                <a:effectLst/>
                <a:latin typeface="Calibri" panose="020F0502020204030204" pitchFamily="34" charset="0"/>
                <a:ea typeface="Calibri" panose="020F0502020204030204" pitchFamily="34" charset="0"/>
                <a:cs typeface="Times New Roman" panose="02020603050405020304" pitchFamily="18" charset="0"/>
              </a:rPr>
              <a:t>sklearn</a:t>
            </a:r>
            <a:r>
              <a:rPr lang="el-GR" sz="1800" dirty="0">
                <a:effectLst/>
                <a:latin typeface="Calibri" panose="020F0502020204030204" pitchFamily="34" charset="0"/>
                <a:ea typeface="Calibri" panose="020F0502020204030204" pitchFamily="34" charset="0"/>
                <a:cs typeface="Times New Roman" panose="02020603050405020304" pitchFamily="18" charset="0"/>
              </a:rPr>
              <a: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eaLnBrk="1">
              <a:spcBef>
                <a:spcPct val="0"/>
              </a:spcBef>
            </a:pPr>
            <a:endParaRPr altLang="en-US" dirty="0">
              <a:solidFill>
                <a:srgbClr val="000000"/>
              </a:solidFill>
              <a:latin typeface="Arial" panose="020B0604020202020204" pitchFamily="34" charset="0"/>
              <a:cs typeface="Tahoma" panose="020B0604030504040204" pitchFamily="34"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Θέση εικόνας διαφάνειας 1">
            <a:extLst>
              <a:ext uri="{FF2B5EF4-FFF2-40B4-BE49-F238E27FC236}">
                <a16:creationId xmlns:a16="http://schemas.microsoft.com/office/drawing/2014/main" id="{1E98DACD-DCAB-4E18-991F-39F0AB0155A6}"/>
              </a:ext>
            </a:extLst>
          </p:cNvPr>
          <p:cNvSpPr>
            <a:spLocks noGrp="1" noRot="1" noChangeAspect="1" noTextEdit="1"/>
          </p:cNvSpPr>
          <p:nvPr>
            <p:ph type="sldImg"/>
          </p:nvPr>
        </p:nvSpPr>
        <p:spPr>
          <a:solidFill>
            <a:srgbClr val="99CCFF"/>
          </a:solidFill>
          <a:ln w="25400">
            <a:solidFill>
              <a:srgbClr val="000000"/>
            </a:solidFill>
            <a:miter lim="800000"/>
            <a:headEnd/>
            <a:tailEnd/>
          </a:ln>
        </p:spPr>
      </p:sp>
      <p:sp>
        <p:nvSpPr>
          <p:cNvPr id="16387" name="Θέση σημειώσεων 2">
            <a:extLst>
              <a:ext uri="{FF2B5EF4-FFF2-40B4-BE49-F238E27FC236}">
                <a16:creationId xmlns:a16="http://schemas.microsoft.com/office/drawing/2014/main" id="{3927350D-E35F-4082-AEEB-72F0C98C8D7F}"/>
              </a:ext>
            </a:extLst>
          </p:cNvPr>
          <p:cNvSpPr txBox="1">
            <a:spLocks noGrp="1" noChangeArrowheads="1"/>
          </p:cNvSpPr>
          <p:nvPr>
            <p:ph type="body" sz="quarter" idx="1"/>
          </p:nvPr>
        </p:nvSpPr>
        <p:spPr bwMode="auto">
          <a:xfrm>
            <a:off x="777875" y="4776788"/>
            <a:ext cx="6216650" cy="443706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pPr marL="215900" marR="0" lvl="0" indent="-215900" algn="l" defTabSz="914400" rtl="0" eaLnBrk="1" fontAlgn="base" latinLnBrk="0" hangingPunct="0">
              <a:lnSpc>
                <a:spcPct val="100000"/>
              </a:lnSpc>
              <a:spcBef>
                <a:spcPct val="0"/>
              </a:spcBef>
              <a:spcAft>
                <a:spcPct val="0"/>
              </a:spcAft>
              <a:buClrTx/>
              <a:buSzTx/>
              <a:buFontTx/>
              <a:buNone/>
              <a:tabLst/>
              <a:defRPr/>
            </a:pPr>
            <a:r>
              <a:rPr lang="el-GR" sz="1800" dirty="0">
                <a:effectLst/>
                <a:latin typeface="Calibri" panose="020F0502020204030204" pitchFamily="34" charset="0"/>
                <a:ea typeface="Calibri" panose="020F0502020204030204" pitchFamily="34" charset="0"/>
                <a:cs typeface="Times New Roman" panose="02020603050405020304" pitchFamily="18" charset="0"/>
              </a:rPr>
              <a:t>Υλοποιήθηκε αλγόριθμος </a:t>
            </a:r>
            <a:r>
              <a:rPr lang="en-US" sz="1800" dirty="0">
                <a:effectLst/>
                <a:latin typeface="Calibri" panose="020F0502020204030204" pitchFamily="34" charset="0"/>
                <a:ea typeface="Calibri" panose="020F0502020204030204" pitchFamily="34" charset="0"/>
                <a:cs typeface="Times New Roman" panose="02020603050405020304" pitchFamily="18" charset="0"/>
              </a:rPr>
              <a:t>Kernel PCA</a:t>
            </a:r>
            <a:r>
              <a:rPr lang="el-GR" sz="1800" dirty="0">
                <a:effectLst/>
                <a:latin typeface="Calibri" panose="020F0502020204030204" pitchFamily="34" charset="0"/>
                <a:ea typeface="Calibri" panose="020F0502020204030204" pitchFamily="34" charset="0"/>
                <a:cs typeface="Times New Roman" panose="02020603050405020304" pitchFamily="18" charset="0"/>
              </a:rPr>
              <a:t>. Υπολογίζεται πρώτα ο </a:t>
            </a:r>
            <a:r>
              <a:rPr lang="en-US" sz="1800" dirty="0">
                <a:effectLst/>
                <a:latin typeface="Calibri" panose="020F0502020204030204" pitchFamily="34" charset="0"/>
                <a:ea typeface="Calibri" panose="020F0502020204030204" pitchFamily="34" charset="0"/>
                <a:cs typeface="Times New Roman" panose="02020603050405020304" pitchFamily="18" charset="0"/>
              </a:rPr>
              <a:t>centralized Gramian matrix</a:t>
            </a:r>
            <a:r>
              <a:rPr lang="el-GR" sz="1800" dirty="0">
                <a:effectLst/>
                <a:latin typeface="Calibri" panose="020F0502020204030204" pitchFamily="34" charset="0"/>
                <a:ea typeface="Calibri" panose="020F0502020204030204" pitchFamily="34" charset="0"/>
                <a:cs typeface="Times New Roman" panose="02020603050405020304" pitchFamily="18" charset="0"/>
              </a:rPr>
              <a:t>. Γίνεται ιδιοανάλυση και ταξινομούνται οι μη μηδενικές ιδιοτιμές από την μικρότερη στην μεγαλύτερη. Στο τέλος προβάλλονται τα δείγματα στον χώρο που έχει ως βάση τα αντίστοιχα ιδιοδιανύσματα.</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eaLnBrk="1">
              <a:spcBef>
                <a:spcPct val="0"/>
              </a:spcBef>
            </a:pPr>
            <a:endParaRPr altLang="en-US" dirty="0">
              <a:solidFill>
                <a:srgbClr val="000000"/>
              </a:solidFill>
              <a:latin typeface="Arial" panose="020B0604020202020204" pitchFamily="34" charset="0"/>
              <a:cs typeface="Tahoma" panose="020B0604030504040204" pitchFamily="34"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Θέση εικόνας διαφάνειας 1">
            <a:extLst>
              <a:ext uri="{FF2B5EF4-FFF2-40B4-BE49-F238E27FC236}">
                <a16:creationId xmlns:a16="http://schemas.microsoft.com/office/drawing/2014/main" id="{EAAB06DB-D12A-477F-BB7C-A971BB49643D}"/>
              </a:ext>
            </a:extLst>
          </p:cNvPr>
          <p:cNvSpPr>
            <a:spLocks noGrp="1" noRot="1" noChangeAspect="1" noTextEdit="1"/>
          </p:cNvSpPr>
          <p:nvPr>
            <p:ph type="sldImg"/>
          </p:nvPr>
        </p:nvSpPr>
        <p:spPr>
          <a:solidFill>
            <a:srgbClr val="99CCFF"/>
          </a:solidFill>
          <a:ln w="25400">
            <a:solidFill>
              <a:srgbClr val="000000"/>
            </a:solidFill>
            <a:miter lim="800000"/>
            <a:headEnd/>
            <a:tailEnd/>
          </a:ln>
        </p:spPr>
      </p:sp>
      <p:sp>
        <p:nvSpPr>
          <p:cNvPr id="18435" name="Θέση σημειώσεων 2">
            <a:extLst>
              <a:ext uri="{FF2B5EF4-FFF2-40B4-BE49-F238E27FC236}">
                <a16:creationId xmlns:a16="http://schemas.microsoft.com/office/drawing/2014/main" id="{B9D9FCFA-450D-4FA4-9411-3042C7E60D9C}"/>
              </a:ext>
            </a:extLst>
          </p:cNvPr>
          <p:cNvSpPr txBox="1">
            <a:spLocks noGrp="1" noChangeArrowheads="1"/>
          </p:cNvSpPr>
          <p:nvPr>
            <p:ph type="body" sz="quarter" idx="1"/>
          </p:nvPr>
        </p:nvSpPr>
        <p:spPr bwMode="auto">
          <a:xfrm>
            <a:off x="777875" y="4776788"/>
            <a:ext cx="6216650" cy="443706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pPr marL="215900" marR="0" lvl="0" indent="-215900" algn="l" defTabSz="914400" rtl="0" eaLnBrk="1" fontAlgn="base" latinLnBrk="0" hangingPunct="0">
              <a:lnSpc>
                <a:spcPct val="100000"/>
              </a:lnSpc>
              <a:spcBef>
                <a:spcPct val="0"/>
              </a:spcBef>
              <a:spcAft>
                <a:spcPct val="0"/>
              </a:spcAft>
              <a:buClrTx/>
              <a:buSzTx/>
              <a:buFontTx/>
              <a:buNone/>
              <a:tabLst/>
              <a:defRPr/>
            </a:pPr>
            <a:r>
              <a:rPr lang="el-GR" sz="1800" dirty="0">
                <a:effectLst/>
                <a:latin typeface="Calibri" panose="020F0502020204030204" pitchFamily="34" charset="0"/>
                <a:ea typeface="Calibri" panose="020F0502020204030204" pitchFamily="34" charset="0"/>
                <a:cs typeface="Times New Roman" panose="02020603050405020304" pitchFamily="18" charset="0"/>
              </a:rPr>
              <a:t>Επίσης υλοποιήθηκε αλγόριθμος </a:t>
            </a:r>
            <a:r>
              <a:rPr lang="en-US" sz="1800" dirty="0">
                <a:effectLst/>
                <a:latin typeface="Calibri" panose="020F0502020204030204" pitchFamily="34" charset="0"/>
                <a:ea typeface="Calibri" panose="020F0502020204030204" pitchFamily="34" charset="0"/>
                <a:cs typeface="Times New Roman" panose="02020603050405020304" pitchFamily="18" charset="0"/>
              </a:rPr>
              <a:t>LDA </a:t>
            </a:r>
            <a:r>
              <a:rPr lang="el-GR" sz="1800" dirty="0">
                <a:effectLst/>
                <a:latin typeface="Calibri" panose="020F0502020204030204" pitchFamily="34" charset="0"/>
                <a:ea typeface="Calibri" panose="020F0502020204030204" pitchFamily="34" charset="0"/>
                <a:cs typeface="Times New Roman" panose="02020603050405020304" pitchFamily="18" charset="0"/>
              </a:rPr>
              <a:t>με την απλή τεχνική των δύο κλάσεων με την οποία υπολογίζεται το διάνυσμα </a:t>
            </a:r>
            <a:r>
              <a:rPr lang="en-US" sz="1800" dirty="0">
                <a:effectLst/>
                <a:latin typeface="Calibri" panose="020F0502020204030204" pitchFamily="34" charset="0"/>
                <a:ea typeface="Calibri" panose="020F0502020204030204" pitchFamily="34" charset="0"/>
                <a:cs typeface="Times New Roman" panose="02020603050405020304" pitchFamily="18" charset="0"/>
              </a:rPr>
              <a:t>w</a:t>
            </a:r>
            <a:r>
              <a:rPr lang="el-GR" sz="1800" dirty="0">
                <a:effectLst/>
                <a:latin typeface="Calibri" panose="020F0502020204030204" pitchFamily="34" charset="0"/>
                <a:ea typeface="Calibri" panose="020F0502020204030204" pitchFamily="34" charset="0"/>
                <a:cs typeface="Times New Roman" panose="02020603050405020304" pitchFamily="18" charset="0"/>
              </a:rPr>
              <a:t> στο οποίο προβάλλονται τα δείγματα</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l-GR" sz="1800" dirty="0">
                <a:effectLst/>
                <a:latin typeface="Calibri" panose="020F0502020204030204" pitchFamily="34" charset="0"/>
                <a:ea typeface="Calibri" panose="020F0502020204030204" pitchFamily="34" charset="0"/>
                <a:cs typeface="Times New Roman" panose="02020603050405020304" pitchFamily="18" charset="0"/>
              </a:rPr>
              <a:t>με τον τύπο που βλέπουμε εδώ. Ως μελλοντική βελτίωση προτείνω τη χρήση του ψευδοαντίστροφου για την αποφυγή περιπτώσεων όπου ο </a:t>
            </a:r>
            <a:r>
              <a:rPr lang="en-US" sz="1800" dirty="0">
                <a:effectLst/>
                <a:latin typeface="Calibri" panose="020F0502020204030204" pitchFamily="34" charset="0"/>
                <a:ea typeface="Calibri" panose="020F0502020204030204" pitchFamily="34" charset="0"/>
                <a:cs typeface="Times New Roman" panose="02020603050405020304" pitchFamily="18" charset="0"/>
              </a:rPr>
              <a:t>Sw </a:t>
            </a:r>
            <a:r>
              <a:rPr lang="el-GR" sz="1800" dirty="0">
                <a:effectLst/>
                <a:latin typeface="Calibri" panose="020F0502020204030204" pitchFamily="34" charset="0"/>
                <a:ea typeface="Calibri" panose="020F0502020204030204" pitchFamily="34" charset="0"/>
                <a:cs typeface="Times New Roman" panose="02020603050405020304" pitchFamily="18" charset="0"/>
              </a:rPr>
              <a:t>είναι μη αντιστρέψιμος.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eaLnBrk="1">
              <a:spcBef>
                <a:spcPct val="0"/>
              </a:spcBef>
            </a:pPr>
            <a:endParaRPr altLang="en-US" dirty="0">
              <a:solidFill>
                <a:srgbClr val="000000"/>
              </a:solidFill>
              <a:latin typeface="Arial" panose="020B0604020202020204" pitchFamily="34" charset="0"/>
              <a:cs typeface="Tahoma" panose="020B0604030504040204" pitchFamily="34"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Θέση εικόνας διαφάνειας 1">
            <a:extLst>
              <a:ext uri="{FF2B5EF4-FFF2-40B4-BE49-F238E27FC236}">
                <a16:creationId xmlns:a16="http://schemas.microsoft.com/office/drawing/2014/main" id="{255C8E29-C433-4516-A1A5-57602E9DBEAD}"/>
              </a:ext>
            </a:extLst>
          </p:cNvPr>
          <p:cNvSpPr>
            <a:spLocks noGrp="1" noRot="1" noChangeAspect="1" noTextEdit="1"/>
          </p:cNvSpPr>
          <p:nvPr>
            <p:ph type="sldImg"/>
          </p:nvPr>
        </p:nvSpPr>
        <p:spPr>
          <a:solidFill>
            <a:srgbClr val="99CCFF"/>
          </a:solidFill>
          <a:ln w="25400">
            <a:solidFill>
              <a:srgbClr val="000000"/>
            </a:solidFill>
            <a:miter lim="800000"/>
            <a:headEnd/>
            <a:tailEnd/>
          </a:ln>
        </p:spPr>
      </p:sp>
      <p:sp>
        <p:nvSpPr>
          <p:cNvPr id="20483" name="Θέση σημειώσεων 2">
            <a:extLst>
              <a:ext uri="{FF2B5EF4-FFF2-40B4-BE49-F238E27FC236}">
                <a16:creationId xmlns:a16="http://schemas.microsoft.com/office/drawing/2014/main" id="{9CE23B2F-852A-4007-8AF3-234659402226}"/>
              </a:ext>
            </a:extLst>
          </p:cNvPr>
          <p:cNvSpPr txBox="1">
            <a:spLocks noGrp="1" noChangeArrowheads="1"/>
          </p:cNvSpPr>
          <p:nvPr>
            <p:ph type="body" sz="quarter" idx="1"/>
          </p:nvPr>
        </p:nvSpPr>
        <p:spPr bwMode="auto">
          <a:xfrm>
            <a:off x="777875" y="4776788"/>
            <a:ext cx="6216650" cy="443706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pPr marL="0" marR="0">
              <a:lnSpc>
                <a:spcPct val="107000"/>
              </a:lnSpc>
              <a:spcBef>
                <a:spcPts val="0"/>
              </a:spcBef>
              <a:spcAft>
                <a:spcPts val="800"/>
              </a:spcAft>
            </a:pPr>
            <a:r>
              <a:rPr lang="el-GR" sz="1800" dirty="0">
                <a:effectLst/>
                <a:latin typeface="Calibri" panose="020F0502020204030204" pitchFamily="34" charset="0"/>
                <a:ea typeface="Calibri" panose="020F0502020204030204" pitchFamily="34" charset="0"/>
                <a:cs typeface="Times New Roman" panose="02020603050405020304" pitchFamily="18" charset="0"/>
              </a:rPr>
              <a:t>Εδώ βλέπουμε τα αποτελέσματα της </a:t>
            </a:r>
            <a:r>
              <a:rPr lang="en-US" sz="1800" dirty="0">
                <a:effectLst/>
                <a:latin typeface="Calibri" panose="020F0502020204030204" pitchFamily="34" charset="0"/>
                <a:ea typeface="Calibri" panose="020F0502020204030204" pitchFamily="34" charset="0"/>
                <a:cs typeface="Times New Roman" panose="02020603050405020304" pitchFamily="18" charset="0"/>
              </a:rPr>
              <a:t>sklearn </a:t>
            </a:r>
            <a:r>
              <a:rPr lang="el-GR" sz="1800" dirty="0">
                <a:effectLst/>
                <a:latin typeface="Calibri" panose="020F0502020204030204" pitchFamily="34" charset="0"/>
                <a:ea typeface="Calibri" panose="020F0502020204030204" pitchFamily="34" charset="0"/>
                <a:cs typeface="Times New Roman" panose="02020603050405020304" pitchFamily="18" charset="0"/>
              </a:rPr>
              <a:t>για ολόκληρο το </a:t>
            </a:r>
            <a:r>
              <a:rPr lang="en-US" sz="1800" dirty="0">
                <a:effectLst/>
                <a:latin typeface="Calibri" panose="020F0502020204030204" pitchFamily="34" charset="0"/>
                <a:ea typeface="Calibri" panose="020F0502020204030204" pitchFamily="34" charset="0"/>
                <a:cs typeface="Times New Roman" panose="02020603050405020304" pitchFamily="18" charset="0"/>
              </a:rPr>
              <a:t>training set</a:t>
            </a:r>
            <a:r>
              <a:rPr lang="el-GR" sz="1800" dirty="0">
                <a:effectLst/>
                <a:latin typeface="Calibri" panose="020F0502020204030204" pitchFamily="34" charset="0"/>
                <a:ea typeface="Calibri" panose="020F0502020204030204" pitchFamily="34" charset="0"/>
                <a:cs typeface="Times New Roman" panose="02020603050405020304" pitchFamily="18" charset="0"/>
              </a:rPr>
              <a:t>. Βλέπουμε ότι παρατηρείται υποπροσαρμογή για το </a:t>
            </a:r>
            <a:r>
              <a:rPr lang="en-US" sz="1800" dirty="0">
                <a:effectLst/>
                <a:latin typeface="Calibri" panose="020F0502020204030204" pitchFamily="34" charset="0"/>
                <a:ea typeface="Calibri" panose="020F0502020204030204" pitchFamily="34" charset="0"/>
                <a:cs typeface="Times New Roman" panose="02020603050405020304" pitchFamily="18" charset="0"/>
              </a:rPr>
              <a:t>linear </a:t>
            </a:r>
            <a:r>
              <a:rPr lang="el-GR" sz="1800" dirty="0">
                <a:effectLst/>
                <a:latin typeface="Calibri" panose="020F0502020204030204" pitchFamily="34" charset="0"/>
                <a:ea typeface="Calibri" panose="020F0502020204030204" pitchFamily="34" charset="0"/>
                <a:cs typeface="Times New Roman" panose="02020603050405020304" pitchFamily="18" charset="0"/>
              </a:rPr>
              <a:t>και το </a:t>
            </a:r>
            <a:r>
              <a:rPr lang="en-US" sz="1800" dirty="0">
                <a:effectLst/>
                <a:latin typeface="Calibri" panose="020F0502020204030204" pitchFamily="34" charset="0"/>
                <a:ea typeface="Calibri" panose="020F0502020204030204" pitchFamily="34" charset="0"/>
                <a:cs typeface="Times New Roman" panose="02020603050405020304" pitchFamily="18" charset="0"/>
              </a:rPr>
              <a:t>sigmoid</a:t>
            </a:r>
            <a:r>
              <a:rPr lang="el-GR" sz="1800" dirty="0">
                <a:effectLst/>
                <a:latin typeface="Calibri" panose="020F0502020204030204" pitchFamily="34" charset="0"/>
                <a:ea typeface="Calibri" panose="020F0502020204030204" pitchFamily="34" charset="0"/>
                <a:cs typeface="Times New Roman" panose="02020603050405020304" pitchFamily="18" charset="0"/>
              </a:rPr>
              <a:t> ενώ το</a:t>
            </a:r>
            <a:r>
              <a:rPr lang="en-US" sz="1800" dirty="0">
                <a:effectLst/>
                <a:latin typeface="Calibri" panose="020F0502020204030204" pitchFamily="34" charset="0"/>
                <a:ea typeface="Calibri" panose="020F0502020204030204" pitchFamily="34" charset="0"/>
                <a:cs typeface="Times New Roman" panose="02020603050405020304" pitchFamily="18" charset="0"/>
              </a:rPr>
              <a:t> polynomial </a:t>
            </a:r>
            <a:r>
              <a:rPr lang="el-GR" sz="1800" dirty="0">
                <a:effectLst/>
                <a:latin typeface="Calibri" panose="020F0502020204030204" pitchFamily="34" charset="0"/>
                <a:ea typeface="Calibri" panose="020F0502020204030204" pitchFamily="34" charset="0"/>
                <a:cs typeface="Times New Roman" panose="02020603050405020304" pitchFamily="18" charset="0"/>
              </a:rPr>
              <a:t>και το </a:t>
            </a:r>
            <a:r>
              <a:rPr lang="en-US" sz="1800" dirty="0">
                <a:effectLst/>
                <a:latin typeface="Calibri" panose="020F0502020204030204" pitchFamily="34" charset="0"/>
                <a:ea typeface="Calibri" panose="020F0502020204030204" pitchFamily="34" charset="0"/>
                <a:cs typeface="Times New Roman" panose="02020603050405020304" pitchFamily="18" charset="0"/>
              </a:rPr>
              <a:t>RBF </a:t>
            </a:r>
            <a:r>
              <a:rPr lang="el-GR" sz="1800" dirty="0">
                <a:effectLst/>
                <a:latin typeface="Calibri" panose="020F0502020204030204" pitchFamily="34" charset="0"/>
                <a:ea typeface="Calibri" panose="020F0502020204030204" pitchFamily="34" charset="0"/>
                <a:cs typeface="Times New Roman" panose="02020603050405020304" pitchFamily="18" charset="0"/>
              </a:rPr>
              <a:t>δίνουν πολύ καλά αποτελέσματα.</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889930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Διαφάνεια τίτλου">
    <p:spTree>
      <p:nvGrpSpPr>
        <p:cNvPr id="1" name=""/>
        <p:cNvGrpSpPr/>
        <p:nvPr/>
      </p:nvGrpSpPr>
      <p:grpSpPr>
        <a:xfrm>
          <a:off x="0" y="0"/>
          <a:ext cx="0" cy="0"/>
          <a:chOff x="0" y="0"/>
          <a:chExt cx="0" cy="0"/>
        </a:xfrm>
      </p:grpSpPr>
      <p:sp>
        <p:nvSpPr>
          <p:cNvPr id="2" name="Τίτλος 1"/>
          <p:cNvSpPr>
            <a:spLocks noGrp="1"/>
          </p:cNvSpPr>
          <p:nvPr>
            <p:ph type="ctrTitle"/>
          </p:nvPr>
        </p:nvSpPr>
        <p:spPr>
          <a:xfrm>
            <a:off x="1260475" y="1236663"/>
            <a:ext cx="7559675" cy="2632075"/>
          </a:xfrm>
        </p:spPr>
        <p:txBody>
          <a:bodyPr anchor="b"/>
          <a:lstStyle>
            <a:lvl1pPr algn="ctr">
              <a:defRPr sz="6000"/>
            </a:lvl1pPr>
          </a:lstStyle>
          <a:p>
            <a:r>
              <a:rPr lang="el-GR"/>
              <a:t>Κάντε κλικ για να επεξεργαστείτε τον τίτλο υποδείγματος</a:t>
            </a:r>
            <a:endParaRPr lang="en-US"/>
          </a:p>
        </p:txBody>
      </p:sp>
      <p:sp>
        <p:nvSpPr>
          <p:cNvPr id="3" name="Υπότιτλος 2"/>
          <p:cNvSpPr>
            <a:spLocks noGrp="1"/>
          </p:cNvSpPr>
          <p:nvPr>
            <p:ph type="subTitle" idx="1"/>
          </p:nvPr>
        </p:nvSpPr>
        <p:spPr>
          <a:xfrm>
            <a:off x="1260475" y="3970338"/>
            <a:ext cx="7559675" cy="1825625"/>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l-GR"/>
              <a:t>Κάντε κλικ για να επεξεργαστείτε τον υπότιτλο του υποδείγματος</a:t>
            </a:r>
            <a:endParaRPr lang="en-US"/>
          </a:p>
        </p:txBody>
      </p:sp>
      <p:sp>
        <p:nvSpPr>
          <p:cNvPr id="4" name="Θέση ημερομηνίας 4">
            <a:extLst>
              <a:ext uri="{FF2B5EF4-FFF2-40B4-BE49-F238E27FC236}">
                <a16:creationId xmlns:a16="http://schemas.microsoft.com/office/drawing/2014/main" id="{1D831624-6CEE-4D83-9B1C-024CC47112CA}"/>
              </a:ext>
            </a:extLst>
          </p:cNvPr>
          <p:cNvSpPr txBox="1">
            <a:spLocks noGrp="1"/>
          </p:cNvSpPr>
          <p:nvPr>
            <p:ph type="dt" sz="half" idx="10"/>
          </p:nvPr>
        </p:nvSpPr>
        <p:spPr>
          <a:ln/>
        </p:spPr>
        <p:txBody>
          <a:bodyPr/>
          <a:lstStyle>
            <a:lvl1pPr>
              <a:defRPr/>
            </a:lvl1pPr>
          </a:lstStyle>
          <a:p>
            <a:pPr>
              <a:defRPr/>
            </a:pPr>
            <a:endParaRPr/>
          </a:p>
        </p:txBody>
      </p:sp>
      <p:sp>
        <p:nvSpPr>
          <p:cNvPr id="5" name="Θέση υποσέλιδου 5">
            <a:extLst>
              <a:ext uri="{FF2B5EF4-FFF2-40B4-BE49-F238E27FC236}">
                <a16:creationId xmlns:a16="http://schemas.microsoft.com/office/drawing/2014/main" id="{469B4097-AB7F-43B7-8A04-C7D18AF033AE}"/>
              </a:ext>
            </a:extLst>
          </p:cNvPr>
          <p:cNvSpPr txBox="1">
            <a:spLocks noGrp="1"/>
          </p:cNvSpPr>
          <p:nvPr>
            <p:ph type="ftr" sz="quarter" idx="11"/>
          </p:nvPr>
        </p:nvSpPr>
        <p:spPr>
          <a:ln/>
        </p:spPr>
        <p:txBody>
          <a:bodyPr/>
          <a:lstStyle>
            <a:lvl1pPr>
              <a:defRPr/>
            </a:lvl1pPr>
          </a:lstStyle>
          <a:p>
            <a:pPr>
              <a:defRPr/>
            </a:pPr>
            <a:endParaRPr/>
          </a:p>
        </p:txBody>
      </p:sp>
      <p:sp>
        <p:nvSpPr>
          <p:cNvPr id="6" name="Θέση αριθμού διαφάνειας 6">
            <a:extLst>
              <a:ext uri="{FF2B5EF4-FFF2-40B4-BE49-F238E27FC236}">
                <a16:creationId xmlns:a16="http://schemas.microsoft.com/office/drawing/2014/main" id="{CC77025F-2D3E-4CD6-BF39-19EFA5B952AC}"/>
              </a:ext>
            </a:extLst>
          </p:cNvPr>
          <p:cNvSpPr txBox="1">
            <a:spLocks noGrp="1"/>
          </p:cNvSpPr>
          <p:nvPr>
            <p:ph type="sldNum" sz="quarter" idx="12"/>
          </p:nvPr>
        </p:nvSpPr>
        <p:spPr>
          <a:ln/>
        </p:spPr>
        <p:txBody>
          <a:bodyPr/>
          <a:lstStyle>
            <a:lvl1pPr>
              <a:defRPr/>
            </a:lvl1pPr>
          </a:lstStyle>
          <a:p>
            <a:pPr>
              <a:defRPr/>
            </a:pPr>
            <a:fld id="{74371FA2-A4F6-41D4-B5BA-93E28D9C9AE9}" type="slidenum">
              <a:rPr/>
              <a:pPr>
                <a:defRPr/>
              </a:pPr>
              <a:t>‹#›</a:t>
            </a:fld>
            <a:endParaRPr/>
          </a:p>
        </p:txBody>
      </p:sp>
    </p:spTree>
    <p:extLst>
      <p:ext uri="{BB962C8B-B14F-4D97-AF65-F5344CB8AC3E}">
        <p14:creationId xmlns:p14="http://schemas.microsoft.com/office/powerpoint/2010/main" val="21412048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Τίτλος και Κατακόρυφο κείμενο">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l-GR"/>
              <a:t>Κάντε κλικ για να επεξεργαστείτε τον τίτλο υποδείγματος</a:t>
            </a:r>
            <a:endParaRPr lang="en-US"/>
          </a:p>
        </p:txBody>
      </p:sp>
      <p:sp>
        <p:nvSpPr>
          <p:cNvPr id="3" name="Θέση κατακόρυφου κειμένου 2"/>
          <p:cNvSpPr>
            <a:spLocks noGrp="1"/>
          </p:cNvSpPr>
          <p:nvPr>
            <p:ph type="body" orient="vert" idx="1"/>
          </p:nvPr>
        </p:nvSpPr>
        <p:spPr/>
        <p:txBody>
          <a:bodyPr vert="eaVert"/>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endParaRPr lang="en-US"/>
          </a:p>
        </p:txBody>
      </p:sp>
      <p:sp>
        <p:nvSpPr>
          <p:cNvPr id="4" name="Θέση ημερομηνίας 4">
            <a:extLst>
              <a:ext uri="{FF2B5EF4-FFF2-40B4-BE49-F238E27FC236}">
                <a16:creationId xmlns:a16="http://schemas.microsoft.com/office/drawing/2014/main" id="{49BA2AD1-2C49-45C4-8406-218BCED1E73C}"/>
              </a:ext>
            </a:extLst>
          </p:cNvPr>
          <p:cNvSpPr txBox="1">
            <a:spLocks noGrp="1"/>
          </p:cNvSpPr>
          <p:nvPr>
            <p:ph type="dt" sz="half" idx="10"/>
          </p:nvPr>
        </p:nvSpPr>
        <p:spPr>
          <a:ln/>
        </p:spPr>
        <p:txBody>
          <a:bodyPr/>
          <a:lstStyle>
            <a:lvl1pPr>
              <a:defRPr/>
            </a:lvl1pPr>
          </a:lstStyle>
          <a:p>
            <a:pPr>
              <a:defRPr/>
            </a:pPr>
            <a:endParaRPr/>
          </a:p>
        </p:txBody>
      </p:sp>
      <p:sp>
        <p:nvSpPr>
          <p:cNvPr id="5" name="Θέση υποσέλιδου 5">
            <a:extLst>
              <a:ext uri="{FF2B5EF4-FFF2-40B4-BE49-F238E27FC236}">
                <a16:creationId xmlns:a16="http://schemas.microsoft.com/office/drawing/2014/main" id="{B1B84C5B-2370-426C-B1CB-4516E19DA594}"/>
              </a:ext>
            </a:extLst>
          </p:cNvPr>
          <p:cNvSpPr txBox="1">
            <a:spLocks noGrp="1"/>
          </p:cNvSpPr>
          <p:nvPr>
            <p:ph type="ftr" sz="quarter" idx="11"/>
          </p:nvPr>
        </p:nvSpPr>
        <p:spPr>
          <a:ln/>
        </p:spPr>
        <p:txBody>
          <a:bodyPr/>
          <a:lstStyle>
            <a:lvl1pPr>
              <a:defRPr/>
            </a:lvl1pPr>
          </a:lstStyle>
          <a:p>
            <a:pPr>
              <a:defRPr/>
            </a:pPr>
            <a:endParaRPr/>
          </a:p>
        </p:txBody>
      </p:sp>
      <p:sp>
        <p:nvSpPr>
          <p:cNvPr id="6" name="Θέση αριθμού διαφάνειας 6">
            <a:extLst>
              <a:ext uri="{FF2B5EF4-FFF2-40B4-BE49-F238E27FC236}">
                <a16:creationId xmlns:a16="http://schemas.microsoft.com/office/drawing/2014/main" id="{6621F93C-E980-4C43-87E2-26C8ACCB50E7}"/>
              </a:ext>
            </a:extLst>
          </p:cNvPr>
          <p:cNvSpPr txBox="1">
            <a:spLocks noGrp="1"/>
          </p:cNvSpPr>
          <p:nvPr>
            <p:ph type="sldNum" sz="quarter" idx="12"/>
          </p:nvPr>
        </p:nvSpPr>
        <p:spPr>
          <a:ln/>
        </p:spPr>
        <p:txBody>
          <a:bodyPr/>
          <a:lstStyle>
            <a:lvl1pPr>
              <a:defRPr/>
            </a:lvl1pPr>
          </a:lstStyle>
          <a:p>
            <a:pPr>
              <a:defRPr/>
            </a:pPr>
            <a:fld id="{4883849B-DA6B-434B-A1F5-210893623D3E}" type="slidenum">
              <a:rPr/>
              <a:pPr>
                <a:defRPr/>
              </a:pPr>
              <a:t>‹#›</a:t>
            </a:fld>
            <a:endParaRPr/>
          </a:p>
        </p:txBody>
      </p:sp>
    </p:spTree>
    <p:extLst>
      <p:ext uri="{BB962C8B-B14F-4D97-AF65-F5344CB8AC3E}">
        <p14:creationId xmlns:p14="http://schemas.microsoft.com/office/powerpoint/2010/main" val="1949044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Κατακόρυφος τίτλος και Κείμενο">
    <p:spTree>
      <p:nvGrpSpPr>
        <p:cNvPr id="1" name=""/>
        <p:cNvGrpSpPr/>
        <p:nvPr/>
      </p:nvGrpSpPr>
      <p:grpSpPr>
        <a:xfrm>
          <a:off x="0" y="0"/>
          <a:ext cx="0" cy="0"/>
          <a:chOff x="0" y="0"/>
          <a:chExt cx="0" cy="0"/>
        </a:xfrm>
      </p:grpSpPr>
      <p:sp>
        <p:nvSpPr>
          <p:cNvPr id="2" name="Κατακόρυφος τίτλος 1"/>
          <p:cNvSpPr>
            <a:spLocks noGrp="1"/>
          </p:cNvSpPr>
          <p:nvPr>
            <p:ph type="title" orient="vert"/>
          </p:nvPr>
        </p:nvSpPr>
        <p:spPr>
          <a:xfrm>
            <a:off x="7308850" y="1768475"/>
            <a:ext cx="2266950" cy="4384675"/>
          </a:xfrm>
        </p:spPr>
        <p:txBody>
          <a:bodyPr vert="eaVert"/>
          <a:lstStyle/>
          <a:p>
            <a:r>
              <a:rPr lang="el-GR"/>
              <a:t>Κάντε κλικ για να επεξεργαστείτε τον τίτλο υποδείγματος</a:t>
            </a:r>
            <a:endParaRPr lang="en-US"/>
          </a:p>
        </p:txBody>
      </p:sp>
      <p:sp>
        <p:nvSpPr>
          <p:cNvPr id="3" name="Θέση κατακόρυφου κειμένου 2"/>
          <p:cNvSpPr>
            <a:spLocks noGrp="1"/>
          </p:cNvSpPr>
          <p:nvPr>
            <p:ph type="body" orient="vert" idx="1"/>
          </p:nvPr>
        </p:nvSpPr>
        <p:spPr>
          <a:xfrm>
            <a:off x="503238" y="1768475"/>
            <a:ext cx="6653212" cy="4384675"/>
          </a:xfrm>
        </p:spPr>
        <p:txBody>
          <a:bodyPr vert="eaVert"/>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endParaRPr lang="en-US"/>
          </a:p>
        </p:txBody>
      </p:sp>
      <p:sp>
        <p:nvSpPr>
          <p:cNvPr id="4" name="Θέση ημερομηνίας 4">
            <a:extLst>
              <a:ext uri="{FF2B5EF4-FFF2-40B4-BE49-F238E27FC236}">
                <a16:creationId xmlns:a16="http://schemas.microsoft.com/office/drawing/2014/main" id="{A31D5858-1185-49CF-BC18-9A519CF06438}"/>
              </a:ext>
            </a:extLst>
          </p:cNvPr>
          <p:cNvSpPr txBox="1">
            <a:spLocks noGrp="1"/>
          </p:cNvSpPr>
          <p:nvPr>
            <p:ph type="dt" sz="half" idx="10"/>
          </p:nvPr>
        </p:nvSpPr>
        <p:spPr>
          <a:ln/>
        </p:spPr>
        <p:txBody>
          <a:bodyPr/>
          <a:lstStyle>
            <a:lvl1pPr>
              <a:defRPr/>
            </a:lvl1pPr>
          </a:lstStyle>
          <a:p>
            <a:pPr>
              <a:defRPr/>
            </a:pPr>
            <a:endParaRPr/>
          </a:p>
        </p:txBody>
      </p:sp>
      <p:sp>
        <p:nvSpPr>
          <p:cNvPr id="5" name="Θέση υποσέλιδου 5">
            <a:extLst>
              <a:ext uri="{FF2B5EF4-FFF2-40B4-BE49-F238E27FC236}">
                <a16:creationId xmlns:a16="http://schemas.microsoft.com/office/drawing/2014/main" id="{B2CF98AF-9E43-43BE-A5C7-1C05A59A40D6}"/>
              </a:ext>
            </a:extLst>
          </p:cNvPr>
          <p:cNvSpPr txBox="1">
            <a:spLocks noGrp="1"/>
          </p:cNvSpPr>
          <p:nvPr>
            <p:ph type="ftr" sz="quarter" idx="11"/>
          </p:nvPr>
        </p:nvSpPr>
        <p:spPr>
          <a:ln/>
        </p:spPr>
        <p:txBody>
          <a:bodyPr/>
          <a:lstStyle>
            <a:lvl1pPr>
              <a:defRPr/>
            </a:lvl1pPr>
          </a:lstStyle>
          <a:p>
            <a:pPr>
              <a:defRPr/>
            </a:pPr>
            <a:endParaRPr/>
          </a:p>
        </p:txBody>
      </p:sp>
      <p:sp>
        <p:nvSpPr>
          <p:cNvPr id="6" name="Θέση αριθμού διαφάνειας 6">
            <a:extLst>
              <a:ext uri="{FF2B5EF4-FFF2-40B4-BE49-F238E27FC236}">
                <a16:creationId xmlns:a16="http://schemas.microsoft.com/office/drawing/2014/main" id="{2E0CB4B9-7C25-49EE-9396-C858FB664CE9}"/>
              </a:ext>
            </a:extLst>
          </p:cNvPr>
          <p:cNvSpPr txBox="1">
            <a:spLocks noGrp="1"/>
          </p:cNvSpPr>
          <p:nvPr>
            <p:ph type="sldNum" sz="quarter" idx="12"/>
          </p:nvPr>
        </p:nvSpPr>
        <p:spPr>
          <a:ln/>
        </p:spPr>
        <p:txBody>
          <a:bodyPr/>
          <a:lstStyle>
            <a:lvl1pPr>
              <a:defRPr/>
            </a:lvl1pPr>
          </a:lstStyle>
          <a:p>
            <a:pPr>
              <a:defRPr/>
            </a:pPr>
            <a:fld id="{F942A7D4-50D2-4E3B-A0CE-BDA42E7C01C9}" type="slidenum">
              <a:rPr/>
              <a:pPr>
                <a:defRPr/>
              </a:pPr>
              <a:t>‹#›</a:t>
            </a:fld>
            <a:endParaRPr/>
          </a:p>
        </p:txBody>
      </p:sp>
    </p:spTree>
    <p:extLst>
      <p:ext uri="{BB962C8B-B14F-4D97-AF65-F5344CB8AC3E}">
        <p14:creationId xmlns:p14="http://schemas.microsoft.com/office/powerpoint/2010/main" val="142350287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Διαφάνεια τίτλου">
    <p:spTree>
      <p:nvGrpSpPr>
        <p:cNvPr id="1" name=""/>
        <p:cNvGrpSpPr/>
        <p:nvPr/>
      </p:nvGrpSpPr>
      <p:grpSpPr>
        <a:xfrm>
          <a:off x="0" y="0"/>
          <a:ext cx="0" cy="0"/>
          <a:chOff x="0" y="0"/>
          <a:chExt cx="0" cy="0"/>
        </a:xfrm>
      </p:grpSpPr>
      <p:sp>
        <p:nvSpPr>
          <p:cNvPr id="2" name="Τίτλος 1"/>
          <p:cNvSpPr>
            <a:spLocks noGrp="1"/>
          </p:cNvSpPr>
          <p:nvPr>
            <p:ph type="ctrTitle"/>
          </p:nvPr>
        </p:nvSpPr>
        <p:spPr>
          <a:xfrm>
            <a:off x="1260475" y="1236663"/>
            <a:ext cx="7559675" cy="2632075"/>
          </a:xfrm>
        </p:spPr>
        <p:txBody>
          <a:bodyPr anchor="b"/>
          <a:lstStyle>
            <a:lvl1pPr algn="ctr">
              <a:defRPr sz="6000"/>
            </a:lvl1pPr>
          </a:lstStyle>
          <a:p>
            <a:r>
              <a:rPr lang="el-GR"/>
              <a:t>Κάντε κλικ για να επεξεργαστείτε τον τίτλο υποδείγματος</a:t>
            </a:r>
            <a:endParaRPr lang="en-US"/>
          </a:p>
        </p:txBody>
      </p:sp>
      <p:sp>
        <p:nvSpPr>
          <p:cNvPr id="3" name="Υπότιτλος 2"/>
          <p:cNvSpPr>
            <a:spLocks noGrp="1"/>
          </p:cNvSpPr>
          <p:nvPr>
            <p:ph type="subTitle" idx="1"/>
          </p:nvPr>
        </p:nvSpPr>
        <p:spPr>
          <a:xfrm>
            <a:off x="1260475" y="3970338"/>
            <a:ext cx="7559675" cy="1825625"/>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l-GR"/>
              <a:t>Κάντε κλικ για να επεξεργαστείτε τον υπότιτλο του υποδείγματος</a:t>
            </a:r>
            <a:endParaRPr lang="en-US"/>
          </a:p>
        </p:txBody>
      </p:sp>
      <p:sp>
        <p:nvSpPr>
          <p:cNvPr id="4" name="Θέση ημερομηνίας 4">
            <a:extLst>
              <a:ext uri="{FF2B5EF4-FFF2-40B4-BE49-F238E27FC236}">
                <a16:creationId xmlns:a16="http://schemas.microsoft.com/office/drawing/2014/main" id="{7A6DB51A-24C9-4F05-BB56-4BB8DEA50124}"/>
              </a:ext>
            </a:extLst>
          </p:cNvPr>
          <p:cNvSpPr txBox="1">
            <a:spLocks noGrp="1"/>
          </p:cNvSpPr>
          <p:nvPr>
            <p:ph type="dt" sz="half" idx="10"/>
          </p:nvPr>
        </p:nvSpPr>
        <p:spPr>
          <a:ln/>
        </p:spPr>
        <p:txBody>
          <a:bodyPr/>
          <a:lstStyle>
            <a:lvl1pPr>
              <a:defRPr/>
            </a:lvl1pPr>
          </a:lstStyle>
          <a:p>
            <a:pPr>
              <a:defRPr/>
            </a:pPr>
            <a:endParaRPr/>
          </a:p>
        </p:txBody>
      </p:sp>
      <p:sp>
        <p:nvSpPr>
          <p:cNvPr id="5" name="Θέση υποσέλιδου 5">
            <a:extLst>
              <a:ext uri="{FF2B5EF4-FFF2-40B4-BE49-F238E27FC236}">
                <a16:creationId xmlns:a16="http://schemas.microsoft.com/office/drawing/2014/main" id="{49F6DBBD-C7A3-4CD7-BA6E-87A603660F21}"/>
              </a:ext>
            </a:extLst>
          </p:cNvPr>
          <p:cNvSpPr txBox="1">
            <a:spLocks noGrp="1"/>
          </p:cNvSpPr>
          <p:nvPr>
            <p:ph type="ftr" sz="quarter" idx="11"/>
          </p:nvPr>
        </p:nvSpPr>
        <p:spPr>
          <a:ln/>
        </p:spPr>
        <p:txBody>
          <a:bodyPr/>
          <a:lstStyle>
            <a:lvl1pPr>
              <a:defRPr/>
            </a:lvl1pPr>
          </a:lstStyle>
          <a:p>
            <a:pPr>
              <a:defRPr/>
            </a:pPr>
            <a:endParaRPr/>
          </a:p>
        </p:txBody>
      </p:sp>
      <p:sp>
        <p:nvSpPr>
          <p:cNvPr id="6" name="Θέση αριθμού διαφάνειας 6">
            <a:extLst>
              <a:ext uri="{FF2B5EF4-FFF2-40B4-BE49-F238E27FC236}">
                <a16:creationId xmlns:a16="http://schemas.microsoft.com/office/drawing/2014/main" id="{EF074F02-AE9D-4584-B138-7AEDC123A693}"/>
              </a:ext>
            </a:extLst>
          </p:cNvPr>
          <p:cNvSpPr txBox="1">
            <a:spLocks noGrp="1"/>
          </p:cNvSpPr>
          <p:nvPr>
            <p:ph type="sldNum" sz="quarter" idx="12"/>
          </p:nvPr>
        </p:nvSpPr>
        <p:spPr>
          <a:ln/>
        </p:spPr>
        <p:txBody>
          <a:bodyPr/>
          <a:lstStyle>
            <a:lvl1pPr>
              <a:defRPr/>
            </a:lvl1pPr>
          </a:lstStyle>
          <a:p>
            <a:pPr>
              <a:defRPr/>
            </a:pPr>
            <a:fld id="{A1D589B3-1F9E-41A0-B63A-349ADEDDBFC0}" type="slidenum">
              <a:rPr/>
              <a:pPr>
                <a:defRPr/>
              </a:pPr>
              <a:t>‹#›</a:t>
            </a:fld>
            <a:endParaRPr/>
          </a:p>
        </p:txBody>
      </p:sp>
    </p:spTree>
    <p:extLst>
      <p:ext uri="{BB962C8B-B14F-4D97-AF65-F5344CB8AC3E}">
        <p14:creationId xmlns:p14="http://schemas.microsoft.com/office/powerpoint/2010/main" val="324832704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Τίτλος και περιεχόμενο">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l-GR"/>
              <a:t>Κάντε κλικ για να επεξεργαστείτε τον τίτλο υποδείγματος</a:t>
            </a:r>
            <a:endParaRPr lang="en-US"/>
          </a:p>
        </p:txBody>
      </p:sp>
      <p:sp>
        <p:nvSpPr>
          <p:cNvPr id="3" name="Θέση περιεχομένου 2"/>
          <p:cNvSpPr>
            <a:spLocks noGrp="1"/>
          </p:cNvSpPr>
          <p:nvPr>
            <p:ph idx="1"/>
          </p:nvPr>
        </p:nvSpPr>
        <p:spPr/>
        <p:txBody>
          <a:bodyPr/>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endParaRPr lang="en-US"/>
          </a:p>
        </p:txBody>
      </p:sp>
      <p:sp>
        <p:nvSpPr>
          <p:cNvPr id="4" name="Θέση ημερομηνίας 4">
            <a:extLst>
              <a:ext uri="{FF2B5EF4-FFF2-40B4-BE49-F238E27FC236}">
                <a16:creationId xmlns:a16="http://schemas.microsoft.com/office/drawing/2014/main" id="{A6177B90-F7D7-4FC0-B376-306E686323D6}"/>
              </a:ext>
            </a:extLst>
          </p:cNvPr>
          <p:cNvSpPr txBox="1">
            <a:spLocks noGrp="1"/>
          </p:cNvSpPr>
          <p:nvPr>
            <p:ph type="dt" sz="half" idx="10"/>
          </p:nvPr>
        </p:nvSpPr>
        <p:spPr>
          <a:ln/>
        </p:spPr>
        <p:txBody>
          <a:bodyPr/>
          <a:lstStyle>
            <a:lvl1pPr>
              <a:defRPr/>
            </a:lvl1pPr>
          </a:lstStyle>
          <a:p>
            <a:pPr>
              <a:defRPr/>
            </a:pPr>
            <a:endParaRPr/>
          </a:p>
        </p:txBody>
      </p:sp>
      <p:sp>
        <p:nvSpPr>
          <p:cNvPr id="5" name="Θέση υποσέλιδου 5">
            <a:extLst>
              <a:ext uri="{FF2B5EF4-FFF2-40B4-BE49-F238E27FC236}">
                <a16:creationId xmlns:a16="http://schemas.microsoft.com/office/drawing/2014/main" id="{289FBA87-5314-4993-9D41-8DBD9D8361D9}"/>
              </a:ext>
            </a:extLst>
          </p:cNvPr>
          <p:cNvSpPr txBox="1">
            <a:spLocks noGrp="1"/>
          </p:cNvSpPr>
          <p:nvPr>
            <p:ph type="ftr" sz="quarter" idx="11"/>
          </p:nvPr>
        </p:nvSpPr>
        <p:spPr>
          <a:ln/>
        </p:spPr>
        <p:txBody>
          <a:bodyPr/>
          <a:lstStyle>
            <a:lvl1pPr>
              <a:defRPr/>
            </a:lvl1pPr>
          </a:lstStyle>
          <a:p>
            <a:pPr>
              <a:defRPr/>
            </a:pPr>
            <a:endParaRPr/>
          </a:p>
        </p:txBody>
      </p:sp>
      <p:sp>
        <p:nvSpPr>
          <p:cNvPr id="6" name="Θέση αριθμού διαφάνειας 6">
            <a:extLst>
              <a:ext uri="{FF2B5EF4-FFF2-40B4-BE49-F238E27FC236}">
                <a16:creationId xmlns:a16="http://schemas.microsoft.com/office/drawing/2014/main" id="{2CE80B22-876C-4900-85B6-80211BD09D5C}"/>
              </a:ext>
            </a:extLst>
          </p:cNvPr>
          <p:cNvSpPr txBox="1">
            <a:spLocks noGrp="1"/>
          </p:cNvSpPr>
          <p:nvPr>
            <p:ph type="sldNum" sz="quarter" idx="12"/>
          </p:nvPr>
        </p:nvSpPr>
        <p:spPr>
          <a:ln/>
        </p:spPr>
        <p:txBody>
          <a:bodyPr/>
          <a:lstStyle>
            <a:lvl1pPr>
              <a:defRPr/>
            </a:lvl1pPr>
          </a:lstStyle>
          <a:p>
            <a:pPr>
              <a:defRPr/>
            </a:pPr>
            <a:fld id="{D83B1BBA-ED1D-45EF-98FC-E9EB3B990DE4}" type="slidenum">
              <a:rPr/>
              <a:pPr>
                <a:defRPr/>
              </a:pPr>
              <a:t>‹#›</a:t>
            </a:fld>
            <a:endParaRPr/>
          </a:p>
        </p:txBody>
      </p:sp>
    </p:spTree>
    <p:extLst>
      <p:ext uri="{BB962C8B-B14F-4D97-AF65-F5344CB8AC3E}">
        <p14:creationId xmlns:p14="http://schemas.microsoft.com/office/powerpoint/2010/main" val="15359887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Κεφαλίδα ενότητας">
    <p:spTree>
      <p:nvGrpSpPr>
        <p:cNvPr id="1" name=""/>
        <p:cNvGrpSpPr/>
        <p:nvPr/>
      </p:nvGrpSpPr>
      <p:grpSpPr>
        <a:xfrm>
          <a:off x="0" y="0"/>
          <a:ext cx="0" cy="0"/>
          <a:chOff x="0" y="0"/>
          <a:chExt cx="0" cy="0"/>
        </a:xfrm>
      </p:grpSpPr>
      <p:sp>
        <p:nvSpPr>
          <p:cNvPr id="2" name="Τίτλος 1"/>
          <p:cNvSpPr>
            <a:spLocks noGrp="1"/>
          </p:cNvSpPr>
          <p:nvPr>
            <p:ph type="title"/>
          </p:nvPr>
        </p:nvSpPr>
        <p:spPr>
          <a:xfrm>
            <a:off x="687388" y="1884363"/>
            <a:ext cx="8694737" cy="3144837"/>
          </a:xfrm>
        </p:spPr>
        <p:txBody>
          <a:bodyPr anchor="b"/>
          <a:lstStyle>
            <a:lvl1pPr>
              <a:defRPr sz="6000"/>
            </a:lvl1pPr>
          </a:lstStyle>
          <a:p>
            <a:r>
              <a:rPr lang="el-GR"/>
              <a:t>Κάντε κλικ για να επεξεργαστείτε τον τίτλο υποδείγματος</a:t>
            </a:r>
            <a:endParaRPr lang="en-US"/>
          </a:p>
        </p:txBody>
      </p:sp>
      <p:sp>
        <p:nvSpPr>
          <p:cNvPr id="3" name="Θέση κειμένου 2"/>
          <p:cNvSpPr>
            <a:spLocks noGrp="1"/>
          </p:cNvSpPr>
          <p:nvPr>
            <p:ph type="body" idx="1"/>
          </p:nvPr>
        </p:nvSpPr>
        <p:spPr>
          <a:xfrm>
            <a:off x="687388" y="5059363"/>
            <a:ext cx="8694737" cy="16525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l-GR"/>
              <a:t>Στυλ κειμένου υποδείγματος</a:t>
            </a:r>
          </a:p>
        </p:txBody>
      </p:sp>
      <p:sp>
        <p:nvSpPr>
          <p:cNvPr id="4" name="Θέση ημερομηνίας 4">
            <a:extLst>
              <a:ext uri="{FF2B5EF4-FFF2-40B4-BE49-F238E27FC236}">
                <a16:creationId xmlns:a16="http://schemas.microsoft.com/office/drawing/2014/main" id="{E0595678-9093-40D3-97D4-D6EA712230D3}"/>
              </a:ext>
            </a:extLst>
          </p:cNvPr>
          <p:cNvSpPr txBox="1">
            <a:spLocks noGrp="1"/>
          </p:cNvSpPr>
          <p:nvPr>
            <p:ph type="dt" sz="half" idx="10"/>
          </p:nvPr>
        </p:nvSpPr>
        <p:spPr>
          <a:ln/>
        </p:spPr>
        <p:txBody>
          <a:bodyPr/>
          <a:lstStyle>
            <a:lvl1pPr>
              <a:defRPr/>
            </a:lvl1pPr>
          </a:lstStyle>
          <a:p>
            <a:pPr>
              <a:defRPr/>
            </a:pPr>
            <a:endParaRPr/>
          </a:p>
        </p:txBody>
      </p:sp>
      <p:sp>
        <p:nvSpPr>
          <p:cNvPr id="5" name="Θέση υποσέλιδου 5">
            <a:extLst>
              <a:ext uri="{FF2B5EF4-FFF2-40B4-BE49-F238E27FC236}">
                <a16:creationId xmlns:a16="http://schemas.microsoft.com/office/drawing/2014/main" id="{2335FC13-A2F4-4101-8E8C-84AF713F8D73}"/>
              </a:ext>
            </a:extLst>
          </p:cNvPr>
          <p:cNvSpPr txBox="1">
            <a:spLocks noGrp="1"/>
          </p:cNvSpPr>
          <p:nvPr>
            <p:ph type="ftr" sz="quarter" idx="11"/>
          </p:nvPr>
        </p:nvSpPr>
        <p:spPr>
          <a:ln/>
        </p:spPr>
        <p:txBody>
          <a:bodyPr/>
          <a:lstStyle>
            <a:lvl1pPr>
              <a:defRPr/>
            </a:lvl1pPr>
          </a:lstStyle>
          <a:p>
            <a:pPr>
              <a:defRPr/>
            </a:pPr>
            <a:endParaRPr/>
          </a:p>
        </p:txBody>
      </p:sp>
      <p:sp>
        <p:nvSpPr>
          <p:cNvPr id="6" name="Θέση αριθμού διαφάνειας 6">
            <a:extLst>
              <a:ext uri="{FF2B5EF4-FFF2-40B4-BE49-F238E27FC236}">
                <a16:creationId xmlns:a16="http://schemas.microsoft.com/office/drawing/2014/main" id="{2D5B6710-09DE-4824-82C3-8B5289F1EF60}"/>
              </a:ext>
            </a:extLst>
          </p:cNvPr>
          <p:cNvSpPr txBox="1">
            <a:spLocks noGrp="1"/>
          </p:cNvSpPr>
          <p:nvPr>
            <p:ph type="sldNum" sz="quarter" idx="12"/>
          </p:nvPr>
        </p:nvSpPr>
        <p:spPr>
          <a:ln/>
        </p:spPr>
        <p:txBody>
          <a:bodyPr/>
          <a:lstStyle>
            <a:lvl1pPr>
              <a:defRPr/>
            </a:lvl1pPr>
          </a:lstStyle>
          <a:p>
            <a:pPr>
              <a:defRPr/>
            </a:pPr>
            <a:fld id="{3506C676-8673-48E7-8CB3-86E14FCB877C}" type="slidenum">
              <a:rPr/>
              <a:pPr>
                <a:defRPr/>
              </a:pPr>
              <a:t>‹#›</a:t>
            </a:fld>
            <a:endParaRPr/>
          </a:p>
        </p:txBody>
      </p:sp>
    </p:spTree>
    <p:extLst>
      <p:ext uri="{BB962C8B-B14F-4D97-AF65-F5344CB8AC3E}">
        <p14:creationId xmlns:p14="http://schemas.microsoft.com/office/powerpoint/2010/main" val="110070919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Δύο περιεχόμενα">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l-GR"/>
              <a:t>Κάντε κλικ για να επεξεργαστείτε τον τίτλο υποδείγματος</a:t>
            </a:r>
            <a:endParaRPr lang="en-US"/>
          </a:p>
        </p:txBody>
      </p:sp>
      <p:sp>
        <p:nvSpPr>
          <p:cNvPr id="3" name="Θέση περιεχομένου 2"/>
          <p:cNvSpPr>
            <a:spLocks noGrp="1"/>
          </p:cNvSpPr>
          <p:nvPr>
            <p:ph sz="half" idx="1"/>
          </p:nvPr>
        </p:nvSpPr>
        <p:spPr>
          <a:xfrm>
            <a:off x="503238" y="2273300"/>
            <a:ext cx="4459287" cy="4384675"/>
          </a:xfrm>
        </p:spPr>
        <p:txBody>
          <a:bodyPr/>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endParaRPr lang="en-US"/>
          </a:p>
        </p:txBody>
      </p:sp>
      <p:sp>
        <p:nvSpPr>
          <p:cNvPr id="4" name="Θέση περιεχομένου 3"/>
          <p:cNvSpPr>
            <a:spLocks noGrp="1"/>
          </p:cNvSpPr>
          <p:nvPr>
            <p:ph sz="half" idx="2"/>
          </p:nvPr>
        </p:nvSpPr>
        <p:spPr>
          <a:xfrm>
            <a:off x="5114925" y="2273300"/>
            <a:ext cx="4460875" cy="4384675"/>
          </a:xfrm>
        </p:spPr>
        <p:txBody>
          <a:bodyPr/>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endParaRPr lang="en-US"/>
          </a:p>
        </p:txBody>
      </p:sp>
      <p:sp>
        <p:nvSpPr>
          <p:cNvPr id="5" name="Θέση ημερομηνίας 4">
            <a:extLst>
              <a:ext uri="{FF2B5EF4-FFF2-40B4-BE49-F238E27FC236}">
                <a16:creationId xmlns:a16="http://schemas.microsoft.com/office/drawing/2014/main" id="{7E2E86B4-8EDC-4638-8261-69AD1EC9FBB0}"/>
              </a:ext>
            </a:extLst>
          </p:cNvPr>
          <p:cNvSpPr txBox="1">
            <a:spLocks noGrp="1"/>
          </p:cNvSpPr>
          <p:nvPr>
            <p:ph type="dt" sz="half" idx="10"/>
          </p:nvPr>
        </p:nvSpPr>
        <p:spPr>
          <a:ln/>
        </p:spPr>
        <p:txBody>
          <a:bodyPr/>
          <a:lstStyle>
            <a:lvl1pPr>
              <a:defRPr/>
            </a:lvl1pPr>
          </a:lstStyle>
          <a:p>
            <a:pPr>
              <a:defRPr/>
            </a:pPr>
            <a:endParaRPr/>
          </a:p>
        </p:txBody>
      </p:sp>
      <p:sp>
        <p:nvSpPr>
          <p:cNvPr id="6" name="Θέση υποσέλιδου 5">
            <a:extLst>
              <a:ext uri="{FF2B5EF4-FFF2-40B4-BE49-F238E27FC236}">
                <a16:creationId xmlns:a16="http://schemas.microsoft.com/office/drawing/2014/main" id="{F81AC8B4-DC43-4078-98BF-F67F814224B4}"/>
              </a:ext>
            </a:extLst>
          </p:cNvPr>
          <p:cNvSpPr txBox="1">
            <a:spLocks noGrp="1"/>
          </p:cNvSpPr>
          <p:nvPr>
            <p:ph type="ftr" sz="quarter" idx="11"/>
          </p:nvPr>
        </p:nvSpPr>
        <p:spPr>
          <a:ln/>
        </p:spPr>
        <p:txBody>
          <a:bodyPr/>
          <a:lstStyle>
            <a:lvl1pPr>
              <a:defRPr/>
            </a:lvl1pPr>
          </a:lstStyle>
          <a:p>
            <a:pPr>
              <a:defRPr/>
            </a:pPr>
            <a:endParaRPr/>
          </a:p>
        </p:txBody>
      </p:sp>
      <p:sp>
        <p:nvSpPr>
          <p:cNvPr id="7" name="Θέση αριθμού διαφάνειας 6">
            <a:extLst>
              <a:ext uri="{FF2B5EF4-FFF2-40B4-BE49-F238E27FC236}">
                <a16:creationId xmlns:a16="http://schemas.microsoft.com/office/drawing/2014/main" id="{20036DAD-1AEC-4583-9A0D-97FCE0BF01FB}"/>
              </a:ext>
            </a:extLst>
          </p:cNvPr>
          <p:cNvSpPr txBox="1">
            <a:spLocks noGrp="1"/>
          </p:cNvSpPr>
          <p:nvPr>
            <p:ph type="sldNum" sz="quarter" idx="12"/>
          </p:nvPr>
        </p:nvSpPr>
        <p:spPr>
          <a:ln/>
        </p:spPr>
        <p:txBody>
          <a:bodyPr/>
          <a:lstStyle>
            <a:lvl1pPr>
              <a:defRPr/>
            </a:lvl1pPr>
          </a:lstStyle>
          <a:p>
            <a:pPr>
              <a:defRPr/>
            </a:pPr>
            <a:fld id="{2FD4A43E-8724-403C-A2A2-26AFD3C2BFA9}" type="slidenum">
              <a:rPr/>
              <a:pPr>
                <a:defRPr/>
              </a:pPr>
              <a:t>‹#›</a:t>
            </a:fld>
            <a:endParaRPr/>
          </a:p>
        </p:txBody>
      </p:sp>
    </p:spTree>
    <p:extLst>
      <p:ext uri="{BB962C8B-B14F-4D97-AF65-F5344CB8AC3E}">
        <p14:creationId xmlns:p14="http://schemas.microsoft.com/office/powerpoint/2010/main" val="428363025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Σύγκριση">
    <p:spTree>
      <p:nvGrpSpPr>
        <p:cNvPr id="1" name=""/>
        <p:cNvGrpSpPr/>
        <p:nvPr/>
      </p:nvGrpSpPr>
      <p:grpSpPr>
        <a:xfrm>
          <a:off x="0" y="0"/>
          <a:ext cx="0" cy="0"/>
          <a:chOff x="0" y="0"/>
          <a:chExt cx="0" cy="0"/>
        </a:xfrm>
      </p:grpSpPr>
      <p:sp>
        <p:nvSpPr>
          <p:cNvPr id="2" name="Τίτλος 1"/>
          <p:cNvSpPr>
            <a:spLocks noGrp="1"/>
          </p:cNvSpPr>
          <p:nvPr>
            <p:ph type="title"/>
          </p:nvPr>
        </p:nvSpPr>
        <p:spPr>
          <a:xfrm>
            <a:off x="693738" y="403225"/>
            <a:ext cx="8694737" cy="1460500"/>
          </a:xfrm>
        </p:spPr>
        <p:txBody>
          <a:bodyPr/>
          <a:lstStyle/>
          <a:p>
            <a:r>
              <a:rPr lang="el-GR"/>
              <a:t>Κάντε κλικ για να επεξεργαστείτε τον τίτλο υποδείγματος</a:t>
            </a:r>
            <a:endParaRPr lang="en-US"/>
          </a:p>
        </p:txBody>
      </p:sp>
      <p:sp>
        <p:nvSpPr>
          <p:cNvPr id="3" name="Θέση κειμένου 2"/>
          <p:cNvSpPr>
            <a:spLocks noGrp="1"/>
          </p:cNvSpPr>
          <p:nvPr>
            <p:ph type="body" idx="1"/>
          </p:nvPr>
        </p:nvSpPr>
        <p:spPr>
          <a:xfrm>
            <a:off x="693738" y="1852613"/>
            <a:ext cx="4265612" cy="9080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l-GR"/>
              <a:t>Στυλ κειμένου υποδείγματος</a:t>
            </a:r>
          </a:p>
        </p:txBody>
      </p:sp>
      <p:sp>
        <p:nvSpPr>
          <p:cNvPr id="4" name="Θέση περιεχομένου 3"/>
          <p:cNvSpPr>
            <a:spLocks noGrp="1"/>
          </p:cNvSpPr>
          <p:nvPr>
            <p:ph sz="half" idx="2"/>
          </p:nvPr>
        </p:nvSpPr>
        <p:spPr>
          <a:xfrm>
            <a:off x="693738" y="2760663"/>
            <a:ext cx="4265612" cy="4062412"/>
          </a:xfrm>
        </p:spPr>
        <p:txBody>
          <a:bodyPr/>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endParaRPr lang="en-US"/>
          </a:p>
        </p:txBody>
      </p:sp>
      <p:sp>
        <p:nvSpPr>
          <p:cNvPr id="5" name="Θέση κειμένου 4"/>
          <p:cNvSpPr>
            <a:spLocks noGrp="1"/>
          </p:cNvSpPr>
          <p:nvPr>
            <p:ph type="body" sz="quarter" idx="3"/>
          </p:nvPr>
        </p:nvSpPr>
        <p:spPr>
          <a:xfrm>
            <a:off x="5103813" y="1852613"/>
            <a:ext cx="4284662" cy="9080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l-GR"/>
              <a:t>Στυλ κειμένου υποδείγματος</a:t>
            </a:r>
          </a:p>
        </p:txBody>
      </p:sp>
      <p:sp>
        <p:nvSpPr>
          <p:cNvPr id="6" name="Θέση περιεχομένου 5"/>
          <p:cNvSpPr>
            <a:spLocks noGrp="1"/>
          </p:cNvSpPr>
          <p:nvPr>
            <p:ph sz="quarter" idx="4"/>
          </p:nvPr>
        </p:nvSpPr>
        <p:spPr>
          <a:xfrm>
            <a:off x="5103813" y="2760663"/>
            <a:ext cx="4284662" cy="4062412"/>
          </a:xfrm>
        </p:spPr>
        <p:txBody>
          <a:bodyPr/>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endParaRPr lang="en-US"/>
          </a:p>
        </p:txBody>
      </p:sp>
      <p:sp>
        <p:nvSpPr>
          <p:cNvPr id="7" name="Θέση ημερομηνίας 4">
            <a:extLst>
              <a:ext uri="{FF2B5EF4-FFF2-40B4-BE49-F238E27FC236}">
                <a16:creationId xmlns:a16="http://schemas.microsoft.com/office/drawing/2014/main" id="{56704939-AD3E-498B-9EE1-6D9D5F218EE3}"/>
              </a:ext>
            </a:extLst>
          </p:cNvPr>
          <p:cNvSpPr txBox="1">
            <a:spLocks noGrp="1"/>
          </p:cNvSpPr>
          <p:nvPr>
            <p:ph type="dt" sz="half" idx="10"/>
          </p:nvPr>
        </p:nvSpPr>
        <p:spPr>
          <a:ln/>
        </p:spPr>
        <p:txBody>
          <a:bodyPr/>
          <a:lstStyle>
            <a:lvl1pPr>
              <a:defRPr/>
            </a:lvl1pPr>
          </a:lstStyle>
          <a:p>
            <a:pPr>
              <a:defRPr/>
            </a:pPr>
            <a:endParaRPr/>
          </a:p>
        </p:txBody>
      </p:sp>
      <p:sp>
        <p:nvSpPr>
          <p:cNvPr id="8" name="Θέση υποσέλιδου 5">
            <a:extLst>
              <a:ext uri="{FF2B5EF4-FFF2-40B4-BE49-F238E27FC236}">
                <a16:creationId xmlns:a16="http://schemas.microsoft.com/office/drawing/2014/main" id="{0CFF2631-FC02-4E45-BF7D-3645F24F6DFC}"/>
              </a:ext>
            </a:extLst>
          </p:cNvPr>
          <p:cNvSpPr txBox="1">
            <a:spLocks noGrp="1"/>
          </p:cNvSpPr>
          <p:nvPr>
            <p:ph type="ftr" sz="quarter" idx="11"/>
          </p:nvPr>
        </p:nvSpPr>
        <p:spPr>
          <a:ln/>
        </p:spPr>
        <p:txBody>
          <a:bodyPr/>
          <a:lstStyle>
            <a:lvl1pPr>
              <a:defRPr/>
            </a:lvl1pPr>
          </a:lstStyle>
          <a:p>
            <a:pPr>
              <a:defRPr/>
            </a:pPr>
            <a:endParaRPr/>
          </a:p>
        </p:txBody>
      </p:sp>
      <p:sp>
        <p:nvSpPr>
          <p:cNvPr id="9" name="Θέση αριθμού διαφάνειας 6">
            <a:extLst>
              <a:ext uri="{FF2B5EF4-FFF2-40B4-BE49-F238E27FC236}">
                <a16:creationId xmlns:a16="http://schemas.microsoft.com/office/drawing/2014/main" id="{317BD27C-DD7C-438F-BDBC-F8EF3EDC347E}"/>
              </a:ext>
            </a:extLst>
          </p:cNvPr>
          <p:cNvSpPr txBox="1">
            <a:spLocks noGrp="1"/>
          </p:cNvSpPr>
          <p:nvPr>
            <p:ph type="sldNum" sz="quarter" idx="12"/>
          </p:nvPr>
        </p:nvSpPr>
        <p:spPr>
          <a:ln/>
        </p:spPr>
        <p:txBody>
          <a:bodyPr/>
          <a:lstStyle>
            <a:lvl1pPr>
              <a:defRPr/>
            </a:lvl1pPr>
          </a:lstStyle>
          <a:p>
            <a:pPr>
              <a:defRPr/>
            </a:pPr>
            <a:fld id="{207733A8-DE0B-4EF9-AA30-B2046FF03A47}" type="slidenum">
              <a:rPr/>
              <a:pPr>
                <a:defRPr/>
              </a:pPr>
              <a:t>‹#›</a:t>
            </a:fld>
            <a:endParaRPr/>
          </a:p>
        </p:txBody>
      </p:sp>
    </p:spTree>
    <p:extLst>
      <p:ext uri="{BB962C8B-B14F-4D97-AF65-F5344CB8AC3E}">
        <p14:creationId xmlns:p14="http://schemas.microsoft.com/office/powerpoint/2010/main" val="161431167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Μόνο τίτλος">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l-GR"/>
              <a:t>Κάντε κλικ για να επεξεργαστείτε τον τίτλο υποδείγματος</a:t>
            </a:r>
            <a:endParaRPr lang="en-US"/>
          </a:p>
        </p:txBody>
      </p:sp>
      <p:sp>
        <p:nvSpPr>
          <p:cNvPr id="3" name="Θέση ημερομηνίας 4">
            <a:extLst>
              <a:ext uri="{FF2B5EF4-FFF2-40B4-BE49-F238E27FC236}">
                <a16:creationId xmlns:a16="http://schemas.microsoft.com/office/drawing/2014/main" id="{4204A650-3319-4583-8965-EE40B3DFA16F}"/>
              </a:ext>
            </a:extLst>
          </p:cNvPr>
          <p:cNvSpPr txBox="1">
            <a:spLocks noGrp="1"/>
          </p:cNvSpPr>
          <p:nvPr>
            <p:ph type="dt" sz="half" idx="10"/>
          </p:nvPr>
        </p:nvSpPr>
        <p:spPr>
          <a:ln/>
        </p:spPr>
        <p:txBody>
          <a:bodyPr/>
          <a:lstStyle>
            <a:lvl1pPr>
              <a:defRPr/>
            </a:lvl1pPr>
          </a:lstStyle>
          <a:p>
            <a:pPr>
              <a:defRPr/>
            </a:pPr>
            <a:endParaRPr/>
          </a:p>
        </p:txBody>
      </p:sp>
      <p:sp>
        <p:nvSpPr>
          <p:cNvPr id="4" name="Θέση υποσέλιδου 5">
            <a:extLst>
              <a:ext uri="{FF2B5EF4-FFF2-40B4-BE49-F238E27FC236}">
                <a16:creationId xmlns:a16="http://schemas.microsoft.com/office/drawing/2014/main" id="{E77F7537-9CDA-4EA9-9452-DAA38FF2B79C}"/>
              </a:ext>
            </a:extLst>
          </p:cNvPr>
          <p:cNvSpPr txBox="1">
            <a:spLocks noGrp="1"/>
          </p:cNvSpPr>
          <p:nvPr>
            <p:ph type="ftr" sz="quarter" idx="11"/>
          </p:nvPr>
        </p:nvSpPr>
        <p:spPr>
          <a:ln/>
        </p:spPr>
        <p:txBody>
          <a:bodyPr/>
          <a:lstStyle>
            <a:lvl1pPr>
              <a:defRPr/>
            </a:lvl1pPr>
          </a:lstStyle>
          <a:p>
            <a:pPr>
              <a:defRPr/>
            </a:pPr>
            <a:endParaRPr/>
          </a:p>
        </p:txBody>
      </p:sp>
      <p:sp>
        <p:nvSpPr>
          <p:cNvPr id="5" name="Θέση αριθμού διαφάνειας 6">
            <a:extLst>
              <a:ext uri="{FF2B5EF4-FFF2-40B4-BE49-F238E27FC236}">
                <a16:creationId xmlns:a16="http://schemas.microsoft.com/office/drawing/2014/main" id="{6D7ADF4C-A012-4ABD-95D9-CA60136DD21F}"/>
              </a:ext>
            </a:extLst>
          </p:cNvPr>
          <p:cNvSpPr txBox="1">
            <a:spLocks noGrp="1"/>
          </p:cNvSpPr>
          <p:nvPr>
            <p:ph type="sldNum" sz="quarter" idx="12"/>
          </p:nvPr>
        </p:nvSpPr>
        <p:spPr>
          <a:ln/>
        </p:spPr>
        <p:txBody>
          <a:bodyPr/>
          <a:lstStyle>
            <a:lvl1pPr>
              <a:defRPr/>
            </a:lvl1pPr>
          </a:lstStyle>
          <a:p>
            <a:pPr>
              <a:defRPr/>
            </a:pPr>
            <a:fld id="{E95549A8-3D5A-4A02-BF9F-C55CEF9A5906}" type="slidenum">
              <a:rPr/>
              <a:pPr>
                <a:defRPr/>
              </a:pPr>
              <a:t>‹#›</a:t>
            </a:fld>
            <a:endParaRPr/>
          </a:p>
        </p:txBody>
      </p:sp>
    </p:spTree>
    <p:extLst>
      <p:ext uri="{BB962C8B-B14F-4D97-AF65-F5344CB8AC3E}">
        <p14:creationId xmlns:p14="http://schemas.microsoft.com/office/powerpoint/2010/main" val="316089442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Κενό">
    <p:spTree>
      <p:nvGrpSpPr>
        <p:cNvPr id="1" name=""/>
        <p:cNvGrpSpPr/>
        <p:nvPr/>
      </p:nvGrpSpPr>
      <p:grpSpPr>
        <a:xfrm>
          <a:off x="0" y="0"/>
          <a:ext cx="0" cy="0"/>
          <a:chOff x="0" y="0"/>
          <a:chExt cx="0" cy="0"/>
        </a:xfrm>
      </p:grpSpPr>
      <p:sp>
        <p:nvSpPr>
          <p:cNvPr id="2" name="Θέση ημερομηνίας 4">
            <a:extLst>
              <a:ext uri="{FF2B5EF4-FFF2-40B4-BE49-F238E27FC236}">
                <a16:creationId xmlns:a16="http://schemas.microsoft.com/office/drawing/2014/main" id="{50E74FE0-2A54-40BA-B1E8-0C6CAD83D65D}"/>
              </a:ext>
            </a:extLst>
          </p:cNvPr>
          <p:cNvSpPr txBox="1">
            <a:spLocks noGrp="1"/>
          </p:cNvSpPr>
          <p:nvPr>
            <p:ph type="dt" sz="half" idx="10"/>
          </p:nvPr>
        </p:nvSpPr>
        <p:spPr>
          <a:ln/>
        </p:spPr>
        <p:txBody>
          <a:bodyPr/>
          <a:lstStyle>
            <a:lvl1pPr>
              <a:defRPr/>
            </a:lvl1pPr>
          </a:lstStyle>
          <a:p>
            <a:pPr>
              <a:defRPr/>
            </a:pPr>
            <a:endParaRPr/>
          </a:p>
        </p:txBody>
      </p:sp>
      <p:sp>
        <p:nvSpPr>
          <p:cNvPr id="3" name="Θέση υποσέλιδου 5">
            <a:extLst>
              <a:ext uri="{FF2B5EF4-FFF2-40B4-BE49-F238E27FC236}">
                <a16:creationId xmlns:a16="http://schemas.microsoft.com/office/drawing/2014/main" id="{F6F0BDE5-80F4-4E49-8268-A8E384D1142D}"/>
              </a:ext>
            </a:extLst>
          </p:cNvPr>
          <p:cNvSpPr txBox="1">
            <a:spLocks noGrp="1"/>
          </p:cNvSpPr>
          <p:nvPr>
            <p:ph type="ftr" sz="quarter" idx="11"/>
          </p:nvPr>
        </p:nvSpPr>
        <p:spPr>
          <a:ln/>
        </p:spPr>
        <p:txBody>
          <a:bodyPr/>
          <a:lstStyle>
            <a:lvl1pPr>
              <a:defRPr/>
            </a:lvl1pPr>
          </a:lstStyle>
          <a:p>
            <a:pPr>
              <a:defRPr/>
            </a:pPr>
            <a:endParaRPr/>
          </a:p>
        </p:txBody>
      </p:sp>
      <p:sp>
        <p:nvSpPr>
          <p:cNvPr id="4" name="Θέση αριθμού διαφάνειας 6">
            <a:extLst>
              <a:ext uri="{FF2B5EF4-FFF2-40B4-BE49-F238E27FC236}">
                <a16:creationId xmlns:a16="http://schemas.microsoft.com/office/drawing/2014/main" id="{433E9910-790F-489B-8E7B-3747BE5A90B8}"/>
              </a:ext>
            </a:extLst>
          </p:cNvPr>
          <p:cNvSpPr txBox="1">
            <a:spLocks noGrp="1"/>
          </p:cNvSpPr>
          <p:nvPr>
            <p:ph type="sldNum" sz="quarter" idx="12"/>
          </p:nvPr>
        </p:nvSpPr>
        <p:spPr>
          <a:ln/>
        </p:spPr>
        <p:txBody>
          <a:bodyPr/>
          <a:lstStyle>
            <a:lvl1pPr>
              <a:defRPr/>
            </a:lvl1pPr>
          </a:lstStyle>
          <a:p>
            <a:pPr>
              <a:defRPr/>
            </a:pPr>
            <a:fld id="{2CA9B1B0-FC3C-4009-A97D-87565A25190E}" type="slidenum">
              <a:rPr/>
              <a:pPr>
                <a:defRPr/>
              </a:pPr>
              <a:t>‹#›</a:t>
            </a:fld>
            <a:endParaRPr/>
          </a:p>
        </p:txBody>
      </p:sp>
    </p:spTree>
    <p:extLst>
      <p:ext uri="{BB962C8B-B14F-4D97-AF65-F5344CB8AC3E}">
        <p14:creationId xmlns:p14="http://schemas.microsoft.com/office/powerpoint/2010/main" val="9447804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Περιεχόμενο με λεζάντα">
    <p:spTree>
      <p:nvGrpSpPr>
        <p:cNvPr id="1" name=""/>
        <p:cNvGrpSpPr/>
        <p:nvPr/>
      </p:nvGrpSpPr>
      <p:grpSpPr>
        <a:xfrm>
          <a:off x="0" y="0"/>
          <a:ext cx="0" cy="0"/>
          <a:chOff x="0" y="0"/>
          <a:chExt cx="0" cy="0"/>
        </a:xfrm>
      </p:grpSpPr>
      <p:sp>
        <p:nvSpPr>
          <p:cNvPr id="2" name="Τίτλος 1"/>
          <p:cNvSpPr>
            <a:spLocks noGrp="1"/>
          </p:cNvSpPr>
          <p:nvPr>
            <p:ph type="title"/>
          </p:nvPr>
        </p:nvSpPr>
        <p:spPr>
          <a:xfrm>
            <a:off x="693738" y="503238"/>
            <a:ext cx="3251200" cy="1765300"/>
          </a:xfrm>
        </p:spPr>
        <p:txBody>
          <a:bodyPr anchor="b"/>
          <a:lstStyle>
            <a:lvl1pPr>
              <a:defRPr sz="3200"/>
            </a:lvl1pPr>
          </a:lstStyle>
          <a:p>
            <a:r>
              <a:rPr lang="el-GR"/>
              <a:t>Κάντε κλικ για να επεξεργαστείτε τον τίτλο υποδείγματος</a:t>
            </a:r>
            <a:endParaRPr lang="en-US"/>
          </a:p>
        </p:txBody>
      </p:sp>
      <p:sp>
        <p:nvSpPr>
          <p:cNvPr id="3" name="Θέση περιεχομένου 2"/>
          <p:cNvSpPr>
            <a:spLocks noGrp="1"/>
          </p:cNvSpPr>
          <p:nvPr>
            <p:ph idx="1"/>
          </p:nvPr>
        </p:nvSpPr>
        <p:spPr>
          <a:xfrm>
            <a:off x="4286250" y="1089025"/>
            <a:ext cx="5102225" cy="53721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endParaRPr lang="en-US"/>
          </a:p>
        </p:txBody>
      </p:sp>
      <p:sp>
        <p:nvSpPr>
          <p:cNvPr id="4" name="Θέση κειμένου 3"/>
          <p:cNvSpPr>
            <a:spLocks noGrp="1"/>
          </p:cNvSpPr>
          <p:nvPr>
            <p:ph type="body" sz="half" idx="2"/>
          </p:nvPr>
        </p:nvSpPr>
        <p:spPr>
          <a:xfrm>
            <a:off x="693738" y="2268538"/>
            <a:ext cx="3251200" cy="420052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l-GR"/>
              <a:t>Στυλ κειμένου υποδείγματος</a:t>
            </a:r>
          </a:p>
        </p:txBody>
      </p:sp>
      <p:sp>
        <p:nvSpPr>
          <p:cNvPr id="5" name="Θέση ημερομηνίας 4">
            <a:extLst>
              <a:ext uri="{FF2B5EF4-FFF2-40B4-BE49-F238E27FC236}">
                <a16:creationId xmlns:a16="http://schemas.microsoft.com/office/drawing/2014/main" id="{49270B95-639B-4D03-A5DB-DA6FEB788D85}"/>
              </a:ext>
            </a:extLst>
          </p:cNvPr>
          <p:cNvSpPr txBox="1">
            <a:spLocks noGrp="1"/>
          </p:cNvSpPr>
          <p:nvPr>
            <p:ph type="dt" sz="half" idx="10"/>
          </p:nvPr>
        </p:nvSpPr>
        <p:spPr>
          <a:ln/>
        </p:spPr>
        <p:txBody>
          <a:bodyPr/>
          <a:lstStyle>
            <a:lvl1pPr>
              <a:defRPr/>
            </a:lvl1pPr>
          </a:lstStyle>
          <a:p>
            <a:pPr>
              <a:defRPr/>
            </a:pPr>
            <a:endParaRPr/>
          </a:p>
        </p:txBody>
      </p:sp>
      <p:sp>
        <p:nvSpPr>
          <p:cNvPr id="6" name="Θέση υποσέλιδου 5">
            <a:extLst>
              <a:ext uri="{FF2B5EF4-FFF2-40B4-BE49-F238E27FC236}">
                <a16:creationId xmlns:a16="http://schemas.microsoft.com/office/drawing/2014/main" id="{38BF53B6-A196-4C65-8862-D434F56E27E9}"/>
              </a:ext>
            </a:extLst>
          </p:cNvPr>
          <p:cNvSpPr txBox="1">
            <a:spLocks noGrp="1"/>
          </p:cNvSpPr>
          <p:nvPr>
            <p:ph type="ftr" sz="quarter" idx="11"/>
          </p:nvPr>
        </p:nvSpPr>
        <p:spPr>
          <a:ln/>
        </p:spPr>
        <p:txBody>
          <a:bodyPr/>
          <a:lstStyle>
            <a:lvl1pPr>
              <a:defRPr/>
            </a:lvl1pPr>
          </a:lstStyle>
          <a:p>
            <a:pPr>
              <a:defRPr/>
            </a:pPr>
            <a:endParaRPr/>
          </a:p>
        </p:txBody>
      </p:sp>
      <p:sp>
        <p:nvSpPr>
          <p:cNvPr id="7" name="Θέση αριθμού διαφάνειας 6">
            <a:extLst>
              <a:ext uri="{FF2B5EF4-FFF2-40B4-BE49-F238E27FC236}">
                <a16:creationId xmlns:a16="http://schemas.microsoft.com/office/drawing/2014/main" id="{292A8997-8C4F-4004-8AA1-0A2A1A15B510}"/>
              </a:ext>
            </a:extLst>
          </p:cNvPr>
          <p:cNvSpPr txBox="1">
            <a:spLocks noGrp="1"/>
          </p:cNvSpPr>
          <p:nvPr>
            <p:ph type="sldNum" sz="quarter" idx="12"/>
          </p:nvPr>
        </p:nvSpPr>
        <p:spPr>
          <a:ln/>
        </p:spPr>
        <p:txBody>
          <a:bodyPr/>
          <a:lstStyle>
            <a:lvl1pPr>
              <a:defRPr/>
            </a:lvl1pPr>
          </a:lstStyle>
          <a:p>
            <a:pPr>
              <a:defRPr/>
            </a:pPr>
            <a:fld id="{A5EC1CBE-FD93-4E17-9059-389153208C10}" type="slidenum">
              <a:rPr/>
              <a:pPr>
                <a:defRPr/>
              </a:pPr>
              <a:t>‹#›</a:t>
            </a:fld>
            <a:endParaRPr/>
          </a:p>
        </p:txBody>
      </p:sp>
    </p:spTree>
    <p:extLst>
      <p:ext uri="{BB962C8B-B14F-4D97-AF65-F5344CB8AC3E}">
        <p14:creationId xmlns:p14="http://schemas.microsoft.com/office/powerpoint/2010/main" val="32111303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Τίτλος και περιεχόμενο">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l-GR"/>
              <a:t>Κάντε κλικ για να επεξεργαστείτε τον τίτλο υποδείγματος</a:t>
            </a:r>
            <a:endParaRPr lang="en-US"/>
          </a:p>
        </p:txBody>
      </p:sp>
      <p:sp>
        <p:nvSpPr>
          <p:cNvPr id="3" name="Θέση περιεχομένου 2"/>
          <p:cNvSpPr>
            <a:spLocks noGrp="1"/>
          </p:cNvSpPr>
          <p:nvPr>
            <p:ph idx="1"/>
          </p:nvPr>
        </p:nvSpPr>
        <p:spPr/>
        <p:txBody>
          <a:bodyPr/>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endParaRPr lang="en-US"/>
          </a:p>
        </p:txBody>
      </p:sp>
      <p:sp>
        <p:nvSpPr>
          <p:cNvPr id="4" name="Θέση ημερομηνίας 4">
            <a:extLst>
              <a:ext uri="{FF2B5EF4-FFF2-40B4-BE49-F238E27FC236}">
                <a16:creationId xmlns:a16="http://schemas.microsoft.com/office/drawing/2014/main" id="{38451002-9EB8-4AE9-8185-B2A7D8326806}"/>
              </a:ext>
            </a:extLst>
          </p:cNvPr>
          <p:cNvSpPr txBox="1">
            <a:spLocks noGrp="1"/>
          </p:cNvSpPr>
          <p:nvPr>
            <p:ph type="dt" sz="half" idx="10"/>
          </p:nvPr>
        </p:nvSpPr>
        <p:spPr>
          <a:ln/>
        </p:spPr>
        <p:txBody>
          <a:bodyPr/>
          <a:lstStyle>
            <a:lvl1pPr>
              <a:defRPr/>
            </a:lvl1pPr>
          </a:lstStyle>
          <a:p>
            <a:pPr>
              <a:defRPr/>
            </a:pPr>
            <a:endParaRPr/>
          </a:p>
        </p:txBody>
      </p:sp>
      <p:sp>
        <p:nvSpPr>
          <p:cNvPr id="5" name="Θέση υποσέλιδου 5">
            <a:extLst>
              <a:ext uri="{FF2B5EF4-FFF2-40B4-BE49-F238E27FC236}">
                <a16:creationId xmlns:a16="http://schemas.microsoft.com/office/drawing/2014/main" id="{A7C0E8B3-4A3C-4C03-9672-B286FA0F9EF0}"/>
              </a:ext>
            </a:extLst>
          </p:cNvPr>
          <p:cNvSpPr txBox="1">
            <a:spLocks noGrp="1"/>
          </p:cNvSpPr>
          <p:nvPr>
            <p:ph type="ftr" sz="quarter" idx="11"/>
          </p:nvPr>
        </p:nvSpPr>
        <p:spPr>
          <a:ln/>
        </p:spPr>
        <p:txBody>
          <a:bodyPr/>
          <a:lstStyle>
            <a:lvl1pPr>
              <a:defRPr/>
            </a:lvl1pPr>
          </a:lstStyle>
          <a:p>
            <a:pPr>
              <a:defRPr/>
            </a:pPr>
            <a:endParaRPr/>
          </a:p>
        </p:txBody>
      </p:sp>
      <p:sp>
        <p:nvSpPr>
          <p:cNvPr id="6" name="Θέση αριθμού διαφάνειας 6">
            <a:extLst>
              <a:ext uri="{FF2B5EF4-FFF2-40B4-BE49-F238E27FC236}">
                <a16:creationId xmlns:a16="http://schemas.microsoft.com/office/drawing/2014/main" id="{E0AC29DD-EFB0-4F3B-871B-744190EB3CB5}"/>
              </a:ext>
            </a:extLst>
          </p:cNvPr>
          <p:cNvSpPr txBox="1">
            <a:spLocks noGrp="1"/>
          </p:cNvSpPr>
          <p:nvPr>
            <p:ph type="sldNum" sz="quarter" idx="12"/>
          </p:nvPr>
        </p:nvSpPr>
        <p:spPr>
          <a:ln/>
        </p:spPr>
        <p:txBody>
          <a:bodyPr/>
          <a:lstStyle>
            <a:lvl1pPr>
              <a:defRPr/>
            </a:lvl1pPr>
          </a:lstStyle>
          <a:p>
            <a:pPr>
              <a:defRPr/>
            </a:pPr>
            <a:fld id="{ADB8518E-DE8C-4606-99F7-F9A78BD8A01E}" type="slidenum">
              <a:rPr/>
              <a:pPr>
                <a:defRPr/>
              </a:pPr>
              <a:t>‹#›</a:t>
            </a:fld>
            <a:endParaRPr/>
          </a:p>
        </p:txBody>
      </p:sp>
    </p:spTree>
    <p:extLst>
      <p:ext uri="{BB962C8B-B14F-4D97-AF65-F5344CB8AC3E}">
        <p14:creationId xmlns:p14="http://schemas.microsoft.com/office/powerpoint/2010/main" val="78811086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Εικόνα με λεζάντα">
    <p:spTree>
      <p:nvGrpSpPr>
        <p:cNvPr id="1" name=""/>
        <p:cNvGrpSpPr/>
        <p:nvPr/>
      </p:nvGrpSpPr>
      <p:grpSpPr>
        <a:xfrm>
          <a:off x="0" y="0"/>
          <a:ext cx="0" cy="0"/>
          <a:chOff x="0" y="0"/>
          <a:chExt cx="0" cy="0"/>
        </a:xfrm>
      </p:grpSpPr>
      <p:sp>
        <p:nvSpPr>
          <p:cNvPr id="2" name="Τίτλος 1"/>
          <p:cNvSpPr>
            <a:spLocks noGrp="1"/>
          </p:cNvSpPr>
          <p:nvPr>
            <p:ph type="title"/>
          </p:nvPr>
        </p:nvSpPr>
        <p:spPr>
          <a:xfrm>
            <a:off x="693738" y="503238"/>
            <a:ext cx="3251200" cy="1765300"/>
          </a:xfrm>
        </p:spPr>
        <p:txBody>
          <a:bodyPr anchor="b"/>
          <a:lstStyle>
            <a:lvl1pPr>
              <a:defRPr sz="3200"/>
            </a:lvl1pPr>
          </a:lstStyle>
          <a:p>
            <a:r>
              <a:rPr lang="el-GR"/>
              <a:t>Κάντε κλικ για να επεξεργαστείτε τον τίτλο υποδείγματος</a:t>
            </a:r>
            <a:endParaRPr lang="en-US"/>
          </a:p>
        </p:txBody>
      </p:sp>
      <p:sp>
        <p:nvSpPr>
          <p:cNvPr id="3" name="Θέση εικόνας 2"/>
          <p:cNvSpPr>
            <a:spLocks noGrp="1"/>
          </p:cNvSpPr>
          <p:nvPr>
            <p:ph type="pic" idx="1"/>
          </p:nvPr>
        </p:nvSpPr>
        <p:spPr>
          <a:xfrm>
            <a:off x="4286250" y="1089025"/>
            <a:ext cx="5102225" cy="5372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Θέση κειμένου 3"/>
          <p:cNvSpPr>
            <a:spLocks noGrp="1"/>
          </p:cNvSpPr>
          <p:nvPr>
            <p:ph type="body" sz="half" idx="2"/>
          </p:nvPr>
        </p:nvSpPr>
        <p:spPr>
          <a:xfrm>
            <a:off x="693738" y="2268538"/>
            <a:ext cx="3251200" cy="420052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l-GR"/>
              <a:t>Στυλ κειμένου υποδείγματος</a:t>
            </a:r>
          </a:p>
        </p:txBody>
      </p:sp>
      <p:sp>
        <p:nvSpPr>
          <p:cNvPr id="5" name="Θέση ημερομηνίας 4">
            <a:extLst>
              <a:ext uri="{FF2B5EF4-FFF2-40B4-BE49-F238E27FC236}">
                <a16:creationId xmlns:a16="http://schemas.microsoft.com/office/drawing/2014/main" id="{62FA989B-08F4-4E3F-AE4B-415F89BD8770}"/>
              </a:ext>
            </a:extLst>
          </p:cNvPr>
          <p:cNvSpPr txBox="1">
            <a:spLocks noGrp="1"/>
          </p:cNvSpPr>
          <p:nvPr>
            <p:ph type="dt" sz="half" idx="10"/>
          </p:nvPr>
        </p:nvSpPr>
        <p:spPr>
          <a:ln/>
        </p:spPr>
        <p:txBody>
          <a:bodyPr/>
          <a:lstStyle>
            <a:lvl1pPr>
              <a:defRPr/>
            </a:lvl1pPr>
          </a:lstStyle>
          <a:p>
            <a:pPr>
              <a:defRPr/>
            </a:pPr>
            <a:endParaRPr/>
          </a:p>
        </p:txBody>
      </p:sp>
      <p:sp>
        <p:nvSpPr>
          <p:cNvPr id="6" name="Θέση υποσέλιδου 5">
            <a:extLst>
              <a:ext uri="{FF2B5EF4-FFF2-40B4-BE49-F238E27FC236}">
                <a16:creationId xmlns:a16="http://schemas.microsoft.com/office/drawing/2014/main" id="{C7668FED-CD16-4803-A056-146402748D1F}"/>
              </a:ext>
            </a:extLst>
          </p:cNvPr>
          <p:cNvSpPr txBox="1">
            <a:spLocks noGrp="1"/>
          </p:cNvSpPr>
          <p:nvPr>
            <p:ph type="ftr" sz="quarter" idx="11"/>
          </p:nvPr>
        </p:nvSpPr>
        <p:spPr>
          <a:ln/>
        </p:spPr>
        <p:txBody>
          <a:bodyPr/>
          <a:lstStyle>
            <a:lvl1pPr>
              <a:defRPr/>
            </a:lvl1pPr>
          </a:lstStyle>
          <a:p>
            <a:pPr>
              <a:defRPr/>
            </a:pPr>
            <a:endParaRPr/>
          </a:p>
        </p:txBody>
      </p:sp>
      <p:sp>
        <p:nvSpPr>
          <p:cNvPr id="7" name="Θέση αριθμού διαφάνειας 6">
            <a:extLst>
              <a:ext uri="{FF2B5EF4-FFF2-40B4-BE49-F238E27FC236}">
                <a16:creationId xmlns:a16="http://schemas.microsoft.com/office/drawing/2014/main" id="{770D4045-C8F8-47C8-B1CB-6AC9A8800D25}"/>
              </a:ext>
            </a:extLst>
          </p:cNvPr>
          <p:cNvSpPr txBox="1">
            <a:spLocks noGrp="1"/>
          </p:cNvSpPr>
          <p:nvPr>
            <p:ph type="sldNum" sz="quarter" idx="12"/>
          </p:nvPr>
        </p:nvSpPr>
        <p:spPr>
          <a:ln/>
        </p:spPr>
        <p:txBody>
          <a:bodyPr/>
          <a:lstStyle>
            <a:lvl1pPr>
              <a:defRPr/>
            </a:lvl1pPr>
          </a:lstStyle>
          <a:p>
            <a:pPr>
              <a:defRPr/>
            </a:pPr>
            <a:fld id="{597931FF-A9C1-48DD-B925-9D4D5E7FC794}" type="slidenum">
              <a:rPr/>
              <a:pPr>
                <a:defRPr/>
              </a:pPr>
              <a:t>‹#›</a:t>
            </a:fld>
            <a:endParaRPr/>
          </a:p>
        </p:txBody>
      </p:sp>
    </p:spTree>
    <p:extLst>
      <p:ext uri="{BB962C8B-B14F-4D97-AF65-F5344CB8AC3E}">
        <p14:creationId xmlns:p14="http://schemas.microsoft.com/office/powerpoint/2010/main" val="244704083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Τίτλος και Κατακόρυφο κείμενο">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l-GR"/>
              <a:t>Κάντε κλικ για να επεξεργαστείτε τον τίτλο υποδείγματος</a:t>
            </a:r>
            <a:endParaRPr lang="en-US"/>
          </a:p>
        </p:txBody>
      </p:sp>
      <p:sp>
        <p:nvSpPr>
          <p:cNvPr id="3" name="Θέση κατακόρυφου κειμένου 2"/>
          <p:cNvSpPr>
            <a:spLocks noGrp="1"/>
          </p:cNvSpPr>
          <p:nvPr>
            <p:ph type="body" orient="vert" idx="1"/>
          </p:nvPr>
        </p:nvSpPr>
        <p:spPr/>
        <p:txBody>
          <a:bodyPr vert="eaVert"/>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endParaRPr lang="en-US"/>
          </a:p>
        </p:txBody>
      </p:sp>
      <p:sp>
        <p:nvSpPr>
          <p:cNvPr id="4" name="Θέση ημερομηνίας 4">
            <a:extLst>
              <a:ext uri="{FF2B5EF4-FFF2-40B4-BE49-F238E27FC236}">
                <a16:creationId xmlns:a16="http://schemas.microsoft.com/office/drawing/2014/main" id="{A6E843C3-0B53-40F6-9491-BDC9BEE171E4}"/>
              </a:ext>
            </a:extLst>
          </p:cNvPr>
          <p:cNvSpPr txBox="1">
            <a:spLocks noGrp="1"/>
          </p:cNvSpPr>
          <p:nvPr>
            <p:ph type="dt" sz="half" idx="10"/>
          </p:nvPr>
        </p:nvSpPr>
        <p:spPr>
          <a:ln/>
        </p:spPr>
        <p:txBody>
          <a:bodyPr/>
          <a:lstStyle>
            <a:lvl1pPr>
              <a:defRPr/>
            </a:lvl1pPr>
          </a:lstStyle>
          <a:p>
            <a:pPr>
              <a:defRPr/>
            </a:pPr>
            <a:endParaRPr/>
          </a:p>
        </p:txBody>
      </p:sp>
      <p:sp>
        <p:nvSpPr>
          <p:cNvPr id="5" name="Θέση υποσέλιδου 5">
            <a:extLst>
              <a:ext uri="{FF2B5EF4-FFF2-40B4-BE49-F238E27FC236}">
                <a16:creationId xmlns:a16="http://schemas.microsoft.com/office/drawing/2014/main" id="{898785AE-CAC1-4F3C-9964-DF5D3526842B}"/>
              </a:ext>
            </a:extLst>
          </p:cNvPr>
          <p:cNvSpPr txBox="1">
            <a:spLocks noGrp="1"/>
          </p:cNvSpPr>
          <p:nvPr>
            <p:ph type="ftr" sz="quarter" idx="11"/>
          </p:nvPr>
        </p:nvSpPr>
        <p:spPr>
          <a:ln/>
        </p:spPr>
        <p:txBody>
          <a:bodyPr/>
          <a:lstStyle>
            <a:lvl1pPr>
              <a:defRPr/>
            </a:lvl1pPr>
          </a:lstStyle>
          <a:p>
            <a:pPr>
              <a:defRPr/>
            </a:pPr>
            <a:endParaRPr/>
          </a:p>
        </p:txBody>
      </p:sp>
      <p:sp>
        <p:nvSpPr>
          <p:cNvPr id="6" name="Θέση αριθμού διαφάνειας 6">
            <a:extLst>
              <a:ext uri="{FF2B5EF4-FFF2-40B4-BE49-F238E27FC236}">
                <a16:creationId xmlns:a16="http://schemas.microsoft.com/office/drawing/2014/main" id="{DDAF9AEC-1612-4949-89CE-1634CFF73910}"/>
              </a:ext>
            </a:extLst>
          </p:cNvPr>
          <p:cNvSpPr txBox="1">
            <a:spLocks noGrp="1"/>
          </p:cNvSpPr>
          <p:nvPr>
            <p:ph type="sldNum" sz="quarter" idx="12"/>
          </p:nvPr>
        </p:nvSpPr>
        <p:spPr>
          <a:ln/>
        </p:spPr>
        <p:txBody>
          <a:bodyPr/>
          <a:lstStyle>
            <a:lvl1pPr>
              <a:defRPr/>
            </a:lvl1pPr>
          </a:lstStyle>
          <a:p>
            <a:pPr>
              <a:defRPr/>
            </a:pPr>
            <a:fld id="{372614B2-AB36-4A91-852C-08E94236BBD6}" type="slidenum">
              <a:rPr/>
              <a:pPr>
                <a:defRPr/>
              </a:pPr>
              <a:t>‹#›</a:t>
            </a:fld>
            <a:endParaRPr/>
          </a:p>
        </p:txBody>
      </p:sp>
    </p:spTree>
    <p:extLst>
      <p:ext uri="{BB962C8B-B14F-4D97-AF65-F5344CB8AC3E}">
        <p14:creationId xmlns:p14="http://schemas.microsoft.com/office/powerpoint/2010/main" val="356088598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Κατακόρυφος τίτλος και Κείμενο">
    <p:spTree>
      <p:nvGrpSpPr>
        <p:cNvPr id="1" name=""/>
        <p:cNvGrpSpPr/>
        <p:nvPr/>
      </p:nvGrpSpPr>
      <p:grpSpPr>
        <a:xfrm>
          <a:off x="0" y="0"/>
          <a:ext cx="0" cy="0"/>
          <a:chOff x="0" y="0"/>
          <a:chExt cx="0" cy="0"/>
        </a:xfrm>
      </p:grpSpPr>
      <p:sp>
        <p:nvSpPr>
          <p:cNvPr id="2" name="Κατακόρυφος τίτλος 1"/>
          <p:cNvSpPr>
            <a:spLocks noGrp="1"/>
          </p:cNvSpPr>
          <p:nvPr>
            <p:ph type="title" orient="vert"/>
          </p:nvPr>
        </p:nvSpPr>
        <p:spPr>
          <a:xfrm>
            <a:off x="7308850" y="804863"/>
            <a:ext cx="2266950" cy="5853112"/>
          </a:xfrm>
        </p:spPr>
        <p:txBody>
          <a:bodyPr vert="eaVert"/>
          <a:lstStyle/>
          <a:p>
            <a:r>
              <a:rPr lang="el-GR"/>
              <a:t>Κάντε κλικ για να επεξεργαστείτε τον τίτλο υποδείγματος</a:t>
            </a:r>
            <a:endParaRPr lang="en-US"/>
          </a:p>
        </p:txBody>
      </p:sp>
      <p:sp>
        <p:nvSpPr>
          <p:cNvPr id="3" name="Θέση κατακόρυφου κειμένου 2"/>
          <p:cNvSpPr>
            <a:spLocks noGrp="1"/>
          </p:cNvSpPr>
          <p:nvPr>
            <p:ph type="body" orient="vert" idx="1"/>
          </p:nvPr>
        </p:nvSpPr>
        <p:spPr>
          <a:xfrm>
            <a:off x="503238" y="804863"/>
            <a:ext cx="6653212" cy="5853112"/>
          </a:xfrm>
        </p:spPr>
        <p:txBody>
          <a:bodyPr vert="eaVert"/>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endParaRPr lang="en-US"/>
          </a:p>
        </p:txBody>
      </p:sp>
      <p:sp>
        <p:nvSpPr>
          <p:cNvPr id="4" name="Θέση ημερομηνίας 4">
            <a:extLst>
              <a:ext uri="{FF2B5EF4-FFF2-40B4-BE49-F238E27FC236}">
                <a16:creationId xmlns:a16="http://schemas.microsoft.com/office/drawing/2014/main" id="{4A81B8E8-9ADB-4E6D-9284-3CF415135CFA}"/>
              </a:ext>
            </a:extLst>
          </p:cNvPr>
          <p:cNvSpPr txBox="1">
            <a:spLocks noGrp="1"/>
          </p:cNvSpPr>
          <p:nvPr>
            <p:ph type="dt" sz="half" idx="10"/>
          </p:nvPr>
        </p:nvSpPr>
        <p:spPr>
          <a:ln/>
        </p:spPr>
        <p:txBody>
          <a:bodyPr/>
          <a:lstStyle>
            <a:lvl1pPr>
              <a:defRPr/>
            </a:lvl1pPr>
          </a:lstStyle>
          <a:p>
            <a:pPr>
              <a:defRPr/>
            </a:pPr>
            <a:endParaRPr/>
          </a:p>
        </p:txBody>
      </p:sp>
      <p:sp>
        <p:nvSpPr>
          <p:cNvPr id="5" name="Θέση υποσέλιδου 5">
            <a:extLst>
              <a:ext uri="{FF2B5EF4-FFF2-40B4-BE49-F238E27FC236}">
                <a16:creationId xmlns:a16="http://schemas.microsoft.com/office/drawing/2014/main" id="{4DFD7582-308A-40E9-8BE2-DF5661F1C7F8}"/>
              </a:ext>
            </a:extLst>
          </p:cNvPr>
          <p:cNvSpPr txBox="1">
            <a:spLocks noGrp="1"/>
          </p:cNvSpPr>
          <p:nvPr>
            <p:ph type="ftr" sz="quarter" idx="11"/>
          </p:nvPr>
        </p:nvSpPr>
        <p:spPr>
          <a:ln/>
        </p:spPr>
        <p:txBody>
          <a:bodyPr/>
          <a:lstStyle>
            <a:lvl1pPr>
              <a:defRPr/>
            </a:lvl1pPr>
          </a:lstStyle>
          <a:p>
            <a:pPr>
              <a:defRPr/>
            </a:pPr>
            <a:endParaRPr/>
          </a:p>
        </p:txBody>
      </p:sp>
      <p:sp>
        <p:nvSpPr>
          <p:cNvPr id="6" name="Θέση αριθμού διαφάνειας 6">
            <a:extLst>
              <a:ext uri="{FF2B5EF4-FFF2-40B4-BE49-F238E27FC236}">
                <a16:creationId xmlns:a16="http://schemas.microsoft.com/office/drawing/2014/main" id="{A272EECD-A7BD-4491-A8E6-09B000B5EEFB}"/>
              </a:ext>
            </a:extLst>
          </p:cNvPr>
          <p:cNvSpPr txBox="1">
            <a:spLocks noGrp="1"/>
          </p:cNvSpPr>
          <p:nvPr>
            <p:ph type="sldNum" sz="quarter" idx="12"/>
          </p:nvPr>
        </p:nvSpPr>
        <p:spPr>
          <a:ln/>
        </p:spPr>
        <p:txBody>
          <a:bodyPr/>
          <a:lstStyle>
            <a:lvl1pPr>
              <a:defRPr/>
            </a:lvl1pPr>
          </a:lstStyle>
          <a:p>
            <a:pPr>
              <a:defRPr/>
            </a:pPr>
            <a:fld id="{2F3B227E-FD95-4E20-B471-7917DD69860F}" type="slidenum">
              <a:rPr/>
              <a:pPr>
                <a:defRPr/>
              </a:pPr>
              <a:t>‹#›</a:t>
            </a:fld>
            <a:endParaRPr/>
          </a:p>
        </p:txBody>
      </p:sp>
    </p:spTree>
    <p:extLst>
      <p:ext uri="{BB962C8B-B14F-4D97-AF65-F5344CB8AC3E}">
        <p14:creationId xmlns:p14="http://schemas.microsoft.com/office/powerpoint/2010/main" val="24077001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Κεφαλίδα ενότητας">
    <p:spTree>
      <p:nvGrpSpPr>
        <p:cNvPr id="1" name=""/>
        <p:cNvGrpSpPr/>
        <p:nvPr/>
      </p:nvGrpSpPr>
      <p:grpSpPr>
        <a:xfrm>
          <a:off x="0" y="0"/>
          <a:ext cx="0" cy="0"/>
          <a:chOff x="0" y="0"/>
          <a:chExt cx="0" cy="0"/>
        </a:xfrm>
      </p:grpSpPr>
      <p:sp>
        <p:nvSpPr>
          <p:cNvPr id="2" name="Τίτλος 1"/>
          <p:cNvSpPr>
            <a:spLocks noGrp="1"/>
          </p:cNvSpPr>
          <p:nvPr>
            <p:ph type="title"/>
          </p:nvPr>
        </p:nvSpPr>
        <p:spPr>
          <a:xfrm>
            <a:off x="687388" y="1884363"/>
            <a:ext cx="8694737" cy="3144837"/>
          </a:xfrm>
        </p:spPr>
        <p:txBody>
          <a:bodyPr anchor="b"/>
          <a:lstStyle>
            <a:lvl1pPr>
              <a:defRPr sz="6000"/>
            </a:lvl1pPr>
          </a:lstStyle>
          <a:p>
            <a:r>
              <a:rPr lang="el-GR"/>
              <a:t>Κάντε κλικ για να επεξεργαστείτε τον τίτλο υποδείγματος</a:t>
            </a:r>
            <a:endParaRPr lang="en-US"/>
          </a:p>
        </p:txBody>
      </p:sp>
      <p:sp>
        <p:nvSpPr>
          <p:cNvPr id="3" name="Θέση κειμένου 2"/>
          <p:cNvSpPr>
            <a:spLocks noGrp="1"/>
          </p:cNvSpPr>
          <p:nvPr>
            <p:ph type="body" idx="1"/>
          </p:nvPr>
        </p:nvSpPr>
        <p:spPr>
          <a:xfrm>
            <a:off x="687388" y="5059363"/>
            <a:ext cx="8694737" cy="16525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l-GR"/>
              <a:t>Στυλ κειμένου υποδείγματος</a:t>
            </a:r>
          </a:p>
        </p:txBody>
      </p:sp>
      <p:sp>
        <p:nvSpPr>
          <p:cNvPr id="4" name="Θέση ημερομηνίας 4">
            <a:extLst>
              <a:ext uri="{FF2B5EF4-FFF2-40B4-BE49-F238E27FC236}">
                <a16:creationId xmlns:a16="http://schemas.microsoft.com/office/drawing/2014/main" id="{8F820760-C3E3-4E5D-ADF3-232EB0DA303B}"/>
              </a:ext>
            </a:extLst>
          </p:cNvPr>
          <p:cNvSpPr txBox="1">
            <a:spLocks noGrp="1"/>
          </p:cNvSpPr>
          <p:nvPr>
            <p:ph type="dt" sz="half" idx="10"/>
          </p:nvPr>
        </p:nvSpPr>
        <p:spPr>
          <a:ln/>
        </p:spPr>
        <p:txBody>
          <a:bodyPr/>
          <a:lstStyle>
            <a:lvl1pPr>
              <a:defRPr/>
            </a:lvl1pPr>
          </a:lstStyle>
          <a:p>
            <a:pPr>
              <a:defRPr/>
            </a:pPr>
            <a:endParaRPr/>
          </a:p>
        </p:txBody>
      </p:sp>
      <p:sp>
        <p:nvSpPr>
          <p:cNvPr id="5" name="Θέση υποσέλιδου 5">
            <a:extLst>
              <a:ext uri="{FF2B5EF4-FFF2-40B4-BE49-F238E27FC236}">
                <a16:creationId xmlns:a16="http://schemas.microsoft.com/office/drawing/2014/main" id="{D2DFF2A2-4973-4B18-8808-F5879C39B078}"/>
              </a:ext>
            </a:extLst>
          </p:cNvPr>
          <p:cNvSpPr txBox="1">
            <a:spLocks noGrp="1"/>
          </p:cNvSpPr>
          <p:nvPr>
            <p:ph type="ftr" sz="quarter" idx="11"/>
          </p:nvPr>
        </p:nvSpPr>
        <p:spPr>
          <a:ln/>
        </p:spPr>
        <p:txBody>
          <a:bodyPr/>
          <a:lstStyle>
            <a:lvl1pPr>
              <a:defRPr/>
            </a:lvl1pPr>
          </a:lstStyle>
          <a:p>
            <a:pPr>
              <a:defRPr/>
            </a:pPr>
            <a:endParaRPr/>
          </a:p>
        </p:txBody>
      </p:sp>
      <p:sp>
        <p:nvSpPr>
          <p:cNvPr id="6" name="Θέση αριθμού διαφάνειας 6">
            <a:extLst>
              <a:ext uri="{FF2B5EF4-FFF2-40B4-BE49-F238E27FC236}">
                <a16:creationId xmlns:a16="http://schemas.microsoft.com/office/drawing/2014/main" id="{8CA00DBE-35D4-4B7A-B849-11088C89E702}"/>
              </a:ext>
            </a:extLst>
          </p:cNvPr>
          <p:cNvSpPr txBox="1">
            <a:spLocks noGrp="1"/>
          </p:cNvSpPr>
          <p:nvPr>
            <p:ph type="sldNum" sz="quarter" idx="12"/>
          </p:nvPr>
        </p:nvSpPr>
        <p:spPr>
          <a:ln/>
        </p:spPr>
        <p:txBody>
          <a:bodyPr/>
          <a:lstStyle>
            <a:lvl1pPr>
              <a:defRPr/>
            </a:lvl1pPr>
          </a:lstStyle>
          <a:p>
            <a:pPr>
              <a:defRPr/>
            </a:pPr>
            <a:fld id="{B0C45349-521C-443A-8E73-DCCEE8D899E6}" type="slidenum">
              <a:rPr/>
              <a:pPr>
                <a:defRPr/>
              </a:pPr>
              <a:t>‹#›</a:t>
            </a:fld>
            <a:endParaRPr/>
          </a:p>
        </p:txBody>
      </p:sp>
    </p:spTree>
    <p:extLst>
      <p:ext uri="{BB962C8B-B14F-4D97-AF65-F5344CB8AC3E}">
        <p14:creationId xmlns:p14="http://schemas.microsoft.com/office/powerpoint/2010/main" val="36518981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Δύο περιεχόμενα">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l-GR"/>
              <a:t>Κάντε κλικ για να επεξεργαστείτε τον τίτλο υποδείγματος</a:t>
            </a:r>
            <a:endParaRPr lang="en-US"/>
          </a:p>
        </p:txBody>
      </p:sp>
      <p:sp>
        <p:nvSpPr>
          <p:cNvPr id="3" name="Θέση περιεχομένου 2"/>
          <p:cNvSpPr>
            <a:spLocks noGrp="1"/>
          </p:cNvSpPr>
          <p:nvPr>
            <p:ph sz="half" idx="1"/>
          </p:nvPr>
        </p:nvSpPr>
        <p:spPr>
          <a:xfrm>
            <a:off x="503238" y="1768475"/>
            <a:ext cx="4459287" cy="4384675"/>
          </a:xfrm>
        </p:spPr>
        <p:txBody>
          <a:bodyPr/>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endParaRPr lang="en-US"/>
          </a:p>
        </p:txBody>
      </p:sp>
      <p:sp>
        <p:nvSpPr>
          <p:cNvPr id="4" name="Θέση περιεχομένου 3"/>
          <p:cNvSpPr>
            <a:spLocks noGrp="1"/>
          </p:cNvSpPr>
          <p:nvPr>
            <p:ph sz="half" idx="2"/>
          </p:nvPr>
        </p:nvSpPr>
        <p:spPr>
          <a:xfrm>
            <a:off x="5114925" y="1768475"/>
            <a:ext cx="4460875" cy="4384675"/>
          </a:xfrm>
        </p:spPr>
        <p:txBody>
          <a:bodyPr/>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endParaRPr lang="en-US"/>
          </a:p>
        </p:txBody>
      </p:sp>
      <p:sp>
        <p:nvSpPr>
          <p:cNvPr id="5" name="Θέση ημερομηνίας 4">
            <a:extLst>
              <a:ext uri="{FF2B5EF4-FFF2-40B4-BE49-F238E27FC236}">
                <a16:creationId xmlns:a16="http://schemas.microsoft.com/office/drawing/2014/main" id="{B0F8D1C7-D873-43E4-91E6-4E552E517FC1}"/>
              </a:ext>
            </a:extLst>
          </p:cNvPr>
          <p:cNvSpPr txBox="1">
            <a:spLocks noGrp="1"/>
          </p:cNvSpPr>
          <p:nvPr>
            <p:ph type="dt" sz="half" idx="10"/>
          </p:nvPr>
        </p:nvSpPr>
        <p:spPr>
          <a:ln/>
        </p:spPr>
        <p:txBody>
          <a:bodyPr/>
          <a:lstStyle>
            <a:lvl1pPr>
              <a:defRPr/>
            </a:lvl1pPr>
          </a:lstStyle>
          <a:p>
            <a:pPr>
              <a:defRPr/>
            </a:pPr>
            <a:endParaRPr/>
          </a:p>
        </p:txBody>
      </p:sp>
      <p:sp>
        <p:nvSpPr>
          <p:cNvPr id="6" name="Θέση υποσέλιδου 5">
            <a:extLst>
              <a:ext uri="{FF2B5EF4-FFF2-40B4-BE49-F238E27FC236}">
                <a16:creationId xmlns:a16="http://schemas.microsoft.com/office/drawing/2014/main" id="{89AEB698-5271-456F-BADC-B239CF40A715}"/>
              </a:ext>
            </a:extLst>
          </p:cNvPr>
          <p:cNvSpPr txBox="1">
            <a:spLocks noGrp="1"/>
          </p:cNvSpPr>
          <p:nvPr>
            <p:ph type="ftr" sz="quarter" idx="11"/>
          </p:nvPr>
        </p:nvSpPr>
        <p:spPr>
          <a:ln/>
        </p:spPr>
        <p:txBody>
          <a:bodyPr/>
          <a:lstStyle>
            <a:lvl1pPr>
              <a:defRPr/>
            </a:lvl1pPr>
          </a:lstStyle>
          <a:p>
            <a:pPr>
              <a:defRPr/>
            </a:pPr>
            <a:endParaRPr/>
          </a:p>
        </p:txBody>
      </p:sp>
      <p:sp>
        <p:nvSpPr>
          <p:cNvPr id="7" name="Θέση αριθμού διαφάνειας 6">
            <a:extLst>
              <a:ext uri="{FF2B5EF4-FFF2-40B4-BE49-F238E27FC236}">
                <a16:creationId xmlns:a16="http://schemas.microsoft.com/office/drawing/2014/main" id="{EB76BFE4-178D-40B9-BE51-C50D5070DB68}"/>
              </a:ext>
            </a:extLst>
          </p:cNvPr>
          <p:cNvSpPr txBox="1">
            <a:spLocks noGrp="1"/>
          </p:cNvSpPr>
          <p:nvPr>
            <p:ph type="sldNum" sz="quarter" idx="12"/>
          </p:nvPr>
        </p:nvSpPr>
        <p:spPr>
          <a:ln/>
        </p:spPr>
        <p:txBody>
          <a:bodyPr/>
          <a:lstStyle>
            <a:lvl1pPr>
              <a:defRPr/>
            </a:lvl1pPr>
          </a:lstStyle>
          <a:p>
            <a:pPr>
              <a:defRPr/>
            </a:pPr>
            <a:fld id="{DD779CAB-A389-409F-8AD8-EFCED1B771E2}" type="slidenum">
              <a:rPr/>
              <a:pPr>
                <a:defRPr/>
              </a:pPr>
              <a:t>‹#›</a:t>
            </a:fld>
            <a:endParaRPr/>
          </a:p>
        </p:txBody>
      </p:sp>
    </p:spTree>
    <p:extLst>
      <p:ext uri="{BB962C8B-B14F-4D97-AF65-F5344CB8AC3E}">
        <p14:creationId xmlns:p14="http://schemas.microsoft.com/office/powerpoint/2010/main" val="18808285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Σύγκριση">
    <p:spTree>
      <p:nvGrpSpPr>
        <p:cNvPr id="1" name=""/>
        <p:cNvGrpSpPr/>
        <p:nvPr/>
      </p:nvGrpSpPr>
      <p:grpSpPr>
        <a:xfrm>
          <a:off x="0" y="0"/>
          <a:ext cx="0" cy="0"/>
          <a:chOff x="0" y="0"/>
          <a:chExt cx="0" cy="0"/>
        </a:xfrm>
      </p:grpSpPr>
      <p:sp>
        <p:nvSpPr>
          <p:cNvPr id="2" name="Τίτλος 1"/>
          <p:cNvSpPr>
            <a:spLocks noGrp="1"/>
          </p:cNvSpPr>
          <p:nvPr>
            <p:ph type="title"/>
          </p:nvPr>
        </p:nvSpPr>
        <p:spPr>
          <a:xfrm>
            <a:off x="693738" y="403225"/>
            <a:ext cx="8694737" cy="1460500"/>
          </a:xfrm>
        </p:spPr>
        <p:txBody>
          <a:bodyPr/>
          <a:lstStyle/>
          <a:p>
            <a:r>
              <a:rPr lang="el-GR"/>
              <a:t>Κάντε κλικ για να επεξεργαστείτε τον τίτλο υποδείγματος</a:t>
            </a:r>
            <a:endParaRPr lang="en-US"/>
          </a:p>
        </p:txBody>
      </p:sp>
      <p:sp>
        <p:nvSpPr>
          <p:cNvPr id="3" name="Θέση κειμένου 2"/>
          <p:cNvSpPr>
            <a:spLocks noGrp="1"/>
          </p:cNvSpPr>
          <p:nvPr>
            <p:ph type="body" idx="1"/>
          </p:nvPr>
        </p:nvSpPr>
        <p:spPr>
          <a:xfrm>
            <a:off x="693738" y="1852613"/>
            <a:ext cx="4265612" cy="9080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l-GR"/>
              <a:t>Στυλ κειμένου υποδείγματος</a:t>
            </a:r>
          </a:p>
        </p:txBody>
      </p:sp>
      <p:sp>
        <p:nvSpPr>
          <p:cNvPr id="4" name="Θέση περιεχομένου 3"/>
          <p:cNvSpPr>
            <a:spLocks noGrp="1"/>
          </p:cNvSpPr>
          <p:nvPr>
            <p:ph sz="half" idx="2"/>
          </p:nvPr>
        </p:nvSpPr>
        <p:spPr>
          <a:xfrm>
            <a:off x="693738" y="2760663"/>
            <a:ext cx="4265612" cy="4062412"/>
          </a:xfrm>
        </p:spPr>
        <p:txBody>
          <a:bodyPr/>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endParaRPr lang="en-US"/>
          </a:p>
        </p:txBody>
      </p:sp>
      <p:sp>
        <p:nvSpPr>
          <p:cNvPr id="5" name="Θέση κειμένου 4"/>
          <p:cNvSpPr>
            <a:spLocks noGrp="1"/>
          </p:cNvSpPr>
          <p:nvPr>
            <p:ph type="body" sz="quarter" idx="3"/>
          </p:nvPr>
        </p:nvSpPr>
        <p:spPr>
          <a:xfrm>
            <a:off x="5103813" y="1852613"/>
            <a:ext cx="4284662" cy="9080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l-GR"/>
              <a:t>Στυλ κειμένου υποδείγματος</a:t>
            </a:r>
          </a:p>
        </p:txBody>
      </p:sp>
      <p:sp>
        <p:nvSpPr>
          <p:cNvPr id="6" name="Θέση περιεχομένου 5"/>
          <p:cNvSpPr>
            <a:spLocks noGrp="1"/>
          </p:cNvSpPr>
          <p:nvPr>
            <p:ph sz="quarter" idx="4"/>
          </p:nvPr>
        </p:nvSpPr>
        <p:spPr>
          <a:xfrm>
            <a:off x="5103813" y="2760663"/>
            <a:ext cx="4284662" cy="4062412"/>
          </a:xfrm>
        </p:spPr>
        <p:txBody>
          <a:bodyPr/>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endParaRPr lang="en-US"/>
          </a:p>
        </p:txBody>
      </p:sp>
      <p:sp>
        <p:nvSpPr>
          <p:cNvPr id="7" name="Θέση ημερομηνίας 4">
            <a:extLst>
              <a:ext uri="{FF2B5EF4-FFF2-40B4-BE49-F238E27FC236}">
                <a16:creationId xmlns:a16="http://schemas.microsoft.com/office/drawing/2014/main" id="{5CDA04D4-7917-4199-A52C-47814B69EA2C}"/>
              </a:ext>
            </a:extLst>
          </p:cNvPr>
          <p:cNvSpPr txBox="1">
            <a:spLocks noGrp="1"/>
          </p:cNvSpPr>
          <p:nvPr>
            <p:ph type="dt" sz="half" idx="10"/>
          </p:nvPr>
        </p:nvSpPr>
        <p:spPr>
          <a:ln/>
        </p:spPr>
        <p:txBody>
          <a:bodyPr/>
          <a:lstStyle>
            <a:lvl1pPr>
              <a:defRPr/>
            </a:lvl1pPr>
          </a:lstStyle>
          <a:p>
            <a:pPr>
              <a:defRPr/>
            </a:pPr>
            <a:endParaRPr/>
          </a:p>
        </p:txBody>
      </p:sp>
      <p:sp>
        <p:nvSpPr>
          <p:cNvPr id="8" name="Θέση υποσέλιδου 5">
            <a:extLst>
              <a:ext uri="{FF2B5EF4-FFF2-40B4-BE49-F238E27FC236}">
                <a16:creationId xmlns:a16="http://schemas.microsoft.com/office/drawing/2014/main" id="{0C5033DF-D22E-4E64-8765-7C9168517A66}"/>
              </a:ext>
            </a:extLst>
          </p:cNvPr>
          <p:cNvSpPr txBox="1">
            <a:spLocks noGrp="1"/>
          </p:cNvSpPr>
          <p:nvPr>
            <p:ph type="ftr" sz="quarter" idx="11"/>
          </p:nvPr>
        </p:nvSpPr>
        <p:spPr>
          <a:ln/>
        </p:spPr>
        <p:txBody>
          <a:bodyPr/>
          <a:lstStyle>
            <a:lvl1pPr>
              <a:defRPr/>
            </a:lvl1pPr>
          </a:lstStyle>
          <a:p>
            <a:pPr>
              <a:defRPr/>
            </a:pPr>
            <a:endParaRPr/>
          </a:p>
        </p:txBody>
      </p:sp>
      <p:sp>
        <p:nvSpPr>
          <p:cNvPr id="9" name="Θέση αριθμού διαφάνειας 6">
            <a:extLst>
              <a:ext uri="{FF2B5EF4-FFF2-40B4-BE49-F238E27FC236}">
                <a16:creationId xmlns:a16="http://schemas.microsoft.com/office/drawing/2014/main" id="{53A466F7-89EA-4601-826D-41BA68891B1D}"/>
              </a:ext>
            </a:extLst>
          </p:cNvPr>
          <p:cNvSpPr txBox="1">
            <a:spLocks noGrp="1"/>
          </p:cNvSpPr>
          <p:nvPr>
            <p:ph type="sldNum" sz="quarter" idx="12"/>
          </p:nvPr>
        </p:nvSpPr>
        <p:spPr>
          <a:ln/>
        </p:spPr>
        <p:txBody>
          <a:bodyPr/>
          <a:lstStyle>
            <a:lvl1pPr>
              <a:defRPr/>
            </a:lvl1pPr>
          </a:lstStyle>
          <a:p>
            <a:pPr>
              <a:defRPr/>
            </a:pPr>
            <a:fld id="{92B4D4BF-1D54-4DDC-B1C0-3AE0010E7340}" type="slidenum">
              <a:rPr/>
              <a:pPr>
                <a:defRPr/>
              </a:pPr>
              <a:t>‹#›</a:t>
            </a:fld>
            <a:endParaRPr/>
          </a:p>
        </p:txBody>
      </p:sp>
    </p:spTree>
    <p:extLst>
      <p:ext uri="{BB962C8B-B14F-4D97-AF65-F5344CB8AC3E}">
        <p14:creationId xmlns:p14="http://schemas.microsoft.com/office/powerpoint/2010/main" val="35660032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Μόνο τίτλος">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l-GR"/>
              <a:t>Κάντε κλικ για να επεξεργαστείτε τον τίτλο υποδείγματος</a:t>
            </a:r>
            <a:endParaRPr lang="en-US"/>
          </a:p>
        </p:txBody>
      </p:sp>
      <p:sp>
        <p:nvSpPr>
          <p:cNvPr id="3" name="Θέση ημερομηνίας 4">
            <a:extLst>
              <a:ext uri="{FF2B5EF4-FFF2-40B4-BE49-F238E27FC236}">
                <a16:creationId xmlns:a16="http://schemas.microsoft.com/office/drawing/2014/main" id="{6D292C34-A290-4D39-ACE3-38271CAE39E3}"/>
              </a:ext>
            </a:extLst>
          </p:cNvPr>
          <p:cNvSpPr txBox="1">
            <a:spLocks noGrp="1"/>
          </p:cNvSpPr>
          <p:nvPr>
            <p:ph type="dt" sz="half" idx="10"/>
          </p:nvPr>
        </p:nvSpPr>
        <p:spPr>
          <a:ln/>
        </p:spPr>
        <p:txBody>
          <a:bodyPr/>
          <a:lstStyle>
            <a:lvl1pPr>
              <a:defRPr/>
            </a:lvl1pPr>
          </a:lstStyle>
          <a:p>
            <a:pPr>
              <a:defRPr/>
            </a:pPr>
            <a:endParaRPr/>
          </a:p>
        </p:txBody>
      </p:sp>
      <p:sp>
        <p:nvSpPr>
          <p:cNvPr id="4" name="Θέση υποσέλιδου 5">
            <a:extLst>
              <a:ext uri="{FF2B5EF4-FFF2-40B4-BE49-F238E27FC236}">
                <a16:creationId xmlns:a16="http://schemas.microsoft.com/office/drawing/2014/main" id="{59A60879-FC9D-4501-8B71-6E63073AF73F}"/>
              </a:ext>
            </a:extLst>
          </p:cNvPr>
          <p:cNvSpPr txBox="1">
            <a:spLocks noGrp="1"/>
          </p:cNvSpPr>
          <p:nvPr>
            <p:ph type="ftr" sz="quarter" idx="11"/>
          </p:nvPr>
        </p:nvSpPr>
        <p:spPr>
          <a:ln/>
        </p:spPr>
        <p:txBody>
          <a:bodyPr/>
          <a:lstStyle>
            <a:lvl1pPr>
              <a:defRPr/>
            </a:lvl1pPr>
          </a:lstStyle>
          <a:p>
            <a:pPr>
              <a:defRPr/>
            </a:pPr>
            <a:endParaRPr/>
          </a:p>
        </p:txBody>
      </p:sp>
      <p:sp>
        <p:nvSpPr>
          <p:cNvPr id="5" name="Θέση αριθμού διαφάνειας 6">
            <a:extLst>
              <a:ext uri="{FF2B5EF4-FFF2-40B4-BE49-F238E27FC236}">
                <a16:creationId xmlns:a16="http://schemas.microsoft.com/office/drawing/2014/main" id="{02DD1D1B-F57D-4BF6-9DA5-27B205D3DB38}"/>
              </a:ext>
            </a:extLst>
          </p:cNvPr>
          <p:cNvSpPr txBox="1">
            <a:spLocks noGrp="1"/>
          </p:cNvSpPr>
          <p:nvPr>
            <p:ph type="sldNum" sz="quarter" idx="12"/>
          </p:nvPr>
        </p:nvSpPr>
        <p:spPr>
          <a:ln/>
        </p:spPr>
        <p:txBody>
          <a:bodyPr/>
          <a:lstStyle>
            <a:lvl1pPr>
              <a:defRPr/>
            </a:lvl1pPr>
          </a:lstStyle>
          <a:p>
            <a:pPr>
              <a:defRPr/>
            </a:pPr>
            <a:fld id="{5CD0B16D-5A20-4371-9C39-1F48D8895C2F}" type="slidenum">
              <a:rPr/>
              <a:pPr>
                <a:defRPr/>
              </a:pPr>
              <a:t>‹#›</a:t>
            </a:fld>
            <a:endParaRPr/>
          </a:p>
        </p:txBody>
      </p:sp>
    </p:spTree>
    <p:extLst>
      <p:ext uri="{BB962C8B-B14F-4D97-AF65-F5344CB8AC3E}">
        <p14:creationId xmlns:p14="http://schemas.microsoft.com/office/powerpoint/2010/main" val="1415757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Κενό">
    <p:spTree>
      <p:nvGrpSpPr>
        <p:cNvPr id="1" name=""/>
        <p:cNvGrpSpPr/>
        <p:nvPr/>
      </p:nvGrpSpPr>
      <p:grpSpPr>
        <a:xfrm>
          <a:off x="0" y="0"/>
          <a:ext cx="0" cy="0"/>
          <a:chOff x="0" y="0"/>
          <a:chExt cx="0" cy="0"/>
        </a:xfrm>
      </p:grpSpPr>
      <p:sp>
        <p:nvSpPr>
          <p:cNvPr id="2" name="Θέση ημερομηνίας 4">
            <a:extLst>
              <a:ext uri="{FF2B5EF4-FFF2-40B4-BE49-F238E27FC236}">
                <a16:creationId xmlns:a16="http://schemas.microsoft.com/office/drawing/2014/main" id="{5EFB31BB-9523-4DE1-A190-5F2D2F60D39E}"/>
              </a:ext>
            </a:extLst>
          </p:cNvPr>
          <p:cNvSpPr txBox="1">
            <a:spLocks noGrp="1"/>
          </p:cNvSpPr>
          <p:nvPr>
            <p:ph type="dt" sz="half" idx="10"/>
          </p:nvPr>
        </p:nvSpPr>
        <p:spPr>
          <a:ln/>
        </p:spPr>
        <p:txBody>
          <a:bodyPr/>
          <a:lstStyle>
            <a:lvl1pPr>
              <a:defRPr/>
            </a:lvl1pPr>
          </a:lstStyle>
          <a:p>
            <a:pPr>
              <a:defRPr/>
            </a:pPr>
            <a:endParaRPr/>
          </a:p>
        </p:txBody>
      </p:sp>
      <p:sp>
        <p:nvSpPr>
          <p:cNvPr id="3" name="Θέση υποσέλιδου 5">
            <a:extLst>
              <a:ext uri="{FF2B5EF4-FFF2-40B4-BE49-F238E27FC236}">
                <a16:creationId xmlns:a16="http://schemas.microsoft.com/office/drawing/2014/main" id="{B9A9BB9B-F43D-4B9C-82AA-57A678474AED}"/>
              </a:ext>
            </a:extLst>
          </p:cNvPr>
          <p:cNvSpPr txBox="1">
            <a:spLocks noGrp="1"/>
          </p:cNvSpPr>
          <p:nvPr>
            <p:ph type="ftr" sz="quarter" idx="11"/>
          </p:nvPr>
        </p:nvSpPr>
        <p:spPr>
          <a:ln/>
        </p:spPr>
        <p:txBody>
          <a:bodyPr/>
          <a:lstStyle>
            <a:lvl1pPr>
              <a:defRPr/>
            </a:lvl1pPr>
          </a:lstStyle>
          <a:p>
            <a:pPr>
              <a:defRPr/>
            </a:pPr>
            <a:endParaRPr/>
          </a:p>
        </p:txBody>
      </p:sp>
      <p:sp>
        <p:nvSpPr>
          <p:cNvPr id="4" name="Θέση αριθμού διαφάνειας 6">
            <a:extLst>
              <a:ext uri="{FF2B5EF4-FFF2-40B4-BE49-F238E27FC236}">
                <a16:creationId xmlns:a16="http://schemas.microsoft.com/office/drawing/2014/main" id="{86400EF2-CC14-4FB9-94D0-02CECF194DF8}"/>
              </a:ext>
            </a:extLst>
          </p:cNvPr>
          <p:cNvSpPr txBox="1">
            <a:spLocks noGrp="1"/>
          </p:cNvSpPr>
          <p:nvPr>
            <p:ph type="sldNum" sz="quarter" idx="12"/>
          </p:nvPr>
        </p:nvSpPr>
        <p:spPr>
          <a:ln/>
        </p:spPr>
        <p:txBody>
          <a:bodyPr/>
          <a:lstStyle>
            <a:lvl1pPr>
              <a:defRPr/>
            </a:lvl1pPr>
          </a:lstStyle>
          <a:p>
            <a:pPr>
              <a:defRPr/>
            </a:pPr>
            <a:fld id="{0EF99A68-5B06-4B45-9A5A-4BAF21BF845F}" type="slidenum">
              <a:rPr/>
              <a:pPr>
                <a:defRPr/>
              </a:pPr>
              <a:t>‹#›</a:t>
            </a:fld>
            <a:endParaRPr/>
          </a:p>
        </p:txBody>
      </p:sp>
    </p:spTree>
    <p:extLst>
      <p:ext uri="{BB962C8B-B14F-4D97-AF65-F5344CB8AC3E}">
        <p14:creationId xmlns:p14="http://schemas.microsoft.com/office/powerpoint/2010/main" val="34945136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Περιεχόμενο με λεζάντα">
    <p:spTree>
      <p:nvGrpSpPr>
        <p:cNvPr id="1" name=""/>
        <p:cNvGrpSpPr/>
        <p:nvPr/>
      </p:nvGrpSpPr>
      <p:grpSpPr>
        <a:xfrm>
          <a:off x="0" y="0"/>
          <a:ext cx="0" cy="0"/>
          <a:chOff x="0" y="0"/>
          <a:chExt cx="0" cy="0"/>
        </a:xfrm>
      </p:grpSpPr>
      <p:sp>
        <p:nvSpPr>
          <p:cNvPr id="2" name="Τίτλος 1"/>
          <p:cNvSpPr>
            <a:spLocks noGrp="1"/>
          </p:cNvSpPr>
          <p:nvPr>
            <p:ph type="title"/>
          </p:nvPr>
        </p:nvSpPr>
        <p:spPr>
          <a:xfrm>
            <a:off x="693738" y="503238"/>
            <a:ext cx="3251200" cy="1765300"/>
          </a:xfrm>
        </p:spPr>
        <p:txBody>
          <a:bodyPr anchor="b"/>
          <a:lstStyle>
            <a:lvl1pPr>
              <a:defRPr sz="3200"/>
            </a:lvl1pPr>
          </a:lstStyle>
          <a:p>
            <a:r>
              <a:rPr lang="el-GR"/>
              <a:t>Κάντε κλικ για να επεξεργαστείτε τον τίτλο υποδείγματος</a:t>
            </a:r>
            <a:endParaRPr lang="en-US"/>
          </a:p>
        </p:txBody>
      </p:sp>
      <p:sp>
        <p:nvSpPr>
          <p:cNvPr id="3" name="Θέση περιεχομένου 2"/>
          <p:cNvSpPr>
            <a:spLocks noGrp="1"/>
          </p:cNvSpPr>
          <p:nvPr>
            <p:ph idx="1"/>
          </p:nvPr>
        </p:nvSpPr>
        <p:spPr>
          <a:xfrm>
            <a:off x="4286250" y="1089025"/>
            <a:ext cx="5102225" cy="53721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endParaRPr lang="en-US"/>
          </a:p>
        </p:txBody>
      </p:sp>
      <p:sp>
        <p:nvSpPr>
          <p:cNvPr id="4" name="Θέση κειμένου 3"/>
          <p:cNvSpPr>
            <a:spLocks noGrp="1"/>
          </p:cNvSpPr>
          <p:nvPr>
            <p:ph type="body" sz="half" idx="2"/>
          </p:nvPr>
        </p:nvSpPr>
        <p:spPr>
          <a:xfrm>
            <a:off x="693738" y="2268538"/>
            <a:ext cx="3251200" cy="420052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l-GR"/>
              <a:t>Στυλ κειμένου υποδείγματος</a:t>
            </a:r>
          </a:p>
        </p:txBody>
      </p:sp>
      <p:sp>
        <p:nvSpPr>
          <p:cNvPr id="5" name="Θέση ημερομηνίας 4">
            <a:extLst>
              <a:ext uri="{FF2B5EF4-FFF2-40B4-BE49-F238E27FC236}">
                <a16:creationId xmlns:a16="http://schemas.microsoft.com/office/drawing/2014/main" id="{A340E72A-0B7E-4E1B-81FB-87CABE6AA3B4}"/>
              </a:ext>
            </a:extLst>
          </p:cNvPr>
          <p:cNvSpPr txBox="1">
            <a:spLocks noGrp="1"/>
          </p:cNvSpPr>
          <p:nvPr>
            <p:ph type="dt" sz="half" idx="10"/>
          </p:nvPr>
        </p:nvSpPr>
        <p:spPr>
          <a:ln/>
        </p:spPr>
        <p:txBody>
          <a:bodyPr/>
          <a:lstStyle>
            <a:lvl1pPr>
              <a:defRPr/>
            </a:lvl1pPr>
          </a:lstStyle>
          <a:p>
            <a:pPr>
              <a:defRPr/>
            </a:pPr>
            <a:endParaRPr/>
          </a:p>
        </p:txBody>
      </p:sp>
      <p:sp>
        <p:nvSpPr>
          <p:cNvPr id="6" name="Θέση υποσέλιδου 5">
            <a:extLst>
              <a:ext uri="{FF2B5EF4-FFF2-40B4-BE49-F238E27FC236}">
                <a16:creationId xmlns:a16="http://schemas.microsoft.com/office/drawing/2014/main" id="{34A03B04-1759-44A1-AE05-8F3963170684}"/>
              </a:ext>
            </a:extLst>
          </p:cNvPr>
          <p:cNvSpPr txBox="1">
            <a:spLocks noGrp="1"/>
          </p:cNvSpPr>
          <p:nvPr>
            <p:ph type="ftr" sz="quarter" idx="11"/>
          </p:nvPr>
        </p:nvSpPr>
        <p:spPr>
          <a:ln/>
        </p:spPr>
        <p:txBody>
          <a:bodyPr/>
          <a:lstStyle>
            <a:lvl1pPr>
              <a:defRPr/>
            </a:lvl1pPr>
          </a:lstStyle>
          <a:p>
            <a:pPr>
              <a:defRPr/>
            </a:pPr>
            <a:endParaRPr/>
          </a:p>
        </p:txBody>
      </p:sp>
      <p:sp>
        <p:nvSpPr>
          <p:cNvPr id="7" name="Θέση αριθμού διαφάνειας 6">
            <a:extLst>
              <a:ext uri="{FF2B5EF4-FFF2-40B4-BE49-F238E27FC236}">
                <a16:creationId xmlns:a16="http://schemas.microsoft.com/office/drawing/2014/main" id="{266CAD2E-09CF-498F-9172-720A8DEFC0F8}"/>
              </a:ext>
            </a:extLst>
          </p:cNvPr>
          <p:cNvSpPr txBox="1">
            <a:spLocks noGrp="1"/>
          </p:cNvSpPr>
          <p:nvPr>
            <p:ph type="sldNum" sz="quarter" idx="12"/>
          </p:nvPr>
        </p:nvSpPr>
        <p:spPr>
          <a:ln/>
        </p:spPr>
        <p:txBody>
          <a:bodyPr/>
          <a:lstStyle>
            <a:lvl1pPr>
              <a:defRPr/>
            </a:lvl1pPr>
          </a:lstStyle>
          <a:p>
            <a:pPr>
              <a:defRPr/>
            </a:pPr>
            <a:fld id="{1BB1D24E-3323-497B-95C3-EDA3FA552F32}" type="slidenum">
              <a:rPr/>
              <a:pPr>
                <a:defRPr/>
              </a:pPr>
              <a:t>‹#›</a:t>
            </a:fld>
            <a:endParaRPr/>
          </a:p>
        </p:txBody>
      </p:sp>
    </p:spTree>
    <p:extLst>
      <p:ext uri="{BB962C8B-B14F-4D97-AF65-F5344CB8AC3E}">
        <p14:creationId xmlns:p14="http://schemas.microsoft.com/office/powerpoint/2010/main" val="10734420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Εικόνα με λεζάντα">
    <p:spTree>
      <p:nvGrpSpPr>
        <p:cNvPr id="1" name=""/>
        <p:cNvGrpSpPr/>
        <p:nvPr/>
      </p:nvGrpSpPr>
      <p:grpSpPr>
        <a:xfrm>
          <a:off x="0" y="0"/>
          <a:ext cx="0" cy="0"/>
          <a:chOff x="0" y="0"/>
          <a:chExt cx="0" cy="0"/>
        </a:xfrm>
      </p:grpSpPr>
      <p:sp>
        <p:nvSpPr>
          <p:cNvPr id="2" name="Τίτλος 1"/>
          <p:cNvSpPr>
            <a:spLocks noGrp="1"/>
          </p:cNvSpPr>
          <p:nvPr>
            <p:ph type="title"/>
          </p:nvPr>
        </p:nvSpPr>
        <p:spPr>
          <a:xfrm>
            <a:off x="693738" y="503238"/>
            <a:ext cx="3251200" cy="1765300"/>
          </a:xfrm>
        </p:spPr>
        <p:txBody>
          <a:bodyPr anchor="b"/>
          <a:lstStyle>
            <a:lvl1pPr>
              <a:defRPr sz="3200"/>
            </a:lvl1pPr>
          </a:lstStyle>
          <a:p>
            <a:r>
              <a:rPr lang="el-GR"/>
              <a:t>Κάντε κλικ για να επεξεργαστείτε τον τίτλο υποδείγματος</a:t>
            </a:r>
            <a:endParaRPr lang="en-US"/>
          </a:p>
        </p:txBody>
      </p:sp>
      <p:sp>
        <p:nvSpPr>
          <p:cNvPr id="3" name="Θέση εικόνας 2"/>
          <p:cNvSpPr>
            <a:spLocks noGrp="1"/>
          </p:cNvSpPr>
          <p:nvPr>
            <p:ph type="pic" idx="1"/>
          </p:nvPr>
        </p:nvSpPr>
        <p:spPr>
          <a:xfrm>
            <a:off x="4286250" y="1089025"/>
            <a:ext cx="5102225" cy="5372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Θέση κειμένου 3"/>
          <p:cNvSpPr>
            <a:spLocks noGrp="1"/>
          </p:cNvSpPr>
          <p:nvPr>
            <p:ph type="body" sz="half" idx="2"/>
          </p:nvPr>
        </p:nvSpPr>
        <p:spPr>
          <a:xfrm>
            <a:off x="693738" y="2268538"/>
            <a:ext cx="3251200" cy="420052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l-GR"/>
              <a:t>Στυλ κειμένου υποδείγματος</a:t>
            </a:r>
          </a:p>
        </p:txBody>
      </p:sp>
      <p:sp>
        <p:nvSpPr>
          <p:cNvPr id="5" name="Θέση ημερομηνίας 4">
            <a:extLst>
              <a:ext uri="{FF2B5EF4-FFF2-40B4-BE49-F238E27FC236}">
                <a16:creationId xmlns:a16="http://schemas.microsoft.com/office/drawing/2014/main" id="{21E74582-2DC9-4DDD-84F1-9FC926A02F9B}"/>
              </a:ext>
            </a:extLst>
          </p:cNvPr>
          <p:cNvSpPr txBox="1">
            <a:spLocks noGrp="1"/>
          </p:cNvSpPr>
          <p:nvPr>
            <p:ph type="dt" sz="half" idx="10"/>
          </p:nvPr>
        </p:nvSpPr>
        <p:spPr>
          <a:ln/>
        </p:spPr>
        <p:txBody>
          <a:bodyPr/>
          <a:lstStyle>
            <a:lvl1pPr>
              <a:defRPr/>
            </a:lvl1pPr>
          </a:lstStyle>
          <a:p>
            <a:pPr>
              <a:defRPr/>
            </a:pPr>
            <a:endParaRPr/>
          </a:p>
        </p:txBody>
      </p:sp>
      <p:sp>
        <p:nvSpPr>
          <p:cNvPr id="6" name="Θέση υποσέλιδου 5">
            <a:extLst>
              <a:ext uri="{FF2B5EF4-FFF2-40B4-BE49-F238E27FC236}">
                <a16:creationId xmlns:a16="http://schemas.microsoft.com/office/drawing/2014/main" id="{FC05C97D-58F9-41F8-9E20-F6836E014A02}"/>
              </a:ext>
            </a:extLst>
          </p:cNvPr>
          <p:cNvSpPr txBox="1">
            <a:spLocks noGrp="1"/>
          </p:cNvSpPr>
          <p:nvPr>
            <p:ph type="ftr" sz="quarter" idx="11"/>
          </p:nvPr>
        </p:nvSpPr>
        <p:spPr>
          <a:ln/>
        </p:spPr>
        <p:txBody>
          <a:bodyPr/>
          <a:lstStyle>
            <a:lvl1pPr>
              <a:defRPr/>
            </a:lvl1pPr>
          </a:lstStyle>
          <a:p>
            <a:pPr>
              <a:defRPr/>
            </a:pPr>
            <a:endParaRPr/>
          </a:p>
        </p:txBody>
      </p:sp>
      <p:sp>
        <p:nvSpPr>
          <p:cNvPr id="7" name="Θέση αριθμού διαφάνειας 6">
            <a:extLst>
              <a:ext uri="{FF2B5EF4-FFF2-40B4-BE49-F238E27FC236}">
                <a16:creationId xmlns:a16="http://schemas.microsoft.com/office/drawing/2014/main" id="{94AC366A-1617-4FCE-80AD-28195DADE1F5}"/>
              </a:ext>
            </a:extLst>
          </p:cNvPr>
          <p:cNvSpPr txBox="1">
            <a:spLocks noGrp="1"/>
          </p:cNvSpPr>
          <p:nvPr>
            <p:ph type="sldNum" sz="quarter" idx="12"/>
          </p:nvPr>
        </p:nvSpPr>
        <p:spPr>
          <a:ln/>
        </p:spPr>
        <p:txBody>
          <a:bodyPr/>
          <a:lstStyle>
            <a:lvl1pPr>
              <a:defRPr/>
            </a:lvl1pPr>
          </a:lstStyle>
          <a:p>
            <a:pPr>
              <a:defRPr/>
            </a:pPr>
            <a:fld id="{6B0D302D-EC99-4CF6-A921-0964D0D18172}" type="slidenum">
              <a:rPr/>
              <a:pPr>
                <a:defRPr/>
              </a:pPr>
              <a:t>‹#›</a:t>
            </a:fld>
            <a:endParaRPr/>
          </a:p>
        </p:txBody>
      </p:sp>
    </p:spTree>
    <p:extLst>
      <p:ext uri="{BB962C8B-B14F-4D97-AF65-F5344CB8AC3E}">
        <p14:creationId xmlns:p14="http://schemas.microsoft.com/office/powerpoint/2010/main" val="36851917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2.jpe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94EB2B1-AEEB-4EFC-92A4-7F7F4C34551C}"/>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0058400" cy="754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Θέση τίτλου 2">
            <a:extLst>
              <a:ext uri="{FF2B5EF4-FFF2-40B4-BE49-F238E27FC236}">
                <a16:creationId xmlns:a16="http://schemas.microsoft.com/office/drawing/2014/main" id="{526CB620-00A1-4F7E-87C9-B4FA5AD8AB00}"/>
              </a:ext>
            </a:extLst>
          </p:cNvPr>
          <p:cNvSpPr txBox="1">
            <a:spLocks noGrp="1" noChangeArrowheads="1"/>
          </p:cNvSpPr>
          <p:nvPr>
            <p:ph type="title"/>
          </p:nvPr>
        </p:nvSpPr>
        <p:spPr bwMode="auto">
          <a:xfrm>
            <a:off x="3478213" y="2482850"/>
            <a:ext cx="5641975" cy="1352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bodyPr>
          <a:lstStyle/>
          <a:p>
            <a:pPr lvl="0"/>
            <a:endParaRPr lang="en-US" altLang="en-US"/>
          </a:p>
        </p:txBody>
      </p:sp>
      <p:sp>
        <p:nvSpPr>
          <p:cNvPr id="1028" name="Θέση υπότιτλου 3">
            <a:extLst>
              <a:ext uri="{FF2B5EF4-FFF2-40B4-BE49-F238E27FC236}">
                <a16:creationId xmlns:a16="http://schemas.microsoft.com/office/drawing/2014/main" id="{E4F4C5F9-90E7-4FEF-8192-B600079B9275}"/>
              </a:ext>
            </a:extLst>
          </p:cNvPr>
          <p:cNvSpPr txBox="1">
            <a:spLocks noGrp="1" noChangeArrowheads="1"/>
          </p:cNvSpPr>
          <p:nvPr/>
        </p:nvSpPr>
        <p:spPr bwMode="auto">
          <a:xfrm>
            <a:off x="4910138" y="3854450"/>
            <a:ext cx="4210050" cy="839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a:spcAft>
                <a:spcPts val="1413"/>
              </a:spcAft>
            </a:pPr>
            <a:endParaRPr lang="en-US" altLang="en-US" sz="3200">
              <a:solidFill>
                <a:srgbClr val="000000"/>
              </a:solidFill>
              <a:latin typeface="Arial" panose="020B0604020202020204" pitchFamily="34" charset="0"/>
              <a:cs typeface="Tahoma" panose="020B0604030504040204" pitchFamily="34" charset="0"/>
            </a:endParaRPr>
          </a:p>
        </p:txBody>
      </p:sp>
      <p:sp>
        <p:nvSpPr>
          <p:cNvPr id="1029" name="Θέση υπότιτλου 3">
            <a:extLst>
              <a:ext uri="{FF2B5EF4-FFF2-40B4-BE49-F238E27FC236}">
                <a16:creationId xmlns:a16="http://schemas.microsoft.com/office/drawing/2014/main" id="{F0B37322-A7D4-4DD7-9C0D-35D298CD3296}"/>
              </a:ext>
            </a:extLst>
          </p:cNvPr>
          <p:cNvSpPr txBox="1">
            <a:spLocks noGrp="1" noChangeArrowheads="1"/>
          </p:cNvSpPr>
          <p:nvPr/>
        </p:nvSpPr>
        <p:spPr bwMode="auto">
          <a:xfrm>
            <a:off x="4910138" y="3854450"/>
            <a:ext cx="4210050" cy="839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a:spcAft>
                <a:spcPts val="1413"/>
              </a:spcAft>
            </a:pPr>
            <a:endParaRPr lang="en-US" altLang="en-US" sz="3200">
              <a:solidFill>
                <a:srgbClr val="000000"/>
              </a:solidFill>
              <a:latin typeface="Arial" panose="020B0604020202020204" pitchFamily="34" charset="0"/>
              <a:cs typeface="Tahoma" panose="020B0604030504040204" pitchFamily="34" charset="0"/>
            </a:endParaRPr>
          </a:p>
        </p:txBody>
      </p:sp>
      <p:sp>
        <p:nvSpPr>
          <p:cNvPr id="5" name="Θέση ημερομηνίας 4">
            <a:extLst>
              <a:ext uri="{FF2B5EF4-FFF2-40B4-BE49-F238E27FC236}">
                <a16:creationId xmlns:a16="http://schemas.microsoft.com/office/drawing/2014/main" id="{8C9DDCB4-37BF-4833-8AFE-C4579DF26391}"/>
              </a:ext>
            </a:extLst>
          </p:cNvPr>
          <p:cNvSpPr txBox="1">
            <a:spLocks noGrp="1"/>
          </p:cNvSpPr>
          <p:nvPr>
            <p:ph type="dt" sz="half" idx="2"/>
          </p:nvPr>
        </p:nvSpPr>
        <p:spPr>
          <a:xfrm>
            <a:off x="288925" y="6994525"/>
            <a:ext cx="1677988" cy="522288"/>
          </a:xfrm>
          <a:prstGeom prst="rect">
            <a:avLst/>
          </a:prstGeom>
          <a:noFill/>
          <a:ln>
            <a:noFill/>
          </a:ln>
        </p:spPr>
        <p:txBody>
          <a:bodyPr wrap="square" lIns="0" tIns="0" rIns="0" bIns="0">
            <a:noAutofit/>
          </a:bodyPr>
          <a:lstStyle>
            <a:lvl1pPr lvl="0" rtl="0" eaLnBrk="1" fontAlgn="auto" hangingPunct="0">
              <a:spcBef>
                <a:spcPts val="0"/>
              </a:spcBef>
              <a:spcAft>
                <a:spcPts val="0"/>
              </a:spcAft>
              <a:buNone/>
              <a:tabLst/>
              <a:defRPr lang="en-US" sz="1400" kern="1200">
                <a:latin typeface="Century Gothic" pitchFamily="34"/>
                <a:ea typeface="Lucida Sans Unicode" pitchFamily="2"/>
                <a:cs typeface="Tahoma" pitchFamily="2"/>
              </a:defRPr>
            </a:lvl1pPr>
          </a:lstStyle>
          <a:p>
            <a:pPr>
              <a:defRPr/>
            </a:pPr>
            <a:endParaRPr/>
          </a:p>
        </p:txBody>
      </p:sp>
      <p:sp>
        <p:nvSpPr>
          <p:cNvPr id="6" name="Θέση υποσέλιδου 5">
            <a:extLst>
              <a:ext uri="{FF2B5EF4-FFF2-40B4-BE49-F238E27FC236}">
                <a16:creationId xmlns:a16="http://schemas.microsoft.com/office/drawing/2014/main" id="{8D4C7235-14B1-471D-9315-DF6ADCB62D9D}"/>
              </a:ext>
            </a:extLst>
          </p:cNvPr>
          <p:cNvSpPr txBox="1">
            <a:spLocks noGrp="1"/>
          </p:cNvSpPr>
          <p:nvPr>
            <p:ph type="ftr" sz="quarter" idx="3"/>
          </p:nvPr>
        </p:nvSpPr>
        <p:spPr>
          <a:xfrm>
            <a:off x="3948113" y="6994525"/>
            <a:ext cx="2022475" cy="522288"/>
          </a:xfrm>
          <a:prstGeom prst="rect">
            <a:avLst/>
          </a:prstGeom>
          <a:noFill/>
          <a:ln>
            <a:noFill/>
          </a:ln>
        </p:spPr>
        <p:txBody>
          <a:bodyPr wrap="square" lIns="0" tIns="0" rIns="0" bIns="0">
            <a:noAutofit/>
          </a:bodyPr>
          <a:lstStyle>
            <a:lvl1pPr lvl="0" algn="ctr" rtl="0" eaLnBrk="1" fontAlgn="auto" hangingPunct="0">
              <a:spcBef>
                <a:spcPts val="0"/>
              </a:spcBef>
              <a:spcAft>
                <a:spcPts val="0"/>
              </a:spcAft>
              <a:buNone/>
              <a:tabLst/>
              <a:defRPr lang="en-US" sz="1400" kern="1200">
                <a:latin typeface="Century Gothic" pitchFamily="34"/>
                <a:ea typeface="Lucida Sans Unicode" pitchFamily="2"/>
                <a:cs typeface="Tahoma" pitchFamily="2"/>
              </a:defRPr>
            </a:lvl1pPr>
          </a:lstStyle>
          <a:p>
            <a:pPr>
              <a:defRPr/>
            </a:pPr>
            <a:endParaRPr/>
          </a:p>
        </p:txBody>
      </p:sp>
      <p:sp>
        <p:nvSpPr>
          <p:cNvPr id="7" name="Θέση αριθμού διαφάνειας 6">
            <a:extLst>
              <a:ext uri="{FF2B5EF4-FFF2-40B4-BE49-F238E27FC236}">
                <a16:creationId xmlns:a16="http://schemas.microsoft.com/office/drawing/2014/main" id="{CDF2D629-A185-4F1A-A064-2E56CCC5DDDF}"/>
              </a:ext>
            </a:extLst>
          </p:cNvPr>
          <p:cNvSpPr txBox="1">
            <a:spLocks noGrp="1"/>
          </p:cNvSpPr>
          <p:nvPr>
            <p:ph type="sldNum" sz="quarter" idx="4"/>
          </p:nvPr>
        </p:nvSpPr>
        <p:spPr>
          <a:xfrm>
            <a:off x="7953375" y="6994525"/>
            <a:ext cx="1803400" cy="522288"/>
          </a:xfrm>
          <a:prstGeom prst="rect">
            <a:avLst/>
          </a:prstGeom>
          <a:noFill/>
          <a:ln>
            <a:noFill/>
          </a:ln>
        </p:spPr>
        <p:txBody>
          <a:bodyPr wrap="square" lIns="0" tIns="0" rIns="0" bIns="0">
            <a:noAutofit/>
          </a:bodyPr>
          <a:lstStyle>
            <a:lvl1pPr lvl="0" algn="r" rtl="0" eaLnBrk="1" fontAlgn="auto" hangingPunct="0">
              <a:spcBef>
                <a:spcPts val="0"/>
              </a:spcBef>
              <a:spcAft>
                <a:spcPts val="0"/>
              </a:spcAft>
              <a:buNone/>
              <a:tabLst/>
              <a:defRPr lang="en-US" sz="1400" kern="1200">
                <a:latin typeface="Century Gothic" pitchFamily="34"/>
                <a:ea typeface="Lucida Sans Unicode" pitchFamily="2"/>
                <a:cs typeface="Tahoma" pitchFamily="2"/>
              </a:defRPr>
            </a:lvl1pPr>
          </a:lstStyle>
          <a:p>
            <a:pPr>
              <a:defRPr/>
            </a:pPr>
            <a:fld id="{662A3B94-8964-471E-9E74-0B16468DB0A2}" type="slidenum">
              <a:rPr/>
              <a:pPr>
                <a:defRPr/>
              </a:pPr>
              <a:t>‹#›</a:t>
            </a:fld>
            <a:endParaRPr/>
          </a:p>
        </p:txBody>
      </p:sp>
      <p:sp>
        <p:nvSpPr>
          <p:cNvPr id="1033" name="Θέση κειμένου 7">
            <a:extLst>
              <a:ext uri="{FF2B5EF4-FFF2-40B4-BE49-F238E27FC236}">
                <a16:creationId xmlns:a16="http://schemas.microsoft.com/office/drawing/2014/main" id="{B3279624-D368-413F-81C8-5F60D050FF22}"/>
              </a:ext>
            </a:extLst>
          </p:cNvPr>
          <p:cNvSpPr txBox="1">
            <a:spLocks noGrp="1" noChangeArrowheads="1"/>
          </p:cNvSpPr>
          <p:nvPr>
            <p:ph type="body" idx="1"/>
          </p:nvPr>
        </p:nvSpPr>
        <p:spPr bwMode="auto">
          <a:xfrm>
            <a:off x="503238" y="1768475"/>
            <a:ext cx="9072562" cy="438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bodyPr>
          <a:lstStyle/>
          <a:p>
            <a:pPr lvl="0"/>
            <a:r>
              <a:rPr lang="el-GR" altLang="en-US"/>
              <a:t>Στυλ κειμένου υποδείγματος</a:t>
            </a:r>
          </a:p>
          <a:p>
            <a:pPr lvl="1"/>
            <a:r>
              <a:rPr lang="el-GR" altLang="en-US"/>
              <a:t>Δεύτερο επίπεδο</a:t>
            </a:r>
          </a:p>
          <a:p>
            <a:pPr lvl="2"/>
            <a:r>
              <a:rPr lang="el-GR" altLang="en-US"/>
              <a:t>Τρίτο επίπεδο</a:t>
            </a:r>
          </a:p>
          <a:p>
            <a:pPr lvl="3"/>
            <a:r>
              <a:rPr lang="el-GR" altLang="en-US"/>
              <a:t>Τέταρτο επίπεδο</a:t>
            </a:r>
          </a:p>
          <a:p>
            <a:pPr lvl="4"/>
            <a:r>
              <a:rPr lang="el-GR" altLang="en-US"/>
              <a:t>Πέμπτο επίπεδο</a:t>
            </a:r>
            <a:endParaRPr lang="en-US"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ransition spd="slow"/>
  <p:hf hdr="0" ftr="0" dt="0"/>
  <p:txStyles>
    <p:titleStyle>
      <a:lvl1pPr algn="r" rtl="0" eaLnBrk="0" fontAlgn="base" hangingPunct="0">
        <a:spcBef>
          <a:spcPct val="0"/>
        </a:spcBef>
        <a:spcAft>
          <a:spcPct val="0"/>
        </a:spcAft>
        <a:defRPr lang="en-US" sz="4400" kern="1200">
          <a:solidFill>
            <a:srgbClr val="FFFFFF"/>
          </a:solidFill>
          <a:latin typeface="Source Sans Pro" pitchFamily="34"/>
          <a:cs typeface="Tahoma" pitchFamily="2"/>
        </a:defRPr>
      </a:lvl1pPr>
      <a:lvl2pPr algn="r" rtl="0" eaLnBrk="0" fontAlgn="base" hangingPunct="0">
        <a:spcBef>
          <a:spcPct val="0"/>
        </a:spcBef>
        <a:spcAft>
          <a:spcPct val="0"/>
        </a:spcAft>
        <a:defRPr sz="4400">
          <a:solidFill>
            <a:srgbClr val="FFFFFF"/>
          </a:solidFill>
          <a:latin typeface="Source Sans Pro" panose="020B0503030403020204" pitchFamily="34" charset="0"/>
          <a:cs typeface="Tahoma" panose="020B0604030504040204" pitchFamily="34" charset="0"/>
        </a:defRPr>
      </a:lvl2pPr>
      <a:lvl3pPr algn="r" rtl="0" eaLnBrk="0" fontAlgn="base" hangingPunct="0">
        <a:spcBef>
          <a:spcPct val="0"/>
        </a:spcBef>
        <a:spcAft>
          <a:spcPct val="0"/>
        </a:spcAft>
        <a:defRPr sz="4400">
          <a:solidFill>
            <a:srgbClr val="FFFFFF"/>
          </a:solidFill>
          <a:latin typeface="Source Sans Pro" panose="020B0503030403020204" pitchFamily="34" charset="0"/>
          <a:cs typeface="Tahoma" panose="020B0604030504040204" pitchFamily="34" charset="0"/>
        </a:defRPr>
      </a:lvl3pPr>
      <a:lvl4pPr algn="r" rtl="0" eaLnBrk="0" fontAlgn="base" hangingPunct="0">
        <a:spcBef>
          <a:spcPct val="0"/>
        </a:spcBef>
        <a:spcAft>
          <a:spcPct val="0"/>
        </a:spcAft>
        <a:defRPr sz="4400">
          <a:solidFill>
            <a:srgbClr val="FFFFFF"/>
          </a:solidFill>
          <a:latin typeface="Source Sans Pro" panose="020B0503030403020204" pitchFamily="34" charset="0"/>
          <a:cs typeface="Tahoma" panose="020B0604030504040204" pitchFamily="34" charset="0"/>
        </a:defRPr>
      </a:lvl4pPr>
      <a:lvl5pPr algn="r" rtl="0" eaLnBrk="0" fontAlgn="base" hangingPunct="0">
        <a:spcBef>
          <a:spcPct val="0"/>
        </a:spcBef>
        <a:spcAft>
          <a:spcPct val="0"/>
        </a:spcAft>
        <a:defRPr sz="4400">
          <a:solidFill>
            <a:srgbClr val="FFFFFF"/>
          </a:solidFill>
          <a:latin typeface="Source Sans Pro" panose="020B0503030403020204" pitchFamily="34" charset="0"/>
          <a:cs typeface="Tahoma" panose="020B0604030504040204" pitchFamily="34" charset="0"/>
        </a:defRPr>
      </a:lvl5pPr>
      <a:lvl6pPr marL="457200" algn="r" rtl="0" eaLnBrk="0" fontAlgn="base" hangingPunct="0">
        <a:spcBef>
          <a:spcPct val="0"/>
        </a:spcBef>
        <a:spcAft>
          <a:spcPct val="0"/>
        </a:spcAft>
        <a:defRPr sz="4400">
          <a:solidFill>
            <a:srgbClr val="FFFFFF"/>
          </a:solidFill>
          <a:latin typeface="Source Sans Pro" panose="020B0503030403020204" pitchFamily="34" charset="0"/>
          <a:cs typeface="Tahoma" panose="020B0604030504040204" pitchFamily="34" charset="0"/>
        </a:defRPr>
      </a:lvl6pPr>
      <a:lvl7pPr marL="914400" algn="r" rtl="0" eaLnBrk="0" fontAlgn="base" hangingPunct="0">
        <a:spcBef>
          <a:spcPct val="0"/>
        </a:spcBef>
        <a:spcAft>
          <a:spcPct val="0"/>
        </a:spcAft>
        <a:defRPr sz="4400">
          <a:solidFill>
            <a:srgbClr val="FFFFFF"/>
          </a:solidFill>
          <a:latin typeface="Source Sans Pro" panose="020B0503030403020204" pitchFamily="34" charset="0"/>
          <a:cs typeface="Tahoma" panose="020B0604030504040204" pitchFamily="34" charset="0"/>
        </a:defRPr>
      </a:lvl7pPr>
      <a:lvl8pPr marL="1371600" algn="r" rtl="0" eaLnBrk="0" fontAlgn="base" hangingPunct="0">
        <a:spcBef>
          <a:spcPct val="0"/>
        </a:spcBef>
        <a:spcAft>
          <a:spcPct val="0"/>
        </a:spcAft>
        <a:defRPr sz="4400">
          <a:solidFill>
            <a:srgbClr val="FFFFFF"/>
          </a:solidFill>
          <a:latin typeface="Source Sans Pro" panose="020B0503030403020204" pitchFamily="34" charset="0"/>
          <a:cs typeface="Tahoma" panose="020B0604030504040204" pitchFamily="34" charset="0"/>
        </a:defRPr>
      </a:lvl8pPr>
      <a:lvl9pPr marL="1828800" algn="r" rtl="0" eaLnBrk="0" fontAlgn="base" hangingPunct="0">
        <a:spcBef>
          <a:spcPct val="0"/>
        </a:spcBef>
        <a:spcAft>
          <a:spcPct val="0"/>
        </a:spcAft>
        <a:defRPr sz="4400">
          <a:solidFill>
            <a:srgbClr val="FFFFFF"/>
          </a:solidFill>
          <a:latin typeface="Source Sans Pro" panose="020B0503030403020204" pitchFamily="34" charset="0"/>
          <a:cs typeface="Tahoma" panose="020B0604030504040204" pitchFamily="34" charset="0"/>
        </a:defRPr>
      </a:lvl9pPr>
    </p:titleStyle>
    <p:bodyStyle>
      <a:lvl1pPr algn="l" rtl="0" eaLnBrk="0" fontAlgn="base" hangingPunct="0">
        <a:spcBef>
          <a:spcPct val="0"/>
        </a:spcBef>
        <a:spcAft>
          <a:spcPts val="1413"/>
        </a:spcAft>
        <a:defRPr lang="en-US" sz="3200" kern="1200">
          <a:solidFill>
            <a:schemeClr val="tx1"/>
          </a:solidFill>
          <a:latin typeface="Arial" pitchFamily="18"/>
          <a:cs typeface="Tahoma" pitchFamily="2"/>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Tahoma" panose="020B0604030504040204" pitchFamily="3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Tahoma" panose="020B0604030504040204" pitchFamily="3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Tahoma" panose="020B060403050404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C7460920-1D61-4D01-9A44-74D8228198E5}"/>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0072688" cy="754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1" name="Θέση τίτλου 2">
            <a:extLst>
              <a:ext uri="{FF2B5EF4-FFF2-40B4-BE49-F238E27FC236}">
                <a16:creationId xmlns:a16="http://schemas.microsoft.com/office/drawing/2014/main" id="{0669244A-9162-445F-BAFA-72B2BC30A2D1}"/>
              </a:ext>
            </a:extLst>
          </p:cNvPr>
          <p:cNvSpPr txBox="1">
            <a:spLocks noGrp="1" noChangeArrowheads="1"/>
          </p:cNvSpPr>
          <p:nvPr>
            <p:ph type="title"/>
          </p:nvPr>
        </p:nvSpPr>
        <p:spPr bwMode="auto">
          <a:xfrm>
            <a:off x="503238" y="804863"/>
            <a:ext cx="9072562" cy="1262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bodyPr>
          <a:lstStyle/>
          <a:p>
            <a:pPr lvl="0"/>
            <a:endParaRPr lang="en-US" altLang="en-US"/>
          </a:p>
        </p:txBody>
      </p:sp>
      <p:sp>
        <p:nvSpPr>
          <p:cNvPr id="2052" name="Θέση κειμένου 3">
            <a:extLst>
              <a:ext uri="{FF2B5EF4-FFF2-40B4-BE49-F238E27FC236}">
                <a16:creationId xmlns:a16="http://schemas.microsoft.com/office/drawing/2014/main" id="{E86C8E6E-712D-460B-8D00-88DAD85516FE}"/>
              </a:ext>
            </a:extLst>
          </p:cNvPr>
          <p:cNvSpPr txBox="1">
            <a:spLocks noGrp="1" noChangeArrowheads="1"/>
          </p:cNvSpPr>
          <p:nvPr>
            <p:ph type="body" idx="1"/>
          </p:nvPr>
        </p:nvSpPr>
        <p:spPr bwMode="auto">
          <a:xfrm>
            <a:off x="503238" y="2273300"/>
            <a:ext cx="9072562" cy="438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bodyPr>
          <a:lstStyle/>
          <a:p>
            <a:pPr lvl="0"/>
            <a:r>
              <a:rPr lang="el-GR" altLang="en-US"/>
              <a:t>Στυλ κειμένου υποδείγματος</a:t>
            </a:r>
          </a:p>
          <a:p>
            <a:pPr lvl="1"/>
            <a:r>
              <a:rPr lang="el-GR" altLang="en-US"/>
              <a:t>Δεύτερο επίπεδο</a:t>
            </a:r>
          </a:p>
          <a:p>
            <a:pPr lvl="2"/>
            <a:r>
              <a:rPr lang="el-GR" altLang="en-US"/>
              <a:t>Τρίτο επίπεδο</a:t>
            </a:r>
          </a:p>
          <a:p>
            <a:pPr lvl="3"/>
            <a:r>
              <a:rPr lang="el-GR" altLang="en-US"/>
              <a:t>Τέταρτο επίπεδο</a:t>
            </a:r>
          </a:p>
          <a:p>
            <a:pPr lvl="4"/>
            <a:r>
              <a:rPr lang="el-GR" altLang="en-US"/>
              <a:t>Πέμπτο επίπεδο</a:t>
            </a:r>
            <a:endParaRPr lang="en-US" altLang="en-US"/>
          </a:p>
        </p:txBody>
      </p:sp>
      <p:sp>
        <p:nvSpPr>
          <p:cNvPr id="5" name="Θέση ημερομηνίας 4">
            <a:extLst>
              <a:ext uri="{FF2B5EF4-FFF2-40B4-BE49-F238E27FC236}">
                <a16:creationId xmlns:a16="http://schemas.microsoft.com/office/drawing/2014/main" id="{F4F5AD14-BAB1-4487-84D5-401E2AC59003}"/>
              </a:ext>
            </a:extLst>
          </p:cNvPr>
          <p:cNvSpPr txBox="1">
            <a:spLocks noGrp="1"/>
          </p:cNvSpPr>
          <p:nvPr>
            <p:ph type="dt" sz="half" idx="2"/>
          </p:nvPr>
        </p:nvSpPr>
        <p:spPr>
          <a:xfrm>
            <a:off x="288925" y="6994525"/>
            <a:ext cx="1676400" cy="522288"/>
          </a:xfrm>
          <a:prstGeom prst="rect">
            <a:avLst/>
          </a:prstGeom>
          <a:noFill/>
          <a:ln>
            <a:noFill/>
          </a:ln>
        </p:spPr>
        <p:txBody>
          <a:bodyPr wrap="square" lIns="0" tIns="0" rIns="0" bIns="0">
            <a:noAutofit/>
          </a:bodyPr>
          <a:lstStyle>
            <a:lvl1pPr lvl="0" rtl="0" eaLnBrk="1" fontAlgn="auto" hangingPunct="0">
              <a:spcBef>
                <a:spcPts val="0"/>
              </a:spcBef>
              <a:spcAft>
                <a:spcPts val="0"/>
              </a:spcAft>
              <a:buNone/>
              <a:tabLst/>
              <a:defRPr lang="en-US" sz="1400" kern="1200">
                <a:latin typeface="Century Gothic" pitchFamily="34"/>
                <a:ea typeface="Lucida Sans Unicode" pitchFamily="2"/>
                <a:cs typeface="Tahoma" pitchFamily="2"/>
              </a:defRPr>
            </a:lvl1pPr>
          </a:lstStyle>
          <a:p>
            <a:pPr>
              <a:defRPr/>
            </a:pPr>
            <a:endParaRPr/>
          </a:p>
        </p:txBody>
      </p:sp>
      <p:sp>
        <p:nvSpPr>
          <p:cNvPr id="6" name="Θέση υποσέλιδου 5">
            <a:extLst>
              <a:ext uri="{FF2B5EF4-FFF2-40B4-BE49-F238E27FC236}">
                <a16:creationId xmlns:a16="http://schemas.microsoft.com/office/drawing/2014/main" id="{1AC692D1-8BFE-442E-86B6-228876EEC4DC}"/>
              </a:ext>
            </a:extLst>
          </p:cNvPr>
          <p:cNvSpPr txBox="1">
            <a:spLocks noGrp="1"/>
          </p:cNvSpPr>
          <p:nvPr>
            <p:ph type="ftr" sz="quarter" idx="3"/>
          </p:nvPr>
        </p:nvSpPr>
        <p:spPr>
          <a:xfrm>
            <a:off x="3948113" y="6994525"/>
            <a:ext cx="2022475" cy="522288"/>
          </a:xfrm>
          <a:prstGeom prst="rect">
            <a:avLst/>
          </a:prstGeom>
          <a:noFill/>
          <a:ln>
            <a:noFill/>
          </a:ln>
        </p:spPr>
        <p:txBody>
          <a:bodyPr wrap="square" lIns="0" tIns="0" rIns="0" bIns="0">
            <a:noAutofit/>
          </a:bodyPr>
          <a:lstStyle>
            <a:lvl1pPr lvl="0" algn="ctr" rtl="0" eaLnBrk="1" fontAlgn="auto" hangingPunct="0">
              <a:spcBef>
                <a:spcPts val="0"/>
              </a:spcBef>
              <a:spcAft>
                <a:spcPts val="0"/>
              </a:spcAft>
              <a:buNone/>
              <a:tabLst/>
              <a:defRPr lang="en-US" sz="1400" kern="1200">
                <a:latin typeface="Century Gothic" pitchFamily="34"/>
                <a:ea typeface="Lucida Sans Unicode" pitchFamily="2"/>
                <a:cs typeface="Tahoma" pitchFamily="2"/>
              </a:defRPr>
            </a:lvl1pPr>
          </a:lstStyle>
          <a:p>
            <a:pPr>
              <a:defRPr/>
            </a:pPr>
            <a:endParaRPr/>
          </a:p>
        </p:txBody>
      </p:sp>
      <p:sp>
        <p:nvSpPr>
          <p:cNvPr id="7" name="Θέση αριθμού διαφάνειας 6">
            <a:extLst>
              <a:ext uri="{FF2B5EF4-FFF2-40B4-BE49-F238E27FC236}">
                <a16:creationId xmlns:a16="http://schemas.microsoft.com/office/drawing/2014/main" id="{DBBE425A-40AD-453F-B7D0-51E036949C1B}"/>
              </a:ext>
            </a:extLst>
          </p:cNvPr>
          <p:cNvSpPr txBox="1">
            <a:spLocks noGrp="1"/>
          </p:cNvSpPr>
          <p:nvPr>
            <p:ph type="sldNum" sz="quarter" idx="4"/>
          </p:nvPr>
        </p:nvSpPr>
        <p:spPr>
          <a:xfrm>
            <a:off x="7953375" y="6994525"/>
            <a:ext cx="1803400" cy="522288"/>
          </a:xfrm>
          <a:prstGeom prst="rect">
            <a:avLst/>
          </a:prstGeom>
          <a:noFill/>
          <a:ln>
            <a:noFill/>
          </a:ln>
        </p:spPr>
        <p:txBody>
          <a:bodyPr wrap="square" lIns="0" tIns="0" rIns="0" bIns="0">
            <a:noAutofit/>
          </a:bodyPr>
          <a:lstStyle>
            <a:lvl1pPr lvl="0" algn="r" rtl="0" eaLnBrk="1" fontAlgn="auto" hangingPunct="0">
              <a:spcBef>
                <a:spcPts val="0"/>
              </a:spcBef>
              <a:spcAft>
                <a:spcPts val="0"/>
              </a:spcAft>
              <a:buNone/>
              <a:tabLst/>
              <a:defRPr lang="en-US" sz="1400" kern="1200">
                <a:latin typeface="Century Gothic" pitchFamily="34"/>
                <a:ea typeface="Lucida Sans Unicode" pitchFamily="2"/>
                <a:cs typeface="Tahoma" pitchFamily="2"/>
              </a:defRPr>
            </a:lvl1pPr>
          </a:lstStyle>
          <a:p>
            <a:pPr>
              <a:defRPr/>
            </a:pPr>
            <a:fld id="{AC8BB690-71D7-4A2B-8CF7-BC74E76FACF6}" type="slidenum">
              <a:rPr/>
              <a:pPr>
                <a:defRPr/>
              </a:pPr>
              <a:t>‹#›</a:t>
            </a:fld>
            <a:endParaRPr/>
          </a:p>
        </p:txBody>
      </p:sp>
    </p:spTree>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Lst>
  <p:transition spd="slow"/>
  <p:hf hdr="0" ftr="0" dt="0"/>
  <p:txStyles>
    <p:titleStyle>
      <a:lvl1pPr algn="l" rtl="0" eaLnBrk="0" fontAlgn="base" hangingPunct="0">
        <a:spcBef>
          <a:spcPct val="0"/>
        </a:spcBef>
        <a:spcAft>
          <a:spcPct val="0"/>
        </a:spcAft>
        <a:defRPr lang="en-US" sz="3200" kern="1200">
          <a:solidFill>
            <a:srgbClr val="3399FF"/>
          </a:solidFill>
          <a:latin typeface="Source Sans Pro" pitchFamily="34"/>
          <a:cs typeface="Tahoma" pitchFamily="2"/>
        </a:defRPr>
      </a:lvl1pPr>
      <a:lvl2pPr algn="l" rtl="0" eaLnBrk="0" fontAlgn="base" hangingPunct="0">
        <a:spcBef>
          <a:spcPct val="0"/>
        </a:spcBef>
        <a:spcAft>
          <a:spcPct val="0"/>
        </a:spcAft>
        <a:defRPr sz="3200">
          <a:solidFill>
            <a:srgbClr val="3399FF"/>
          </a:solidFill>
          <a:latin typeface="Source Sans Pro" panose="020B0503030403020204" pitchFamily="34" charset="0"/>
          <a:cs typeface="Tahoma" panose="020B0604030504040204" pitchFamily="34" charset="0"/>
        </a:defRPr>
      </a:lvl2pPr>
      <a:lvl3pPr algn="l" rtl="0" eaLnBrk="0" fontAlgn="base" hangingPunct="0">
        <a:spcBef>
          <a:spcPct val="0"/>
        </a:spcBef>
        <a:spcAft>
          <a:spcPct val="0"/>
        </a:spcAft>
        <a:defRPr sz="3200">
          <a:solidFill>
            <a:srgbClr val="3399FF"/>
          </a:solidFill>
          <a:latin typeface="Source Sans Pro" panose="020B0503030403020204" pitchFamily="34" charset="0"/>
          <a:cs typeface="Tahoma" panose="020B0604030504040204" pitchFamily="34" charset="0"/>
        </a:defRPr>
      </a:lvl3pPr>
      <a:lvl4pPr algn="l" rtl="0" eaLnBrk="0" fontAlgn="base" hangingPunct="0">
        <a:spcBef>
          <a:spcPct val="0"/>
        </a:spcBef>
        <a:spcAft>
          <a:spcPct val="0"/>
        </a:spcAft>
        <a:defRPr sz="3200">
          <a:solidFill>
            <a:srgbClr val="3399FF"/>
          </a:solidFill>
          <a:latin typeface="Source Sans Pro" panose="020B0503030403020204" pitchFamily="34" charset="0"/>
          <a:cs typeface="Tahoma" panose="020B0604030504040204" pitchFamily="34" charset="0"/>
        </a:defRPr>
      </a:lvl4pPr>
      <a:lvl5pPr algn="l" rtl="0" eaLnBrk="0" fontAlgn="base" hangingPunct="0">
        <a:spcBef>
          <a:spcPct val="0"/>
        </a:spcBef>
        <a:spcAft>
          <a:spcPct val="0"/>
        </a:spcAft>
        <a:defRPr sz="3200">
          <a:solidFill>
            <a:srgbClr val="3399FF"/>
          </a:solidFill>
          <a:latin typeface="Source Sans Pro" panose="020B0503030403020204" pitchFamily="34" charset="0"/>
          <a:cs typeface="Tahoma" panose="020B0604030504040204" pitchFamily="34" charset="0"/>
        </a:defRPr>
      </a:lvl5pPr>
      <a:lvl6pPr marL="457200" algn="l" rtl="0" eaLnBrk="0" fontAlgn="base" hangingPunct="0">
        <a:spcBef>
          <a:spcPct val="0"/>
        </a:spcBef>
        <a:spcAft>
          <a:spcPct val="0"/>
        </a:spcAft>
        <a:defRPr sz="3200">
          <a:solidFill>
            <a:srgbClr val="3399FF"/>
          </a:solidFill>
          <a:latin typeface="Source Sans Pro" panose="020B0503030403020204" pitchFamily="34" charset="0"/>
          <a:cs typeface="Tahoma" panose="020B0604030504040204" pitchFamily="34" charset="0"/>
        </a:defRPr>
      </a:lvl6pPr>
      <a:lvl7pPr marL="914400" algn="l" rtl="0" eaLnBrk="0" fontAlgn="base" hangingPunct="0">
        <a:spcBef>
          <a:spcPct val="0"/>
        </a:spcBef>
        <a:spcAft>
          <a:spcPct val="0"/>
        </a:spcAft>
        <a:defRPr sz="3200">
          <a:solidFill>
            <a:srgbClr val="3399FF"/>
          </a:solidFill>
          <a:latin typeface="Source Sans Pro" panose="020B0503030403020204" pitchFamily="34" charset="0"/>
          <a:cs typeface="Tahoma" panose="020B0604030504040204" pitchFamily="34" charset="0"/>
        </a:defRPr>
      </a:lvl7pPr>
      <a:lvl8pPr marL="1371600" algn="l" rtl="0" eaLnBrk="0" fontAlgn="base" hangingPunct="0">
        <a:spcBef>
          <a:spcPct val="0"/>
        </a:spcBef>
        <a:spcAft>
          <a:spcPct val="0"/>
        </a:spcAft>
        <a:defRPr sz="3200">
          <a:solidFill>
            <a:srgbClr val="3399FF"/>
          </a:solidFill>
          <a:latin typeface="Source Sans Pro" panose="020B0503030403020204" pitchFamily="34" charset="0"/>
          <a:cs typeface="Tahoma" panose="020B0604030504040204" pitchFamily="34" charset="0"/>
        </a:defRPr>
      </a:lvl8pPr>
      <a:lvl9pPr marL="1828800" algn="l" rtl="0" eaLnBrk="0" fontAlgn="base" hangingPunct="0">
        <a:spcBef>
          <a:spcPct val="0"/>
        </a:spcBef>
        <a:spcAft>
          <a:spcPct val="0"/>
        </a:spcAft>
        <a:defRPr sz="3200">
          <a:solidFill>
            <a:srgbClr val="3399FF"/>
          </a:solidFill>
          <a:latin typeface="Source Sans Pro" panose="020B0503030403020204" pitchFamily="34" charset="0"/>
          <a:cs typeface="Tahoma" panose="020B0604030504040204" pitchFamily="34" charset="0"/>
        </a:defRPr>
      </a:lvl9pPr>
    </p:titleStyle>
    <p:bodyStyle>
      <a:lvl1pPr algn="l" rtl="0" eaLnBrk="0" fontAlgn="base" hangingPunct="0">
        <a:spcBef>
          <a:spcPct val="0"/>
        </a:spcBef>
        <a:spcAft>
          <a:spcPts val="1413"/>
        </a:spcAft>
        <a:defRPr lang="en-US" sz="2200" kern="1200">
          <a:solidFill>
            <a:srgbClr val="000000"/>
          </a:solidFill>
          <a:latin typeface="Source Sans Pro" pitchFamily="34"/>
          <a:cs typeface="Tahoma" pitchFamily="2"/>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Tahoma" panose="020B0604030504040204" pitchFamily="3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Tahoma" panose="020B0604030504040204" pitchFamily="3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Tahoma" panose="020B060403050404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18.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18.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18.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18.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18.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5.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15.xml"/><Relationship Id="rId1" Type="http://schemas.openxmlformats.org/officeDocument/2006/relationships/slideLayout" Target="../slideLayouts/slideLayout18.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16.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notesSlide" Target="../notesSlides/notesSlide16.xml"/><Relationship Id="rId1" Type="http://schemas.openxmlformats.org/officeDocument/2006/relationships/slideLayout" Target="../slideLayouts/slideLayout18.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17.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notesSlide" Target="../notesSlides/notesSlide17.xml"/><Relationship Id="rId1" Type="http://schemas.openxmlformats.org/officeDocument/2006/relationships/slideLayout" Target="../slideLayouts/slideLayout18.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1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8.xml"/><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9.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0.xml"/><Relationship Id="rId1" Type="http://schemas.openxmlformats.org/officeDocument/2006/relationships/slideLayout" Target="../slideLayouts/slideLayout18.xml"/><Relationship Id="rId5" Type="http://schemas.openxmlformats.org/officeDocument/2006/relationships/image" Target="../media/image55.png"/><Relationship Id="rId4" Type="http://schemas.openxmlformats.org/officeDocument/2006/relationships/image" Target="../media/image54.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3.xml"/><Relationship Id="rId1" Type="http://schemas.openxmlformats.org/officeDocument/2006/relationships/slideLayout" Target="../slideLayouts/slideLayout18.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2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4.xml"/><Relationship Id="rId1" Type="http://schemas.openxmlformats.org/officeDocument/2006/relationships/slideLayout" Target="../slideLayouts/slideLayout18.xml"/><Relationship Id="rId5" Type="http://schemas.openxmlformats.org/officeDocument/2006/relationships/image" Target="../media/image62.png"/><Relationship Id="rId4" Type="http://schemas.openxmlformats.org/officeDocument/2006/relationships/image" Target="../media/image61.png"/></Relationships>
</file>

<file path=ppt/slides/_rels/slide2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5.xml"/><Relationship Id="rId1" Type="http://schemas.openxmlformats.org/officeDocument/2006/relationships/slideLayout" Target="../slideLayouts/slideLayout18.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2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6.xml"/><Relationship Id="rId1" Type="http://schemas.openxmlformats.org/officeDocument/2006/relationships/slideLayout" Target="../slideLayouts/slideLayout18.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s>
</file>

<file path=ppt/slides/_rels/slide2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7.xml"/><Relationship Id="rId1" Type="http://schemas.openxmlformats.org/officeDocument/2006/relationships/slideLayout" Target="../slideLayouts/slideLayout18.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2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8.xml"/><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3.xml"/><Relationship Id="rId1" Type="http://schemas.openxmlformats.org/officeDocument/2006/relationships/slideLayout" Target="../slideLayouts/slideLayout18.xml"/><Relationship Id="rId4" Type="http://schemas.openxmlformats.org/officeDocument/2006/relationships/image" Target="../media/image4.png"/></Relationships>
</file>

<file path=ppt/slides/_rels/slide3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4.xml"/><Relationship Id="rId1" Type="http://schemas.openxmlformats.org/officeDocument/2006/relationships/slideLayout" Target="../slideLayouts/slideLayout18.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35.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80.png"/><Relationship Id="rId7" Type="http://schemas.openxmlformats.org/officeDocument/2006/relationships/image" Target="../media/image84.png"/><Relationship Id="rId2" Type="http://schemas.openxmlformats.org/officeDocument/2006/relationships/notesSlide" Target="../notesSlides/notesSlide35.xml"/><Relationship Id="rId1" Type="http://schemas.openxmlformats.org/officeDocument/2006/relationships/slideLayout" Target="../slideLayouts/slideLayout18.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_rels/slide36.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image" Target="../media/image86.png"/><Relationship Id="rId7" Type="http://schemas.openxmlformats.org/officeDocument/2006/relationships/image" Target="../media/image90.png"/><Relationship Id="rId2" Type="http://schemas.openxmlformats.org/officeDocument/2006/relationships/notesSlide" Target="../notesSlides/notesSlide36.xml"/><Relationship Id="rId1" Type="http://schemas.openxmlformats.org/officeDocument/2006/relationships/slideLayout" Target="../slideLayouts/slideLayout18.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s>
</file>

<file path=ppt/slides/_rels/slide37.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image" Target="../media/image92.png"/><Relationship Id="rId7" Type="http://schemas.openxmlformats.org/officeDocument/2006/relationships/image" Target="../media/image96.png"/><Relationship Id="rId2" Type="http://schemas.openxmlformats.org/officeDocument/2006/relationships/notesSlide" Target="../notesSlides/notesSlide37.xml"/><Relationship Id="rId1" Type="http://schemas.openxmlformats.org/officeDocument/2006/relationships/slideLayout" Target="../slideLayouts/slideLayout18.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93.png"/></Relationships>
</file>

<file path=ppt/slides/_rels/slide38.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image" Target="../media/image98.png"/><Relationship Id="rId7" Type="http://schemas.openxmlformats.org/officeDocument/2006/relationships/image" Target="../media/image102.png"/><Relationship Id="rId2" Type="http://schemas.openxmlformats.org/officeDocument/2006/relationships/notesSlide" Target="../notesSlides/notesSlide38.xml"/><Relationship Id="rId1" Type="http://schemas.openxmlformats.org/officeDocument/2006/relationships/slideLayout" Target="../slideLayouts/slideLayout18.xml"/><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image" Target="../media/image99.png"/></Relationships>
</file>

<file path=ppt/slides/_rels/slide39.xml.rels><?xml version="1.0" encoding="UTF-8" standalone="yes"?>
<Relationships xmlns="http://schemas.openxmlformats.org/package/2006/relationships"><Relationship Id="rId8" Type="http://schemas.openxmlformats.org/officeDocument/2006/relationships/image" Target="../media/image109.png"/><Relationship Id="rId3" Type="http://schemas.openxmlformats.org/officeDocument/2006/relationships/image" Target="../media/image104.png"/><Relationship Id="rId7" Type="http://schemas.openxmlformats.org/officeDocument/2006/relationships/image" Target="../media/image108.png"/><Relationship Id="rId2" Type="http://schemas.openxmlformats.org/officeDocument/2006/relationships/notesSlide" Target="../notesSlides/notesSlide39.xml"/><Relationship Id="rId1" Type="http://schemas.openxmlformats.org/officeDocument/2006/relationships/slideLayout" Target="../slideLayouts/slideLayout18.xml"/><Relationship Id="rId6" Type="http://schemas.openxmlformats.org/officeDocument/2006/relationships/image" Target="../media/image107.png"/><Relationship Id="rId5" Type="http://schemas.openxmlformats.org/officeDocument/2006/relationships/image" Target="../media/image106.png"/><Relationship Id="rId4" Type="http://schemas.openxmlformats.org/officeDocument/2006/relationships/image" Target="../media/image105.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8.xml"/><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8" Type="http://schemas.openxmlformats.org/officeDocument/2006/relationships/image" Target="../media/image115.png"/><Relationship Id="rId3" Type="http://schemas.openxmlformats.org/officeDocument/2006/relationships/image" Target="../media/image110.png"/><Relationship Id="rId7" Type="http://schemas.openxmlformats.org/officeDocument/2006/relationships/image" Target="../media/image114.png"/><Relationship Id="rId2" Type="http://schemas.openxmlformats.org/officeDocument/2006/relationships/notesSlide" Target="../notesSlides/notesSlide40.xml"/><Relationship Id="rId1" Type="http://schemas.openxmlformats.org/officeDocument/2006/relationships/slideLayout" Target="../slideLayouts/slideLayout18.xml"/><Relationship Id="rId6" Type="http://schemas.openxmlformats.org/officeDocument/2006/relationships/image" Target="../media/image113.png"/><Relationship Id="rId5" Type="http://schemas.openxmlformats.org/officeDocument/2006/relationships/image" Target="../media/image112.png"/><Relationship Id="rId4" Type="http://schemas.openxmlformats.org/officeDocument/2006/relationships/image" Target="../media/image111.png"/></Relationships>
</file>

<file path=ppt/slides/_rels/slide41.xml.rels><?xml version="1.0" encoding="UTF-8" standalone="yes"?>
<Relationships xmlns="http://schemas.openxmlformats.org/package/2006/relationships"><Relationship Id="rId8" Type="http://schemas.openxmlformats.org/officeDocument/2006/relationships/image" Target="../media/image121.png"/><Relationship Id="rId3" Type="http://schemas.openxmlformats.org/officeDocument/2006/relationships/image" Target="../media/image116.png"/><Relationship Id="rId7" Type="http://schemas.openxmlformats.org/officeDocument/2006/relationships/image" Target="../media/image120.png"/><Relationship Id="rId2" Type="http://schemas.openxmlformats.org/officeDocument/2006/relationships/notesSlide" Target="../notesSlides/notesSlide41.xml"/><Relationship Id="rId1" Type="http://schemas.openxmlformats.org/officeDocument/2006/relationships/slideLayout" Target="../slideLayouts/slideLayout18.xml"/><Relationship Id="rId6" Type="http://schemas.openxmlformats.org/officeDocument/2006/relationships/image" Target="../media/image119.png"/><Relationship Id="rId5" Type="http://schemas.openxmlformats.org/officeDocument/2006/relationships/image" Target="../media/image118.png"/><Relationship Id="rId4" Type="http://schemas.openxmlformats.org/officeDocument/2006/relationships/image" Target="../media/image117.png"/></Relationships>
</file>

<file path=ppt/slides/_rels/slide42.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42.xml"/><Relationship Id="rId1" Type="http://schemas.openxmlformats.org/officeDocument/2006/relationships/slideLayout" Target="../slideLayouts/slideLayout18.xml"/><Relationship Id="rId6" Type="http://schemas.openxmlformats.org/officeDocument/2006/relationships/image" Target="../media/image125.png"/><Relationship Id="rId5" Type="http://schemas.openxmlformats.org/officeDocument/2006/relationships/image" Target="../media/image124.png"/><Relationship Id="rId4" Type="http://schemas.openxmlformats.org/officeDocument/2006/relationships/image" Target="../media/image123.png"/></Relationships>
</file>

<file path=ppt/slides/_rels/slide43.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43.xml"/><Relationship Id="rId1" Type="http://schemas.openxmlformats.org/officeDocument/2006/relationships/slideLayout" Target="../slideLayouts/slideLayout18.xml"/></Relationships>
</file>

<file path=ppt/slides/_rels/slide44.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44.xml"/><Relationship Id="rId1" Type="http://schemas.openxmlformats.org/officeDocument/2006/relationships/slideLayout" Target="../slideLayouts/slideLayout18.xml"/></Relationships>
</file>

<file path=ppt/slides/_rels/slide45.xml.rels><?xml version="1.0" encoding="UTF-8" standalone="yes"?>
<Relationships xmlns="http://schemas.openxmlformats.org/package/2006/relationships"><Relationship Id="rId8" Type="http://schemas.openxmlformats.org/officeDocument/2006/relationships/image" Target="../media/image133.png"/><Relationship Id="rId3" Type="http://schemas.openxmlformats.org/officeDocument/2006/relationships/image" Target="../media/image128.png"/><Relationship Id="rId7" Type="http://schemas.openxmlformats.org/officeDocument/2006/relationships/image" Target="../media/image132.png"/><Relationship Id="rId2" Type="http://schemas.openxmlformats.org/officeDocument/2006/relationships/notesSlide" Target="../notesSlides/notesSlide45.xml"/><Relationship Id="rId1" Type="http://schemas.openxmlformats.org/officeDocument/2006/relationships/slideLayout" Target="../slideLayouts/slideLayout18.xml"/><Relationship Id="rId6" Type="http://schemas.openxmlformats.org/officeDocument/2006/relationships/image" Target="../media/image131.png"/><Relationship Id="rId5" Type="http://schemas.openxmlformats.org/officeDocument/2006/relationships/image" Target="../media/image130.png"/><Relationship Id="rId4" Type="http://schemas.openxmlformats.org/officeDocument/2006/relationships/image" Target="../media/image129.png"/></Relationships>
</file>

<file path=ppt/slides/_rels/slide46.xml.rels><?xml version="1.0" encoding="UTF-8" standalone="yes"?>
<Relationships xmlns="http://schemas.openxmlformats.org/package/2006/relationships"><Relationship Id="rId8" Type="http://schemas.openxmlformats.org/officeDocument/2006/relationships/image" Target="../media/image139.png"/><Relationship Id="rId3" Type="http://schemas.openxmlformats.org/officeDocument/2006/relationships/image" Target="../media/image134.png"/><Relationship Id="rId7" Type="http://schemas.openxmlformats.org/officeDocument/2006/relationships/image" Target="../media/image138.png"/><Relationship Id="rId2" Type="http://schemas.openxmlformats.org/officeDocument/2006/relationships/notesSlide" Target="../notesSlides/notesSlide46.xml"/><Relationship Id="rId1" Type="http://schemas.openxmlformats.org/officeDocument/2006/relationships/slideLayout" Target="../slideLayouts/slideLayout18.xml"/><Relationship Id="rId6" Type="http://schemas.openxmlformats.org/officeDocument/2006/relationships/image" Target="../media/image137.png"/><Relationship Id="rId5" Type="http://schemas.openxmlformats.org/officeDocument/2006/relationships/image" Target="../media/image136.png"/><Relationship Id="rId4" Type="http://schemas.openxmlformats.org/officeDocument/2006/relationships/image" Target="../media/image135.png"/></Relationships>
</file>

<file path=ppt/slides/_rels/slide47.xml.rels><?xml version="1.0" encoding="UTF-8" standalone="yes"?>
<Relationships xmlns="http://schemas.openxmlformats.org/package/2006/relationships"><Relationship Id="rId8" Type="http://schemas.openxmlformats.org/officeDocument/2006/relationships/image" Target="../media/image145.png"/><Relationship Id="rId3" Type="http://schemas.openxmlformats.org/officeDocument/2006/relationships/image" Target="../media/image140.png"/><Relationship Id="rId7" Type="http://schemas.openxmlformats.org/officeDocument/2006/relationships/image" Target="../media/image144.png"/><Relationship Id="rId2" Type="http://schemas.openxmlformats.org/officeDocument/2006/relationships/notesSlide" Target="../notesSlides/notesSlide47.xml"/><Relationship Id="rId1" Type="http://schemas.openxmlformats.org/officeDocument/2006/relationships/slideLayout" Target="../slideLayouts/slideLayout18.xml"/><Relationship Id="rId6" Type="http://schemas.openxmlformats.org/officeDocument/2006/relationships/image" Target="../media/image143.png"/><Relationship Id="rId5" Type="http://schemas.openxmlformats.org/officeDocument/2006/relationships/image" Target="../media/image142.png"/><Relationship Id="rId4" Type="http://schemas.openxmlformats.org/officeDocument/2006/relationships/image" Target="../media/image141.png"/></Relationships>
</file>

<file path=ppt/slides/_rels/slide48.xml.rels><?xml version="1.0" encoding="UTF-8" standalone="yes"?>
<Relationships xmlns="http://schemas.openxmlformats.org/package/2006/relationships"><Relationship Id="rId8" Type="http://schemas.openxmlformats.org/officeDocument/2006/relationships/image" Target="../media/image151.png"/><Relationship Id="rId3" Type="http://schemas.openxmlformats.org/officeDocument/2006/relationships/image" Target="../media/image146.png"/><Relationship Id="rId7" Type="http://schemas.openxmlformats.org/officeDocument/2006/relationships/image" Target="../media/image150.png"/><Relationship Id="rId2" Type="http://schemas.openxmlformats.org/officeDocument/2006/relationships/notesSlide" Target="../notesSlides/notesSlide48.xml"/><Relationship Id="rId1" Type="http://schemas.openxmlformats.org/officeDocument/2006/relationships/slideLayout" Target="../slideLayouts/slideLayout18.xml"/><Relationship Id="rId6" Type="http://schemas.openxmlformats.org/officeDocument/2006/relationships/image" Target="../media/image149.png"/><Relationship Id="rId5" Type="http://schemas.openxmlformats.org/officeDocument/2006/relationships/image" Target="../media/image148.png"/><Relationship Id="rId4" Type="http://schemas.openxmlformats.org/officeDocument/2006/relationships/image" Target="../media/image147.png"/></Relationships>
</file>

<file path=ppt/slides/_rels/slide49.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49.xml"/><Relationship Id="rId1" Type="http://schemas.openxmlformats.org/officeDocument/2006/relationships/slideLayout" Target="../slideLayouts/slideLayout18.xml"/><Relationship Id="rId4" Type="http://schemas.openxmlformats.org/officeDocument/2006/relationships/image" Target="../media/image153.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8.xml"/><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50.xml"/><Relationship Id="rId1" Type="http://schemas.openxmlformats.org/officeDocument/2006/relationships/slideLayout" Target="../slideLayouts/slideLayout18.xml"/><Relationship Id="rId6" Type="http://schemas.openxmlformats.org/officeDocument/2006/relationships/image" Target="../media/image157.png"/><Relationship Id="rId5" Type="http://schemas.openxmlformats.org/officeDocument/2006/relationships/image" Target="../media/image156.png"/><Relationship Id="rId4" Type="http://schemas.openxmlformats.org/officeDocument/2006/relationships/image" Target="../media/image155.png"/></Relationships>
</file>

<file path=ppt/slides/_rels/slide51.xml.rels><?xml version="1.0" encoding="UTF-8" standalone="yes"?>
<Relationships xmlns="http://schemas.openxmlformats.org/package/2006/relationships"><Relationship Id="rId3" Type="http://schemas.openxmlformats.org/officeDocument/2006/relationships/hyperlink" Target="https://archive.ics.uci.edu/ml/datasets/gene+expression+cancer+RNA-Seq" TargetMode="External"/><Relationship Id="rId2" Type="http://schemas.openxmlformats.org/officeDocument/2006/relationships/notesSlide" Target="../notesSlides/notesSlide51.xml"/><Relationship Id="rId1" Type="http://schemas.openxmlformats.org/officeDocument/2006/relationships/slideLayout" Target="../slideLayouts/slideLayout18.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18.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18.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Τίτλος 1">
            <a:extLst>
              <a:ext uri="{FF2B5EF4-FFF2-40B4-BE49-F238E27FC236}">
                <a16:creationId xmlns:a16="http://schemas.microsoft.com/office/drawing/2014/main" id="{5A2400CB-4A8C-4F42-8639-373CDD681982}"/>
              </a:ext>
            </a:extLst>
          </p:cNvPr>
          <p:cNvSpPr txBox="1">
            <a:spLocks noGrp="1" noChangeArrowheads="1"/>
          </p:cNvSpPr>
          <p:nvPr>
            <p:ph type="title" idx="4294967295"/>
          </p:nvPr>
        </p:nvSpPr>
        <p:spPr>
          <a:xfrm>
            <a:off x="3824288" y="2844800"/>
            <a:ext cx="5643562" cy="1106488"/>
          </a:xfrm>
        </p:spPr>
        <p:txBody>
          <a:bodyPr wrap="square">
            <a:spAutoFit/>
          </a:bodyPr>
          <a:lstStyle/>
          <a:p>
            <a:pPr eaLnBrk="1"/>
            <a:r>
              <a:rPr lang="el-GR" altLang="en-US" sz="3600">
                <a:latin typeface="Arial" panose="020B0604020202020204" pitchFamily="34" charset="0"/>
                <a:cs typeface="Arial" panose="020B0604020202020204" pitchFamily="34" charset="0"/>
              </a:rPr>
              <a:t>Υπολογιστική Νοημοσύνη</a:t>
            </a:r>
            <a:br>
              <a:rPr lang="el-GR" altLang="en-US" sz="3600">
                <a:latin typeface="Arial" panose="020B0604020202020204" pitchFamily="34" charset="0"/>
                <a:cs typeface="Arial" panose="020B0604020202020204" pitchFamily="34" charset="0"/>
              </a:rPr>
            </a:br>
            <a:r>
              <a:rPr lang="el-GR" altLang="en-US" sz="3600">
                <a:latin typeface="Arial" panose="020B0604020202020204" pitchFamily="34" charset="0"/>
                <a:cs typeface="Arial" panose="020B0604020202020204" pitchFamily="34" charset="0"/>
              </a:rPr>
              <a:t>Εργασίες</a:t>
            </a:r>
          </a:p>
        </p:txBody>
      </p:sp>
      <p:sp>
        <p:nvSpPr>
          <p:cNvPr id="5123" name="Υπότιτλος 2">
            <a:extLst>
              <a:ext uri="{FF2B5EF4-FFF2-40B4-BE49-F238E27FC236}">
                <a16:creationId xmlns:a16="http://schemas.microsoft.com/office/drawing/2014/main" id="{CB177872-5FAE-4F73-A8C3-D14055651B82}"/>
              </a:ext>
            </a:extLst>
          </p:cNvPr>
          <p:cNvSpPr txBox="1">
            <a:spLocks noGrp="1" noChangeArrowheads="1"/>
          </p:cNvSpPr>
          <p:nvPr>
            <p:ph type="subTitle" idx="4294967295"/>
          </p:nvPr>
        </p:nvSpPr>
        <p:spPr>
          <a:xfrm>
            <a:off x="5257800" y="4535488"/>
            <a:ext cx="4210050" cy="338137"/>
          </a:xfrm>
        </p:spPr>
        <p:txBody>
          <a:bodyPr wrap="square" anchor="ctr">
            <a:spAutoFit/>
          </a:bodyPr>
          <a:lstStyle/>
          <a:p>
            <a:pPr algn="r" eaLnBrk="1"/>
            <a:r>
              <a:rPr lang="el-GR" altLang="en-US" sz="2200">
                <a:solidFill>
                  <a:srgbClr val="FFFFFF"/>
                </a:solidFill>
                <a:latin typeface="Arial" panose="020B0604020202020204" pitchFamily="34" charset="0"/>
                <a:cs typeface="Arial" panose="020B0604020202020204" pitchFamily="34" charset="0"/>
              </a:rPr>
              <a:t>Αλέξανδρος Γαϊτάνης</a:t>
            </a:r>
          </a:p>
        </p:txBody>
      </p:sp>
      <p:sp>
        <p:nvSpPr>
          <p:cNvPr id="5124" name="TextBox 3">
            <a:extLst>
              <a:ext uri="{FF2B5EF4-FFF2-40B4-BE49-F238E27FC236}">
                <a16:creationId xmlns:a16="http://schemas.microsoft.com/office/drawing/2014/main" id="{F8891267-710E-4A04-870B-95ECDC6B45A5}"/>
              </a:ext>
            </a:extLst>
          </p:cNvPr>
          <p:cNvSpPr txBox="1">
            <a:spLocks noChangeArrowheads="1"/>
          </p:cNvSpPr>
          <p:nvPr/>
        </p:nvSpPr>
        <p:spPr bwMode="auto">
          <a:xfrm>
            <a:off x="5257800" y="5856288"/>
            <a:ext cx="4343400" cy="1230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b">
            <a:spAutoFit/>
          </a:bodyPr>
          <a:lstStyle>
            <a:lvl1pPr>
              <a:spcAft>
                <a:spcPts val="1413"/>
              </a:spcAft>
              <a:defRPr sz="3200">
                <a:solidFill>
                  <a:schemeClr val="tx1"/>
                </a:solidFill>
                <a:latin typeface="Arial" panose="020B0604020202020204" pitchFamily="34" charset="0"/>
                <a:cs typeface="Tahoma" panose="020B060403050404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cs typeface="Tahoma" panose="020B060403050404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cs typeface="Tahoma" panose="020B060403050404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cs typeface="Tahoma" panose="020B060403050404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cs typeface="Tahoma" panose="020B060403050404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cs typeface="Tahoma" panose="020B060403050404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cs typeface="Tahoma" panose="020B060403050404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cs typeface="Tahoma" panose="020B060403050404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cs typeface="Tahoma" panose="020B0604030504040204" pitchFamily="34" charset="0"/>
              </a:defRPr>
            </a:lvl9pPr>
          </a:lstStyle>
          <a:p>
            <a:pPr algn="r" eaLnBrk="1">
              <a:spcAft>
                <a:spcPct val="0"/>
              </a:spcAft>
            </a:pPr>
            <a:r>
              <a:rPr lang="en-US" altLang="en-US" sz="1600">
                <a:solidFill>
                  <a:srgbClr val="FFFFFF"/>
                </a:solidFill>
                <a:ea typeface="Lucida Sans Unicode" panose="020B0602030504020204" pitchFamily="34" charset="0"/>
                <a:cs typeface="Arial" panose="020B0604020202020204" pitchFamily="34" charset="0"/>
              </a:rPr>
              <a:t>ΠΜΣ </a:t>
            </a:r>
            <a:r>
              <a:rPr lang="el-GR" altLang="en-US" sz="1600">
                <a:solidFill>
                  <a:srgbClr val="FFFFFF"/>
                </a:solidFill>
                <a:ea typeface="Lucida Sans Unicode" panose="020B0602030504020204" pitchFamily="34" charset="0"/>
                <a:cs typeface="Arial" panose="020B0604020202020204" pitchFamily="34" charset="0"/>
              </a:rPr>
              <a:t>στην</a:t>
            </a:r>
            <a:r>
              <a:rPr lang="en-US" altLang="en-US" sz="1600">
                <a:solidFill>
                  <a:srgbClr val="FFFFFF"/>
                </a:solidFill>
                <a:ea typeface="Lucida Sans Unicode" panose="020B0602030504020204" pitchFamily="34" charset="0"/>
                <a:cs typeface="Arial" panose="020B0604020202020204" pitchFamily="34" charset="0"/>
              </a:rPr>
              <a:t> </a:t>
            </a:r>
            <a:r>
              <a:rPr lang="el-GR" altLang="en-US" sz="1600">
                <a:solidFill>
                  <a:srgbClr val="FFFFFF"/>
                </a:solidFill>
                <a:ea typeface="Lucida Sans Unicode" panose="020B0602030504020204" pitchFamily="34" charset="0"/>
                <a:cs typeface="Arial" panose="020B0604020202020204" pitchFamily="34" charset="0"/>
              </a:rPr>
              <a:t>Τεχνητή</a:t>
            </a:r>
            <a:r>
              <a:rPr lang="en-US" altLang="en-US" sz="1600">
                <a:solidFill>
                  <a:srgbClr val="FFFFFF"/>
                </a:solidFill>
                <a:ea typeface="Lucida Sans Unicode" panose="020B0602030504020204" pitchFamily="34" charset="0"/>
                <a:cs typeface="Arial" panose="020B0604020202020204" pitchFamily="34" charset="0"/>
              </a:rPr>
              <a:t> </a:t>
            </a:r>
            <a:r>
              <a:rPr lang="el-GR" altLang="en-US" sz="1600">
                <a:solidFill>
                  <a:srgbClr val="FFFFFF"/>
                </a:solidFill>
                <a:ea typeface="Lucida Sans Unicode" panose="020B0602030504020204" pitchFamily="34" charset="0"/>
                <a:cs typeface="Arial" panose="020B0604020202020204" pitchFamily="34" charset="0"/>
              </a:rPr>
              <a:t>Νοημοσύνη</a:t>
            </a:r>
            <a:endParaRPr lang="en-US" altLang="en-US" sz="1600">
              <a:solidFill>
                <a:srgbClr val="FFFFFF"/>
              </a:solidFill>
              <a:ea typeface="Lucida Sans Unicode" panose="020B0602030504020204" pitchFamily="34" charset="0"/>
              <a:cs typeface="Arial" panose="020B0604020202020204" pitchFamily="34" charset="0"/>
            </a:endParaRPr>
          </a:p>
          <a:p>
            <a:pPr algn="r" eaLnBrk="1">
              <a:spcAft>
                <a:spcPct val="0"/>
              </a:spcAft>
            </a:pPr>
            <a:r>
              <a:rPr lang="el-GR" altLang="en-US" sz="1600">
                <a:solidFill>
                  <a:srgbClr val="FFFFFF"/>
                </a:solidFill>
                <a:ea typeface="Lucida Sans Unicode" panose="020B0602030504020204" pitchFamily="34" charset="0"/>
                <a:cs typeface="Arial" panose="020B0604020202020204" pitchFamily="34" charset="0"/>
              </a:rPr>
              <a:t>Χειμερινό</a:t>
            </a:r>
            <a:r>
              <a:rPr lang="en-US" altLang="en-US" sz="1600">
                <a:solidFill>
                  <a:srgbClr val="FFFFFF"/>
                </a:solidFill>
                <a:ea typeface="Lucida Sans Unicode" panose="020B0602030504020204" pitchFamily="34" charset="0"/>
                <a:cs typeface="Arial" panose="020B0604020202020204" pitchFamily="34" charset="0"/>
              </a:rPr>
              <a:t> </a:t>
            </a:r>
            <a:r>
              <a:rPr lang="el-GR" altLang="en-US" sz="1600">
                <a:solidFill>
                  <a:srgbClr val="FFFFFF"/>
                </a:solidFill>
                <a:ea typeface="Lucida Sans Unicode" panose="020B0602030504020204" pitchFamily="34" charset="0"/>
                <a:cs typeface="Arial" panose="020B0604020202020204" pitchFamily="34" charset="0"/>
              </a:rPr>
              <a:t>Εξάμηνο</a:t>
            </a:r>
            <a:r>
              <a:rPr lang="en-US" altLang="en-US" sz="1600">
                <a:solidFill>
                  <a:srgbClr val="FFFFFF"/>
                </a:solidFill>
                <a:ea typeface="Lucida Sans Unicode" panose="020B0602030504020204" pitchFamily="34" charset="0"/>
                <a:cs typeface="Arial" panose="020B0604020202020204" pitchFamily="34" charset="0"/>
              </a:rPr>
              <a:t> 2020 - 2021</a:t>
            </a:r>
          </a:p>
          <a:p>
            <a:pPr algn="r" eaLnBrk="1">
              <a:spcAft>
                <a:spcPct val="0"/>
              </a:spcAft>
            </a:pPr>
            <a:r>
              <a:rPr lang="el-GR" altLang="en-US" sz="1600">
                <a:solidFill>
                  <a:srgbClr val="FFFFFF"/>
                </a:solidFill>
                <a:ea typeface="Lucida Sans Unicode" panose="020B0602030504020204" pitchFamily="34" charset="0"/>
                <a:cs typeface="Arial" panose="020B0604020202020204" pitchFamily="34" charset="0"/>
              </a:rPr>
              <a:t>Τμήμα</a:t>
            </a:r>
            <a:r>
              <a:rPr lang="en-US" altLang="en-US" sz="1600">
                <a:solidFill>
                  <a:srgbClr val="FFFFFF"/>
                </a:solidFill>
                <a:ea typeface="Lucida Sans Unicode" panose="020B0602030504020204" pitchFamily="34" charset="0"/>
                <a:cs typeface="Arial" panose="020B0604020202020204" pitchFamily="34" charset="0"/>
              </a:rPr>
              <a:t> Πληροφορικής</a:t>
            </a:r>
          </a:p>
          <a:p>
            <a:pPr algn="r" eaLnBrk="1">
              <a:spcAft>
                <a:spcPct val="0"/>
              </a:spcAft>
            </a:pPr>
            <a:r>
              <a:rPr lang="el-GR" altLang="en-US" sz="1600">
                <a:solidFill>
                  <a:srgbClr val="FFFFFF"/>
                </a:solidFill>
                <a:ea typeface="Lucida Sans Unicode" panose="020B0602030504020204" pitchFamily="34" charset="0"/>
                <a:cs typeface="Arial" panose="020B0604020202020204" pitchFamily="34" charset="0"/>
              </a:rPr>
              <a:t>Αριστοτέλειο</a:t>
            </a:r>
            <a:r>
              <a:rPr lang="en-US" altLang="en-US" sz="1600">
                <a:solidFill>
                  <a:srgbClr val="FFFFFF"/>
                </a:solidFill>
                <a:ea typeface="Lucida Sans Unicode" panose="020B0602030504020204" pitchFamily="34" charset="0"/>
                <a:cs typeface="Arial" panose="020B0604020202020204" pitchFamily="34" charset="0"/>
              </a:rPr>
              <a:t> </a:t>
            </a:r>
            <a:r>
              <a:rPr lang="el-GR" altLang="en-US" sz="1600">
                <a:solidFill>
                  <a:srgbClr val="FFFFFF"/>
                </a:solidFill>
                <a:ea typeface="Lucida Sans Unicode" panose="020B0602030504020204" pitchFamily="34" charset="0"/>
                <a:cs typeface="Arial" panose="020B0604020202020204" pitchFamily="34" charset="0"/>
              </a:rPr>
              <a:t>Πανεπιστήμιο</a:t>
            </a:r>
            <a:r>
              <a:rPr lang="en-US" altLang="en-US" sz="1600">
                <a:solidFill>
                  <a:srgbClr val="FFFFFF"/>
                </a:solidFill>
                <a:ea typeface="Lucida Sans Unicode" panose="020B0602030504020204" pitchFamily="34" charset="0"/>
                <a:cs typeface="Arial" panose="020B0604020202020204" pitchFamily="34" charset="0"/>
              </a:rPr>
              <a:t> Θεσσαλονίκης</a:t>
            </a:r>
          </a:p>
          <a:p>
            <a:pPr algn="r" eaLnBrk="1">
              <a:spcAft>
                <a:spcPct val="0"/>
              </a:spcAft>
            </a:pPr>
            <a:endParaRPr lang="en-US" altLang="en-US" sz="1600">
              <a:solidFill>
                <a:srgbClr val="FFFFFF"/>
              </a:solidFill>
              <a:ea typeface="Lucida Sans Unicode" panose="020B0602030504020204" pitchFamily="34" charset="0"/>
              <a:cs typeface="Arial" panose="020B0604020202020204" pitchFamily="34" charset="0"/>
            </a:endParaRPr>
          </a:p>
        </p:txBody>
      </p:sp>
    </p:spTree>
  </p:cSld>
  <p:clrMapOvr>
    <a:masterClrMapping/>
  </p:clrMapOvr>
  <p:transition spd="slow"/>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Θέση αριθμού διαφάνειας 3">
            <a:extLst>
              <a:ext uri="{FF2B5EF4-FFF2-40B4-BE49-F238E27FC236}">
                <a16:creationId xmlns:a16="http://schemas.microsoft.com/office/drawing/2014/main" id="{45B73EF7-26DC-4701-A2DE-74BE42DFD310}"/>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numCol="1" anchor="t" anchorCtr="0" compatLnSpc="1">
            <a:prstTxWarp prst="textNoShape">
              <a:avLst/>
            </a:prstTxWarp>
          </a:bodyPr>
          <a:lstStyle>
            <a:lvl1pPr>
              <a:spcAft>
                <a:spcPts val="1413"/>
              </a:spcAft>
              <a:defRPr sz="2200">
                <a:solidFill>
                  <a:srgbClr val="000000"/>
                </a:solidFill>
                <a:latin typeface="Source Sans Pro" panose="020B0503030403020204" pitchFamily="34" charset="0"/>
                <a:cs typeface="Tahoma" panose="020B060403050404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cs typeface="Tahoma" panose="020B060403050404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cs typeface="Tahoma" panose="020B060403050404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cs typeface="Tahoma" panose="020B060403050404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cs typeface="Tahoma" panose="020B060403050404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cs typeface="Tahoma" panose="020B060403050404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cs typeface="Tahoma" panose="020B060403050404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cs typeface="Tahoma" panose="020B060403050404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cs typeface="Tahoma" panose="020B0604030504040204" pitchFamily="34" charset="0"/>
              </a:defRPr>
            </a:lvl9pPr>
          </a:lstStyle>
          <a:p>
            <a:pPr fontAlgn="base">
              <a:spcBef>
                <a:spcPct val="0"/>
              </a:spcBef>
              <a:spcAft>
                <a:spcPct val="0"/>
              </a:spcAft>
            </a:pPr>
            <a:fld id="{D56CF392-B7C0-4A10-821E-D688F4C1818D}" type="slidenum">
              <a:rPr altLang="en-US" sz="1400" smtClean="0">
                <a:solidFill>
                  <a:schemeClr val="tx1"/>
                </a:solidFill>
                <a:latin typeface="Century Gothic" panose="020B0502020202020204" pitchFamily="34" charset="0"/>
                <a:cs typeface="Lucida Sans Unicode" panose="020B0602030504020204" pitchFamily="34" charset="0"/>
              </a:rPr>
              <a:pPr fontAlgn="base">
                <a:spcBef>
                  <a:spcPct val="0"/>
                </a:spcBef>
                <a:spcAft>
                  <a:spcPct val="0"/>
                </a:spcAft>
              </a:pPr>
              <a:t>10</a:t>
            </a:fld>
            <a:endParaRPr altLang="en-US" sz="1400">
              <a:solidFill>
                <a:schemeClr val="tx1"/>
              </a:solidFill>
              <a:latin typeface="Century Gothic" panose="020B0502020202020204" pitchFamily="34" charset="0"/>
              <a:cs typeface="Lucida Sans Unicode" panose="020B0602030504020204" pitchFamily="34" charset="0"/>
            </a:endParaRPr>
          </a:p>
        </p:txBody>
      </p:sp>
      <p:sp>
        <p:nvSpPr>
          <p:cNvPr id="19459" name="Τίτλος 1">
            <a:extLst>
              <a:ext uri="{FF2B5EF4-FFF2-40B4-BE49-F238E27FC236}">
                <a16:creationId xmlns:a16="http://schemas.microsoft.com/office/drawing/2014/main" id="{60E4D9A3-E916-4001-AFD7-01D056AC8A53}"/>
              </a:ext>
            </a:extLst>
          </p:cNvPr>
          <p:cNvSpPr txBox="1">
            <a:spLocks noGrp="1" noChangeArrowheads="1"/>
          </p:cNvSpPr>
          <p:nvPr>
            <p:ph type="title" idx="4294967295"/>
          </p:nvPr>
        </p:nvSpPr>
        <p:spPr>
          <a:xfrm>
            <a:off x="503238" y="1189673"/>
            <a:ext cx="9072562" cy="492443"/>
          </a:xfrm>
        </p:spPr>
        <p:txBody>
          <a:bodyPr wrap="square">
            <a:spAutoFit/>
          </a:bodyPr>
          <a:lstStyle/>
          <a:p>
            <a:pPr eaLnBrk="1"/>
            <a:r>
              <a:rPr lang="en-US" altLang="en-US" dirty="0">
                <a:latin typeface="Arial" panose="020B0604020202020204" pitchFamily="34" charset="0"/>
                <a:cs typeface="Arial" panose="020B0604020202020204" pitchFamily="34" charset="0"/>
              </a:rPr>
              <a:t>SVM – Μεγάλο training set - sklearn</a:t>
            </a:r>
            <a:endParaRPr altLang="en-US" dirty="0">
              <a:latin typeface="Arial" panose="020B0604020202020204" pitchFamily="34" charset="0"/>
              <a:cs typeface="Arial" panose="020B0604020202020204" pitchFamily="34" charset="0"/>
            </a:endParaRPr>
          </a:p>
        </p:txBody>
      </p:sp>
      <p:pic>
        <p:nvPicPr>
          <p:cNvPr id="17" name="Εικόνα 16">
            <a:extLst>
              <a:ext uri="{FF2B5EF4-FFF2-40B4-BE49-F238E27FC236}">
                <a16:creationId xmlns:a16="http://schemas.microsoft.com/office/drawing/2014/main" id="{CED855D4-D5F0-4CB9-BC82-09FE1235E01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70135" y="2270591"/>
            <a:ext cx="3219282" cy="2287522"/>
          </a:xfrm>
          <a:prstGeom prst="rect">
            <a:avLst/>
          </a:prstGeom>
        </p:spPr>
      </p:pic>
      <p:pic>
        <p:nvPicPr>
          <p:cNvPr id="7" name="Εικόνα 6">
            <a:extLst>
              <a:ext uri="{FF2B5EF4-FFF2-40B4-BE49-F238E27FC236}">
                <a16:creationId xmlns:a16="http://schemas.microsoft.com/office/drawing/2014/main" id="{A0F7E968-865E-49CC-8875-B9D24D5CDB9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478732" y="4956943"/>
            <a:ext cx="3221030" cy="2264288"/>
          </a:xfrm>
          <a:prstGeom prst="rect">
            <a:avLst/>
          </a:prstGeom>
        </p:spPr>
      </p:pic>
      <p:pic>
        <p:nvPicPr>
          <p:cNvPr id="8" name="Εικόνα 7">
            <a:extLst>
              <a:ext uri="{FF2B5EF4-FFF2-40B4-BE49-F238E27FC236}">
                <a16:creationId xmlns:a16="http://schemas.microsoft.com/office/drawing/2014/main" id="{58CFE82A-1776-4A08-85D8-723C219BD869}"/>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762786" y="4932439"/>
            <a:ext cx="3205311" cy="2273718"/>
          </a:xfrm>
          <a:prstGeom prst="rect">
            <a:avLst/>
          </a:prstGeom>
        </p:spPr>
      </p:pic>
      <p:pic>
        <p:nvPicPr>
          <p:cNvPr id="3" name="Εικόνα 2">
            <a:extLst>
              <a:ext uri="{FF2B5EF4-FFF2-40B4-BE49-F238E27FC236}">
                <a16:creationId xmlns:a16="http://schemas.microsoft.com/office/drawing/2014/main" id="{101E7160-5706-4C08-8E0F-814C821E7715}"/>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5518157" y="2230787"/>
            <a:ext cx="3205310" cy="2275929"/>
          </a:xfrm>
          <a:prstGeom prst="rect">
            <a:avLst/>
          </a:prstGeom>
        </p:spPr>
      </p:pic>
      <p:sp>
        <p:nvSpPr>
          <p:cNvPr id="9" name="TextBox 8">
            <a:extLst>
              <a:ext uri="{FF2B5EF4-FFF2-40B4-BE49-F238E27FC236}">
                <a16:creationId xmlns:a16="http://schemas.microsoft.com/office/drawing/2014/main" id="{D85D76B7-5F82-4411-AEC8-1BE792ECA689}"/>
              </a:ext>
            </a:extLst>
          </p:cNvPr>
          <p:cNvSpPr txBox="1"/>
          <p:nvPr/>
        </p:nvSpPr>
        <p:spPr>
          <a:xfrm>
            <a:off x="503238" y="1960819"/>
            <a:ext cx="2510852" cy="369332"/>
          </a:xfrm>
          <a:prstGeom prst="rect">
            <a:avLst/>
          </a:prstGeom>
          <a:noFill/>
        </p:spPr>
        <p:txBody>
          <a:bodyPr wrap="square" rtlCol="0">
            <a:spAutoFit/>
          </a:bodyPr>
          <a:lstStyle/>
          <a:p>
            <a:pPr marL="285750" indent="-285750">
              <a:buFont typeface="Arial" panose="020B0604020202020204" pitchFamily="34" charset="0"/>
              <a:buChar char="•"/>
            </a:pPr>
            <a:r>
              <a:rPr lang="en-US" dirty="0"/>
              <a:t>Linear kernel</a:t>
            </a:r>
          </a:p>
        </p:txBody>
      </p:sp>
      <p:sp>
        <p:nvSpPr>
          <p:cNvPr id="10" name="TextBox 9">
            <a:extLst>
              <a:ext uri="{FF2B5EF4-FFF2-40B4-BE49-F238E27FC236}">
                <a16:creationId xmlns:a16="http://schemas.microsoft.com/office/drawing/2014/main" id="{A327ABAA-016B-40EA-802E-12ED1DD937C5}"/>
              </a:ext>
            </a:extLst>
          </p:cNvPr>
          <p:cNvSpPr txBox="1"/>
          <p:nvPr/>
        </p:nvSpPr>
        <p:spPr>
          <a:xfrm>
            <a:off x="5039519" y="4650955"/>
            <a:ext cx="2510852" cy="369332"/>
          </a:xfrm>
          <a:prstGeom prst="rect">
            <a:avLst/>
          </a:prstGeom>
          <a:noFill/>
        </p:spPr>
        <p:txBody>
          <a:bodyPr wrap="square" rtlCol="0">
            <a:spAutoFit/>
          </a:bodyPr>
          <a:lstStyle/>
          <a:p>
            <a:pPr marL="285750" indent="-285750">
              <a:buFont typeface="Arial" panose="020B0604020202020204" pitchFamily="34" charset="0"/>
              <a:buChar char="•"/>
            </a:pPr>
            <a:r>
              <a:rPr lang="en-US" dirty="0"/>
              <a:t>Sigmoid kernel</a:t>
            </a:r>
          </a:p>
        </p:txBody>
      </p:sp>
      <p:sp>
        <p:nvSpPr>
          <p:cNvPr id="11" name="TextBox 10">
            <a:extLst>
              <a:ext uri="{FF2B5EF4-FFF2-40B4-BE49-F238E27FC236}">
                <a16:creationId xmlns:a16="http://schemas.microsoft.com/office/drawing/2014/main" id="{68086337-6F6B-4E21-8558-CA549AD03935}"/>
              </a:ext>
            </a:extLst>
          </p:cNvPr>
          <p:cNvSpPr txBox="1"/>
          <p:nvPr/>
        </p:nvSpPr>
        <p:spPr>
          <a:xfrm>
            <a:off x="503238" y="4650955"/>
            <a:ext cx="2510852" cy="369332"/>
          </a:xfrm>
          <a:prstGeom prst="rect">
            <a:avLst/>
          </a:prstGeom>
          <a:noFill/>
        </p:spPr>
        <p:txBody>
          <a:bodyPr wrap="square" rtlCol="0">
            <a:spAutoFit/>
          </a:bodyPr>
          <a:lstStyle/>
          <a:p>
            <a:pPr marL="285750" indent="-285750">
              <a:buFont typeface="Arial" panose="020B0604020202020204" pitchFamily="34" charset="0"/>
              <a:buChar char="•"/>
            </a:pPr>
            <a:r>
              <a:rPr lang="en-US" dirty="0"/>
              <a:t>RBF kernel</a:t>
            </a:r>
          </a:p>
        </p:txBody>
      </p:sp>
      <p:sp>
        <p:nvSpPr>
          <p:cNvPr id="12" name="TextBox 11">
            <a:extLst>
              <a:ext uri="{FF2B5EF4-FFF2-40B4-BE49-F238E27FC236}">
                <a16:creationId xmlns:a16="http://schemas.microsoft.com/office/drawing/2014/main" id="{8C9CD88F-987F-43F2-AF83-88C91F3BC4E5}"/>
              </a:ext>
            </a:extLst>
          </p:cNvPr>
          <p:cNvSpPr txBox="1"/>
          <p:nvPr/>
        </p:nvSpPr>
        <p:spPr>
          <a:xfrm>
            <a:off x="5039519" y="1960819"/>
            <a:ext cx="2510852" cy="369332"/>
          </a:xfrm>
          <a:prstGeom prst="rect">
            <a:avLst/>
          </a:prstGeom>
          <a:noFill/>
        </p:spPr>
        <p:txBody>
          <a:bodyPr wrap="square" rtlCol="0">
            <a:spAutoFit/>
          </a:bodyPr>
          <a:lstStyle/>
          <a:p>
            <a:pPr marL="285750" indent="-285750">
              <a:buFont typeface="Arial" panose="020B0604020202020204" pitchFamily="34" charset="0"/>
              <a:buChar char="•"/>
            </a:pPr>
            <a:r>
              <a:rPr lang="en-US" dirty="0"/>
              <a:t>Polynomial kernel</a:t>
            </a:r>
          </a:p>
        </p:txBody>
      </p:sp>
    </p:spTree>
    <p:extLst>
      <p:ext uri="{BB962C8B-B14F-4D97-AF65-F5344CB8AC3E}">
        <p14:creationId xmlns:p14="http://schemas.microsoft.com/office/powerpoint/2010/main" val="3862983852"/>
      </p:ext>
    </p:extLst>
  </p:cSld>
  <p:clrMapOvr>
    <a:masterClrMapping/>
  </p:clrMapOvr>
  <p:transition spd="slow"/>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Θέση αριθμού διαφάνειας 3">
            <a:extLst>
              <a:ext uri="{FF2B5EF4-FFF2-40B4-BE49-F238E27FC236}">
                <a16:creationId xmlns:a16="http://schemas.microsoft.com/office/drawing/2014/main" id="{45B73EF7-26DC-4701-A2DE-74BE42DFD310}"/>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numCol="1" anchor="t" anchorCtr="0" compatLnSpc="1">
            <a:prstTxWarp prst="textNoShape">
              <a:avLst/>
            </a:prstTxWarp>
          </a:bodyPr>
          <a:lstStyle>
            <a:lvl1pPr>
              <a:spcAft>
                <a:spcPts val="1413"/>
              </a:spcAft>
              <a:defRPr sz="2200">
                <a:solidFill>
                  <a:srgbClr val="000000"/>
                </a:solidFill>
                <a:latin typeface="Source Sans Pro" panose="020B0503030403020204" pitchFamily="34" charset="0"/>
                <a:cs typeface="Tahoma" panose="020B060403050404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cs typeface="Tahoma" panose="020B060403050404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cs typeface="Tahoma" panose="020B060403050404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cs typeface="Tahoma" panose="020B060403050404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cs typeface="Tahoma" panose="020B060403050404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cs typeface="Tahoma" panose="020B060403050404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cs typeface="Tahoma" panose="020B060403050404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cs typeface="Tahoma" panose="020B060403050404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cs typeface="Tahoma" panose="020B0604030504040204" pitchFamily="34" charset="0"/>
              </a:defRPr>
            </a:lvl9pPr>
          </a:lstStyle>
          <a:p>
            <a:pPr fontAlgn="base">
              <a:spcBef>
                <a:spcPct val="0"/>
              </a:spcBef>
              <a:spcAft>
                <a:spcPct val="0"/>
              </a:spcAft>
            </a:pPr>
            <a:fld id="{D56CF392-B7C0-4A10-821E-D688F4C1818D}" type="slidenum">
              <a:rPr altLang="en-US" sz="1400" smtClean="0">
                <a:solidFill>
                  <a:schemeClr val="tx1"/>
                </a:solidFill>
                <a:latin typeface="Century Gothic" panose="020B0502020202020204" pitchFamily="34" charset="0"/>
                <a:cs typeface="Lucida Sans Unicode" panose="020B0602030504020204" pitchFamily="34" charset="0"/>
              </a:rPr>
              <a:pPr fontAlgn="base">
                <a:spcBef>
                  <a:spcPct val="0"/>
                </a:spcBef>
                <a:spcAft>
                  <a:spcPct val="0"/>
                </a:spcAft>
              </a:pPr>
              <a:t>11</a:t>
            </a:fld>
            <a:endParaRPr altLang="en-US" sz="1400">
              <a:solidFill>
                <a:schemeClr val="tx1"/>
              </a:solidFill>
              <a:latin typeface="Century Gothic" panose="020B0502020202020204" pitchFamily="34" charset="0"/>
              <a:cs typeface="Lucida Sans Unicode" panose="020B0602030504020204" pitchFamily="34" charset="0"/>
            </a:endParaRPr>
          </a:p>
        </p:txBody>
      </p:sp>
      <p:sp>
        <p:nvSpPr>
          <p:cNvPr id="19459" name="Τίτλος 1">
            <a:extLst>
              <a:ext uri="{FF2B5EF4-FFF2-40B4-BE49-F238E27FC236}">
                <a16:creationId xmlns:a16="http://schemas.microsoft.com/office/drawing/2014/main" id="{60E4D9A3-E916-4001-AFD7-01D056AC8A53}"/>
              </a:ext>
            </a:extLst>
          </p:cNvPr>
          <p:cNvSpPr txBox="1">
            <a:spLocks noGrp="1" noChangeArrowheads="1"/>
          </p:cNvSpPr>
          <p:nvPr>
            <p:ph type="title" idx="4294967295"/>
          </p:nvPr>
        </p:nvSpPr>
        <p:spPr>
          <a:xfrm>
            <a:off x="503238" y="1189673"/>
            <a:ext cx="9072562" cy="492443"/>
          </a:xfrm>
        </p:spPr>
        <p:txBody>
          <a:bodyPr wrap="square">
            <a:spAutoFit/>
          </a:bodyPr>
          <a:lstStyle/>
          <a:p>
            <a:pPr eaLnBrk="1"/>
            <a:r>
              <a:rPr altLang="en-US" dirty="0">
                <a:latin typeface="Arial" panose="020B0604020202020204" pitchFamily="34" charset="0"/>
                <a:cs typeface="Arial" panose="020B0604020202020204" pitchFamily="34" charset="0"/>
              </a:rPr>
              <a:t>SVM </a:t>
            </a:r>
            <a:r>
              <a:rPr lang="en-US" altLang="en-US" dirty="0">
                <a:latin typeface="Arial" panose="020B0604020202020204" pitchFamily="34" charset="0"/>
                <a:cs typeface="Arial" panose="020B0604020202020204" pitchFamily="34" charset="0"/>
              </a:rPr>
              <a:t>–</a:t>
            </a:r>
            <a:r>
              <a:rPr altLang="en-US" dirty="0">
                <a:latin typeface="Arial" panose="020B0604020202020204" pitchFamily="34" charset="0"/>
                <a:cs typeface="Arial" panose="020B0604020202020204" pitchFamily="34" charset="0"/>
              </a:rPr>
              <a:t> Linear kernel</a:t>
            </a:r>
          </a:p>
        </p:txBody>
      </p:sp>
      <p:pic>
        <p:nvPicPr>
          <p:cNvPr id="3" name="Εικόνα 2">
            <a:extLst>
              <a:ext uri="{FF2B5EF4-FFF2-40B4-BE49-F238E27FC236}">
                <a16:creationId xmlns:a16="http://schemas.microsoft.com/office/drawing/2014/main" id="{2F4F45E9-4097-4788-A79C-F667FF008DD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04340" y="2289511"/>
            <a:ext cx="3273425" cy="2298010"/>
          </a:xfrm>
          <a:prstGeom prst="rect">
            <a:avLst/>
          </a:prstGeom>
        </p:spPr>
      </p:pic>
      <p:pic>
        <p:nvPicPr>
          <p:cNvPr id="7" name="Εικόνα 6">
            <a:extLst>
              <a:ext uri="{FF2B5EF4-FFF2-40B4-BE49-F238E27FC236}">
                <a16:creationId xmlns:a16="http://schemas.microsoft.com/office/drawing/2014/main" id="{33B127AB-1155-4BD0-B522-FD72C4B83E1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953497" y="4983500"/>
            <a:ext cx="3375112" cy="2366458"/>
          </a:xfrm>
          <a:prstGeom prst="rect">
            <a:avLst/>
          </a:prstGeom>
        </p:spPr>
      </p:pic>
      <p:pic>
        <p:nvPicPr>
          <p:cNvPr id="19" name="Εικόνα 18">
            <a:extLst>
              <a:ext uri="{FF2B5EF4-FFF2-40B4-BE49-F238E27FC236}">
                <a16:creationId xmlns:a16="http://schemas.microsoft.com/office/drawing/2014/main" id="{144AAE57-C072-41A7-9754-25AB3B7887AC}"/>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5276064" y="2243920"/>
            <a:ext cx="3258775" cy="2385402"/>
          </a:xfrm>
          <a:prstGeom prst="rect">
            <a:avLst/>
          </a:prstGeom>
        </p:spPr>
      </p:pic>
      <p:pic>
        <p:nvPicPr>
          <p:cNvPr id="20" name="Εικόνα 19">
            <a:extLst>
              <a:ext uri="{FF2B5EF4-FFF2-40B4-BE49-F238E27FC236}">
                <a16:creationId xmlns:a16="http://schemas.microsoft.com/office/drawing/2014/main" id="{9414BAEC-DEE5-4D23-A759-AD1159306B8F}"/>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5180084" y="4938311"/>
            <a:ext cx="3450736" cy="2456835"/>
          </a:xfrm>
          <a:prstGeom prst="rect">
            <a:avLst/>
          </a:prstGeom>
        </p:spPr>
      </p:pic>
      <p:sp>
        <p:nvSpPr>
          <p:cNvPr id="2" name="TextBox 1">
            <a:extLst>
              <a:ext uri="{FF2B5EF4-FFF2-40B4-BE49-F238E27FC236}">
                <a16:creationId xmlns:a16="http://schemas.microsoft.com/office/drawing/2014/main" id="{073EF20D-8FD9-4343-9633-6C51BC83F2DA}"/>
              </a:ext>
            </a:extLst>
          </p:cNvPr>
          <p:cNvSpPr txBox="1"/>
          <p:nvPr/>
        </p:nvSpPr>
        <p:spPr>
          <a:xfrm>
            <a:off x="503238" y="1928971"/>
            <a:ext cx="2510852" cy="369332"/>
          </a:xfrm>
          <a:prstGeom prst="rect">
            <a:avLst/>
          </a:prstGeom>
          <a:noFill/>
        </p:spPr>
        <p:txBody>
          <a:bodyPr wrap="square" rtlCol="0">
            <a:spAutoFit/>
          </a:bodyPr>
          <a:lstStyle/>
          <a:p>
            <a:pPr marL="285750" indent="-285750">
              <a:buFont typeface="Arial" panose="020B0604020202020204" pitchFamily="34" charset="0"/>
              <a:buChar char="•"/>
            </a:pPr>
            <a:r>
              <a:rPr lang="en-US" dirty="0"/>
              <a:t>My SVM</a:t>
            </a:r>
          </a:p>
        </p:txBody>
      </p:sp>
      <p:sp>
        <p:nvSpPr>
          <p:cNvPr id="11" name="TextBox 10">
            <a:extLst>
              <a:ext uri="{FF2B5EF4-FFF2-40B4-BE49-F238E27FC236}">
                <a16:creationId xmlns:a16="http://schemas.microsoft.com/office/drawing/2014/main" id="{6872613E-7524-459F-A47D-2A1E363E8ADA}"/>
              </a:ext>
            </a:extLst>
          </p:cNvPr>
          <p:cNvSpPr txBox="1"/>
          <p:nvPr/>
        </p:nvSpPr>
        <p:spPr>
          <a:xfrm>
            <a:off x="511611" y="4614168"/>
            <a:ext cx="2510852" cy="369332"/>
          </a:xfrm>
          <a:prstGeom prst="rect">
            <a:avLst/>
          </a:prstGeom>
          <a:noFill/>
        </p:spPr>
        <p:txBody>
          <a:bodyPr wrap="square" rtlCol="0">
            <a:spAutoFit/>
          </a:bodyPr>
          <a:lstStyle/>
          <a:p>
            <a:pPr marL="285750" indent="-285750">
              <a:buFont typeface="Arial" panose="020B0604020202020204" pitchFamily="34" charset="0"/>
              <a:buChar char="•"/>
            </a:pPr>
            <a:r>
              <a:rPr lang="en-US" dirty="0"/>
              <a:t>sklearn</a:t>
            </a:r>
          </a:p>
        </p:txBody>
      </p:sp>
    </p:spTree>
    <p:extLst>
      <p:ext uri="{BB962C8B-B14F-4D97-AF65-F5344CB8AC3E}">
        <p14:creationId xmlns:p14="http://schemas.microsoft.com/office/powerpoint/2010/main" val="123991490"/>
      </p:ext>
    </p:extLst>
  </p:cSld>
  <p:clrMapOvr>
    <a:masterClrMapping/>
  </p:clrMapOvr>
  <p:transition spd="slow"/>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Θέση αριθμού διαφάνειας 3">
            <a:extLst>
              <a:ext uri="{FF2B5EF4-FFF2-40B4-BE49-F238E27FC236}">
                <a16:creationId xmlns:a16="http://schemas.microsoft.com/office/drawing/2014/main" id="{45B73EF7-26DC-4701-A2DE-74BE42DFD310}"/>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numCol="1" anchor="t" anchorCtr="0" compatLnSpc="1">
            <a:prstTxWarp prst="textNoShape">
              <a:avLst/>
            </a:prstTxWarp>
          </a:bodyPr>
          <a:lstStyle>
            <a:lvl1pPr>
              <a:spcAft>
                <a:spcPts val="1413"/>
              </a:spcAft>
              <a:defRPr sz="2200">
                <a:solidFill>
                  <a:srgbClr val="000000"/>
                </a:solidFill>
                <a:latin typeface="Source Sans Pro" panose="020B0503030403020204" pitchFamily="34" charset="0"/>
                <a:cs typeface="Tahoma" panose="020B060403050404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cs typeface="Tahoma" panose="020B060403050404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cs typeface="Tahoma" panose="020B060403050404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cs typeface="Tahoma" panose="020B060403050404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cs typeface="Tahoma" panose="020B060403050404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cs typeface="Tahoma" panose="020B060403050404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cs typeface="Tahoma" panose="020B060403050404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cs typeface="Tahoma" panose="020B060403050404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cs typeface="Tahoma" panose="020B0604030504040204" pitchFamily="34" charset="0"/>
              </a:defRPr>
            </a:lvl9pPr>
          </a:lstStyle>
          <a:p>
            <a:pPr fontAlgn="base">
              <a:spcBef>
                <a:spcPct val="0"/>
              </a:spcBef>
              <a:spcAft>
                <a:spcPct val="0"/>
              </a:spcAft>
            </a:pPr>
            <a:fld id="{D56CF392-B7C0-4A10-821E-D688F4C1818D}" type="slidenum">
              <a:rPr altLang="en-US" sz="1400" smtClean="0">
                <a:solidFill>
                  <a:schemeClr val="tx1"/>
                </a:solidFill>
                <a:latin typeface="Century Gothic" panose="020B0502020202020204" pitchFamily="34" charset="0"/>
                <a:cs typeface="Lucida Sans Unicode" panose="020B0602030504020204" pitchFamily="34" charset="0"/>
              </a:rPr>
              <a:pPr fontAlgn="base">
                <a:spcBef>
                  <a:spcPct val="0"/>
                </a:spcBef>
                <a:spcAft>
                  <a:spcPct val="0"/>
                </a:spcAft>
              </a:pPr>
              <a:t>12</a:t>
            </a:fld>
            <a:endParaRPr altLang="en-US" sz="1400">
              <a:solidFill>
                <a:schemeClr val="tx1"/>
              </a:solidFill>
              <a:latin typeface="Century Gothic" panose="020B0502020202020204" pitchFamily="34" charset="0"/>
              <a:cs typeface="Lucida Sans Unicode" panose="020B0602030504020204" pitchFamily="34" charset="0"/>
            </a:endParaRPr>
          </a:p>
        </p:txBody>
      </p:sp>
      <p:sp>
        <p:nvSpPr>
          <p:cNvPr id="19459" name="Τίτλος 1">
            <a:extLst>
              <a:ext uri="{FF2B5EF4-FFF2-40B4-BE49-F238E27FC236}">
                <a16:creationId xmlns:a16="http://schemas.microsoft.com/office/drawing/2014/main" id="{60E4D9A3-E916-4001-AFD7-01D056AC8A53}"/>
              </a:ext>
            </a:extLst>
          </p:cNvPr>
          <p:cNvSpPr txBox="1">
            <a:spLocks noGrp="1" noChangeArrowheads="1"/>
          </p:cNvSpPr>
          <p:nvPr>
            <p:ph type="title" idx="4294967295"/>
          </p:nvPr>
        </p:nvSpPr>
        <p:spPr>
          <a:xfrm>
            <a:off x="503238" y="1189673"/>
            <a:ext cx="9072562" cy="492443"/>
          </a:xfrm>
        </p:spPr>
        <p:txBody>
          <a:bodyPr wrap="square">
            <a:spAutoFit/>
          </a:bodyPr>
          <a:lstStyle/>
          <a:p>
            <a:pPr eaLnBrk="1"/>
            <a:r>
              <a:rPr altLang="en-US" dirty="0">
                <a:latin typeface="Arial" panose="020B0604020202020204" pitchFamily="34" charset="0"/>
                <a:cs typeface="Arial" panose="020B0604020202020204" pitchFamily="34" charset="0"/>
              </a:rPr>
              <a:t>SVM </a:t>
            </a:r>
            <a:r>
              <a:rPr lang="en-US" altLang="en-US" dirty="0">
                <a:latin typeface="Arial" panose="020B0604020202020204" pitchFamily="34" charset="0"/>
                <a:cs typeface="Arial" panose="020B0604020202020204" pitchFamily="34" charset="0"/>
              </a:rPr>
              <a:t>–</a:t>
            </a:r>
            <a:r>
              <a:rPr altLang="en-US" dirty="0">
                <a:latin typeface="Arial" panose="020B0604020202020204" pitchFamily="34" charset="0"/>
                <a:cs typeface="Arial" panose="020B0604020202020204" pitchFamily="34" charset="0"/>
              </a:rPr>
              <a:t> Polynomial kernel</a:t>
            </a:r>
          </a:p>
        </p:txBody>
      </p:sp>
      <p:pic>
        <p:nvPicPr>
          <p:cNvPr id="3" name="Εικόνα 2">
            <a:extLst>
              <a:ext uri="{FF2B5EF4-FFF2-40B4-BE49-F238E27FC236}">
                <a16:creationId xmlns:a16="http://schemas.microsoft.com/office/drawing/2014/main" id="{2F4F45E9-4097-4788-A79C-F667FF008DD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31901" y="2289511"/>
            <a:ext cx="3218302" cy="2298010"/>
          </a:xfrm>
          <a:prstGeom prst="rect">
            <a:avLst/>
          </a:prstGeom>
        </p:spPr>
      </p:pic>
      <p:pic>
        <p:nvPicPr>
          <p:cNvPr id="7" name="Εικόνα 6">
            <a:extLst>
              <a:ext uri="{FF2B5EF4-FFF2-40B4-BE49-F238E27FC236}">
                <a16:creationId xmlns:a16="http://schemas.microsoft.com/office/drawing/2014/main" id="{33B127AB-1155-4BD0-B522-FD72C4B83E1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953497" y="5000371"/>
            <a:ext cx="3375112" cy="2332715"/>
          </a:xfrm>
          <a:prstGeom prst="rect">
            <a:avLst/>
          </a:prstGeom>
        </p:spPr>
      </p:pic>
      <p:pic>
        <p:nvPicPr>
          <p:cNvPr id="19" name="Εικόνα 18">
            <a:extLst>
              <a:ext uri="{FF2B5EF4-FFF2-40B4-BE49-F238E27FC236}">
                <a16:creationId xmlns:a16="http://schemas.microsoft.com/office/drawing/2014/main" id="{144AAE57-C072-41A7-9754-25AB3B7887AC}"/>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5276064" y="2248127"/>
            <a:ext cx="3258775" cy="2376989"/>
          </a:xfrm>
          <a:prstGeom prst="rect">
            <a:avLst/>
          </a:prstGeom>
        </p:spPr>
      </p:pic>
      <p:pic>
        <p:nvPicPr>
          <p:cNvPr id="20" name="Εικόνα 19">
            <a:extLst>
              <a:ext uri="{FF2B5EF4-FFF2-40B4-BE49-F238E27FC236}">
                <a16:creationId xmlns:a16="http://schemas.microsoft.com/office/drawing/2014/main" id="{9414BAEC-DEE5-4D23-A759-AD1159306B8F}"/>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5222491" y="4938311"/>
            <a:ext cx="3365922" cy="2456835"/>
          </a:xfrm>
          <a:prstGeom prst="rect">
            <a:avLst/>
          </a:prstGeom>
        </p:spPr>
      </p:pic>
      <p:sp>
        <p:nvSpPr>
          <p:cNvPr id="2" name="TextBox 1">
            <a:extLst>
              <a:ext uri="{FF2B5EF4-FFF2-40B4-BE49-F238E27FC236}">
                <a16:creationId xmlns:a16="http://schemas.microsoft.com/office/drawing/2014/main" id="{073EF20D-8FD9-4343-9633-6C51BC83F2DA}"/>
              </a:ext>
            </a:extLst>
          </p:cNvPr>
          <p:cNvSpPr txBox="1"/>
          <p:nvPr/>
        </p:nvSpPr>
        <p:spPr>
          <a:xfrm>
            <a:off x="503238" y="1928971"/>
            <a:ext cx="2510852" cy="369332"/>
          </a:xfrm>
          <a:prstGeom prst="rect">
            <a:avLst/>
          </a:prstGeom>
          <a:noFill/>
        </p:spPr>
        <p:txBody>
          <a:bodyPr wrap="square" rtlCol="0">
            <a:spAutoFit/>
          </a:bodyPr>
          <a:lstStyle/>
          <a:p>
            <a:pPr marL="285750" indent="-285750">
              <a:buFont typeface="Arial" panose="020B0604020202020204" pitchFamily="34" charset="0"/>
              <a:buChar char="•"/>
            </a:pPr>
            <a:r>
              <a:rPr lang="en-US" dirty="0"/>
              <a:t>My SVM</a:t>
            </a:r>
          </a:p>
        </p:txBody>
      </p:sp>
      <p:sp>
        <p:nvSpPr>
          <p:cNvPr id="11" name="TextBox 10">
            <a:extLst>
              <a:ext uri="{FF2B5EF4-FFF2-40B4-BE49-F238E27FC236}">
                <a16:creationId xmlns:a16="http://schemas.microsoft.com/office/drawing/2014/main" id="{6872613E-7524-459F-A47D-2A1E363E8ADA}"/>
              </a:ext>
            </a:extLst>
          </p:cNvPr>
          <p:cNvSpPr txBox="1"/>
          <p:nvPr/>
        </p:nvSpPr>
        <p:spPr>
          <a:xfrm>
            <a:off x="511611" y="4614168"/>
            <a:ext cx="2510852" cy="369332"/>
          </a:xfrm>
          <a:prstGeom prst="rect">
            <a:avLst/>
          </a:prstGeom>
          <a:noFill/>
        </p:spPr>
        <p:txBody>
          <a:bodyPr wrap="square" rtlCol="0">
            <a:spAutoFit/>
          </a:bodyPr>
          <a:lstStyle/>
          <a:p>
            <a:pPr marL="285750" indent="-285750">
              <a:buFont typeface="Arial" panose="020B0604020202020204" pitchFamily="34" charset="0"/>
              <a:buChar char="•"/>
            </a:pPr>
            <a:r>
              <a:rPr lang="en-US" dirty="0"/>
              <a:t>sklearn</a:t>
            </a:r>
          </a:p>
        </p:txBody>
      </p:sp>
    </p:spTree>
    <p:extLst>
      <p:ext uri="{BB962C8B-B14F-4D97-AF65-F5344CB8AC3E}">
        <p14:creationId xmlns:p14="http://schemas.microsoft.com/office/powerpoint/2010/main" val="2597345864"/>
      </p:ext>
    </p:extLst>
  </p:cSld>
  <p:clrMapOvr>
    <a:masterClrMapping/>
  </p:clrMapOvr>
  <p:transition spd="slow"/>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Θέση αριθμού διαφάνειας 3">
            <a:extLst>
              <a:ext uri="{FF2B5EF4-FFF2-40B4-BE49-F238E27FC236}">
                <a16:creationId xmlns:a16="http://schemas.microsoft.com/office/drawing/2014/main" id="{45B73EF7-26DC-4701-A2DE-74BE42DFD310}"/>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numCol="1" anchor="t" anchorCtr="0" compatLnSpc="1">
            <a:prstTxWarp prst="textNoShape">
              <a:avLst/>
            </a:prstTxWarp>
          </a:bodyPr>
          <a:lstStyle>
            <a:lvl1pPr>
              <a:spcAft>
                <a:spcPts val="1413"/>
              </a:spcAft>
              <a:defRPr sz="2200">
                <a:solidFill>
                  <a:srgbClr val="000000"/>
                </a:solidFill>
                <a:latin typeface="Source Sans Pro" panose="020B0503030403020204" pitchFamily="34" charset="0"/>
                <a:cs typeface="Tahoma" panose="020B060403050404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cs typeface="Tahoma" panose="020B060403050404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cs typeface="Tahoma" panose="020B060403050404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cs typeface="Tahoma" panose="020B060403050404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cs typeface="Tahoma" panose="020B060403050404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cs typeface="Tahoma" panose="020B060403050404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cs typeface="Tahoma" panose="020B060403050404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cs typeface="Tahoma" panose="020B060403050404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cs typeface="Tahoma" panose="020B0604030504040204" pitchFamily="34" charset="0"/>
              </a:defRPr>
            </a:lvl9pPr>
          </a:lstStyle>
          <a:p>
            <a:pPr fontAlgn="base">
              <a:spcBef>
                <a:spcPct val="0"/>
              </a:spcBef>
              <a:spcAft>
                <a:spcPct val="0"/>
              </a:spcAft>
            </a:pPr>
            <a:fld id="{D56CF392-B7C0-4A10-821E-D688F4C1818D}" type="slidenum">
              <a:rPr altLang="en-US" sz="1400" smtClean="0">
                <a:solidFill>
                  <a:schemeClr val="tx1"/>
                </a:solidFill>
                <a:latin typeface="Century Gothic" panose="020B0502020202020204" pitchFamily="34" charset="0"/>
                <a:cs typeface="Lucida Sans Unicode" panose="020B0602030504020204" pitchFamily="34" charset="0"/>
              </a:rPr>
              <a:pPr fontAlgn="base">
                <a:spcBef>
                  <a:spcPct val="0"/>
                </a:spcBef>
                <a:spcAft>
                  <a:spcPct val="0"/>
                </a:spcAft>
              </a:pPr>
              <a:t>13</a:t>
            </a:fld>
            <a:endParaRPr altLang="en-US" sz="1400">
              <a:solidFill>
                <a:schemeClr val="tx1"/>
              </a:solidFill>
              <a:latin typeface="Century Gothic" panose="020B0502020202020204" pitchFamily="34" charset="0"/>
              <a:cs typeface="Lucida Sans Unicode" panose="020B0602030504020204" pitchFamily="34" charset="0"/>
            </a:endParaRPr>
          </a:p>
        </p:txBody>
      </p:sp>
      <p:sp>
        <p:nvSpPr>
          <p:cNvPr id="19459" name="Τίτλος 1">
            <a:extLst>
              <a:ext uri="{FF2B5EF4-FFF2-40B4-BE49-F238E27FC236}">
                <a16:creationId xmlns:a16="http://schemas.microsoft.com/office/drawing/2014/main" id="{60E4D9A3-E916-4001-AFD7-01D056AC8A53}"/>
              </a:ext>
            </a:extLst>
          </p:cNvPr>
          <p:cNvSpPr txBox="1">
            <a:spLocks noGrp="1" noChangeArrowheads="1"/>
          </p:cNvSpPr>
          <p:nvPr>
            <p:ph type="title" idx="4294967295"/>
          </p:nvPr>
        </p:nvSpPr>
        <p:spPr>
          <a:xfrm>
            <a:off x="503238" y="1189673"/>
            <a:ext cx="9072562" cy="492443"/>
          </a:xfrm>
        </p:spPr>
        <p:txBody>
          <a:bodyPr wrap="square">
            <a:spAutoFit/>
          </a:bodyPr>
          <a:lstStyle/>
          <a:p>
            <a:pPr eaLnBrk="1"/>
            <a:r>
              <a:rPr altLang="en-US" dirty="0">
                <a:latin typeface="Arial" panose="020B0604020202020204" pitchFamily="34" charset="0"/>
                <a:cs typeface="Arial" panose="020B0604020202020204" pitchFamily="34" charset="0"/>
              </a:rPr>
              <a:t>SVM </a:t>
            </a:r>
            <a:r>
              <a:rPr lang="en-US" altLang="en-US" dirty="0">
                <a:latin typeface="Arial" panose="020B0604020202020204" pitchFamily="34" charset="0"/>
                <a:cs typeface="Arial" panose="020B0604020202020204" pitchFamily="34" charset="0"/>
              </a:rPr>
              <a:t>–</a:t>
            </a:r>
            <a:r>
              <a:rPr altLang="en-US" dirty="0">
                <a:latin typeface="Arial" panose="020B0604020202020204" pitchFamily="34" charset="0"/>
                <a:cs typeface="Arial" panose="020B0604020202020204" pitchFamily="34" charset="0"/>
              </a:rPr>
              <a:t> RBF kernel</a:t>
            </a:r>
          </a:p>
        </p:txBody>
      </p:sp>
      <p:pic>
        <p:nvPicPr>
          <p:cNvPr id="3" name="Εικόνα 2">
            <a:extLst>
              <a:ext uri="{FF2B5EF4-FFF2-40B4-BE49-F238E27FC236}">
                <a16:creationId xmlns:a16="http://schemas.microsoft.com/office/drawing/2014/main" id="{2F4F45E9-4097-4788-A79C-F667FF008DD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31901" y="2290673"/>
            <a:ext cx="3218302" cy="2295685"/>
          </a:xfrm>
          <a:prstGeom prst="rect">
            <a:avLst/>
          </a:prstGeom>
        </p:spPr>
      </p:pic>
      <p:pic>
        <p:nvPicPr>
          <p:cNvPr id="7" name="Εικόνα 6">
            <a:extLst>
              <a:ext uri="{FF2B5EF4-FFF2-40B4-BE49-F238E27FC236}">
                <a16:creationId xmlns:a16="http://schemas.microsoft.com/office/drawing/2014/main" id="{33B127AB-1155-4BD0-B522-FD72C4B83E1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03719" y="5000371"/>
            <a:ext cx="3274667" cy="2332715"/>
          </a:xfrm>
          <a:prstGeom prst="rect">
            <a:avLst/>
          </a:prstGeom>
        </p:spPr>
      </p:pic>
      <p:pic>
        <p:nvPicPr>
          <p:cNvPr id="19" name="Εικόνα 18">
            <a:extLst>
              <a:ext uri="{FF2B5EF4-FFF2-40B4-BE49-F238E27FC236}">
                <a16:creationId xmlns:a16="http://schemas.microsoft.com/office/drawing/2014/main" id="{144AAE57-C072-41A7-9754-25AB3B7887AC}"/>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5291103" y="2248127"/>
            <a:ext cx="3228697" cy="2376989"/>
          </a:xfrm>
          <a:prstGeom prst="rect">
            <a:avLst/>
          </a:prstGeom>
        </p:spPr>
      </p:pic>
      <p:pic>
        <p:nvPicPr>
          <p:cNvPr id="20" name="Εικόνα 19">
            <a:extLst>
              <a:ext uri="{FF2B5EF4-FFF2-40B4-BE49-F238E27FC236}">
                <a16:creationId xmlns:a16="http://schemas.microsoft.com/office/drawing/2014/main" id="{9414BAEC-DEE5-4D23-A759-AD1159306B8F}"/>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5222491" y="4971826"/>
            <a:ext cx="3365922" cy="2389804"/>
          </a:xfrm>
          <a:prstGeom prst="rect">
            <a:avLst/>
          </a:prstGeom>
        </p:spPr>
      </p:pic>
      <p:sp>
        <p:nvSpPr>
          <p:cNvPr id="2" name="TextBox 1">
            <a:extLst>
              <a:ext uri="{FF2B5EF4-FFF2-40B4-BE49-F238E27FC236}">
                <a16:creationId xmlns:a16="http://schemas.microsoft.com/office/drawing/2014/main" id="{073EF20D-8FD9-4343-9633-6C51BC83F2DA}"/>
              </a:ext>
            </a:extLst>
          </p:cNvPr>
          <p:cNvSpPr txBox="1"/>
          <p:nvPr/>
        </p:nvSpPr>
        <p:spPr>
          <a:xfrm>
            <a:off x="503238" y="1928971"/>
            <a:ext cx="2510852" cy="369332"/>
          </a:xfrm>
          <a:prstGeom prst="rect">
            <a:avLst/>
          </a:prstGeom>
          <a:noFill/>
        </p:spPr>
        <p:txBody>
          <a:bodyPr wrap="square" rtlCol="0">
            <a:spAutoFit/>
          </a:bodyPr>
          <a:lstStyle/>
          <a:p>
            <a:pPr marL="285750" indent="-285750">
              <a:buFont typeface="Arial" panose="020B0604020202020204" pitchFamily="34" charset="0"/>
              <a:buChar char="•"/>
            </a:pPr>
            <a:r>
              <a:rPr lang="en-US" dirty="0"/>
              <a:t>My SVM</a:t>
            </a:r>
          </a:p>
        </p:txBody>
      </p:sp>
      <p:sp>
        <p:nvSpPr>
          <p:cNvPr id="11" name="TextBox 10">
            <a:extLst>
              <a:ext uri="{FF2B5EF4-FFF2-40B4-BE49-F238E27FC236}">
                <a16:creationId xmlns:a16="http://schemas.microsoft.com/office/drawing/2014/main" id="{6872613E-7524-459F-A47D-2A1E363E8ADA}"/>
              </a:ext>
            </a:extLst>
          </p:cNvPr>
          <p:cNvSpPr txBox="1"/>
          <p:nvPr/>
        </p:nvSpPr>
        <p:spPr>
          <a:xfrm>
            <a:off x="511611" y="4614168"/>
            <a:ext cx="2510852" cy="369332"/>
          </a:xfrm>
          <a:prstGeom prst="rect">
            <a:avLst/>
          </a:prstGeom>
          <a:noFill/>
        </p:spPr>
        <p:txBody>
          <a:bodyPr wrap="square" rtlCol="0">
            <a:spAutoFit/>
          </a:bodyPr>
          <a:lstStyle/>
          <a:p>
            <a:pPr marL="285750" indent="-285750">
              <a:buFont typeface="Arial" panose="020B0604020202020204" pitchFamily="34" charset="0"/>
              <a:buChar char="•"/>
            </a:pPr>
            <a:r>
              <a:rPr lang="en-US" dirty="0"/>
              <a:t>sklearn</a:t>
            </a:r>
          </a:p>
        </p:txBody>
      </p:sp>
    </p:spTree>
    <p:extLst>
      <p:ext uri="{BB962C8B-B14F-4D97-AF65-F5344CB8AC3E}">
        <p14:creationId xmlns:p14="http://schemas.microsoft.com/office/powerpoint/2010/main" val="619077115"/>
      </p:ext>
    </p:extLst>
  </p:cSld>
  <p:clrMapOvr>
    <a:masterClrMapping/>
  </p:clrMapOvr>
  <p:transition spd="slow"/>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Θέση αριθμού διαφάνειας 3">
            <a:extLst>
              <a:ext uri="{FF2B5EF4-FFF2-40B4-BE49-F238E27FC236}">
                <a16:creationId xmlns:a16="http://schemas.microsoft.com/office/drawing/2014/main" id="{45B73EF7-26DC-4701-A2DE-74BE42DFD310}"/>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numCol="1" anchor="t" anchorCtr="0" compatLnSpc="1">
            <a:prstTxWarp prst="textNoShape">
              <a:avLst/>
            </a:prstTxWarp>
          </a:bodyPr>
          <a:lstStyle>
            <a:lvl1pPr>
              <a:spcAft>
                <a:spcPts val="1413"/>
              </a:spcAft>
              <a:defRPr sz="2200">
                <a:solidFill>
                  <a:srgbClr val="000000"/>
                </a:solidFill>
                <a:latin typeface="Source Sans Pro" panose="020B0503030403020204" pitchFamily="34" charset="0"/>
                <a:cs typeface="Tahoma" panose="020B060403050404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cs typeface="Tahoma" panose="020B060403050404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cs typeface="Tahoma" panose="020B060403050404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cs typeface="Tahoma" panose="020B060403050404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cs typeface="Tahoma" panose="020B060403050404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cs typeface="Tahoma" panose="020B060403050404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cs typeface="Tahoma" panose="020B060403050404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cs typeface="Tahoma" panose="020B060403050404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cs typeface="Tahoma" panose="020B0604030504040204" pitchFamily="34" charset="0"/>
              </a:defRPr>
            </a:lvl9pPr>
          </a:lstStyle>
          <a:p>
            <a:pPr fontAlgn="base">
              <a:spcBef>
                <a:spcPct val="0"/>
              </a:spcBef>
              <a:spcAft>
                <a:spcPct val="0"/>
              </a:spcAft>
            </a:pPr>
            <a:fld id="{D56CF392-B7C0-4A10-821E-D688F4C1818D}" type="slidenum">
              <a:rPr altLang="en-US" sz="1400" smtClean="0">
                <a:solidFill>
                  <a:schemeClr val="tx1"/>
                </a:solidFill>
                <a:latin typeface="Century Gothic" panose="020B0502020202020204" pitchFamily="34" charset="0"/>
                <a:cs typeface="Lucida Sans Unicode" panose="020B0602030504020204" pitchFamily="34" charset="0"/>
              </a:rPr>
              <a:pPr fontAlgn="base">
                <a:spcBef>
                  <a:spcPct val="0"/>
                </a:spcBef>
                <a:spcAft>
                  <a:spcPct val="0"/>
                </a:spcAft>
              </a:pPr>
              <a:t>14</a:t>
            </a:fld>
            <a:endParaRPr altLang="en-US" sz="1400">
              <a:solidFill>
                <a:schemeClr val="tx1"/>
              </a:solidFill>
              <a:latin typeface="Century Gothic" panose="020B0502020202020204" pitchFamily="34" charset="0"/>
              <a:cs typeface="Lucida Sans Unicode" panose="020B0602030504020204" pitchFamily="34" charset="0"/>
            </a:endParaRPr>
          </a:p>
        </p:txBody>
      </p:sp>
      <p:sp>
        <p:nvSpPr>
          <p:cNvPr id="19459" name="Τίτλος 1">
            <a:extLst>
              <a:ext uri="{FF2B5EF4-FFF2-40B4-BE49-F238E27FC236}">
                <a16:creationId xmlns:a16="http://schemas.microsoft.com/office/drawing/2014/main" id="{60E4D9A3-E916-4001-AFD7-01D056AC8A53}"/>
              </a:ext>
            </a:extLst>
          </p:cNvPr>
          <p:cNvSpPr txBox="1">
            <a:spLocks noGrp="1" noChangeArrowheads="1"/>
          </p:cNvSpPr>
          <p:nvPr>
            <p:ph type="title" idx="4294967295"/>
          </p:nvPr>
        </p:nvSpPr>
        <p:spPr>
          <a:xfrm>
            <a:off x="503238" y="1189673"/>
            <a:ext cx="9072562" cy="492443"/>
          </a:xfrm>
        </p:spPr>
        <p:txBody>
          <a:bodyPr wrap="square">
            <a:spAutoFit/>
          </a:bodyPr>
          <a:lstStyle/>
          <a:p>
            <a:pPr eaLnBrk="1"/>
            <a:r>
              <a:rPr altLang="en-US" dirty="0">
                <a:latin typeface="Arial" panose="020B0604020202020204" pitchFamily="34" charset="0"/>
                <a:cs typeface="Arial" panose="020B0604020202020204" pitchFamily="34" charset="0"/>
              </a:rPr>
              <a:t>Neighbors - sklearn</a:t>
            </a:r>
          </a:p>
        </p:txBody>
      </p:sp>
      <p:pic>
        <p:nvPicPr>
          <p:cNvPr id="3" name="Εικόνα 2">
            <a:extLst>
              <a:ext uri="{FF2B5EF4-FFF2-40B4-BE49-F238E27FC236}">
                <a16:creationId xmlns:a16="http://schemas.microsoft.com/office/drawing/2014/main" id="{2F4F45E9-4097-4788-A79C-F667FF008DD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31901" y="2337517"/>
            <a:ext cx="3218302" cy="2201996"/>
          </a:xfrm>
          <a:prstGeom prst="rect">
            <a:avLst/>
          </a:prstGeom>
        </p:spPr>
      </p:pic>
      <p:pic>
        <p:nvPicPr>
          <p:cNvPr id="7" name="Εικόνα 6">
            <a:extLst>
              <a:ext uri="{FF2B5EF4-FFF2-40B4-BE49-F238E27FC236}">
                <a16:creationId xmlns:a16="http://schemas.microsoft.com/office/drawing/2014/main" id="{33B127AB-1155-4BD0-B522-FD72C4B83E1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03719" y="5016170"/>
            <a:ext cx="3274667" cy="2301117"/>
          </a:xfrm>
          <a:prstGeom prst="rect">
            <a:avLst/>
          </a:prstGeom>
        </p:spPr>
      </p:pic>
      <p:pic>
        <p:nvPicPr>
          <p:cNvPr id="19" name="Εικόνα 18">
            <a:extLst>
              <a:ext uri="{FF2B5EF4-FFF2-40B4-BE49-F238E27FC236}">
                <a16:creationId xmlns:a16="http://schemas.microsoft.com/office/drawing/2014/main" id="{144AAE57-C072-41A7-9754-25AB3B7887AC}"/>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5291103" y="2356962"/>
            <a:ext cx="3228697" cy="2159319"/>
          </a:xfrm>
          <a:prstGeom prst="rect">
            <a:avLst/>
          </a:prstGeom>
        </p:spPr>
      </p:pic>
      <p:pic>
        <p:nvPicPr>
          <p:cNvPr id="20" name="Εικόνα 19">
            <a:extLst>
              <a:ext uri="{FF2B5EF4-FFF2-40B4-BE49-F238E27FC236}">
                <a16:creationId xmlns:a16="http://schemas.microsoft.com/office/drawing/2014/main" id="{9414BAEC-DEE5-4D23-A759-AD1159306B8F}"/>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5222491" y="5006268"/>
            <a:ext cx="3365922" cy="2320920"/>
          </a:xfrm>
          <a:prstGeom prst="rect">
            <a:avLst/>
          </a:prstGeom>
        </p:spPr>
      </p:pic>
      <p:sp>
        <p:nvSpPr>
          <p:cNvPr id="2" name="TextBox 1">
            <a:extLst>
              <a:ext uri="{FF2B5EF4-FFF2-40B4-BE49-F238E27FC236}">
                <a16:creationId xmlns:a16="http://schemas.microsoft.com/office/drawing/2014/main" id="{073EF20D-8FD9-4343-9633-6C51BC83F2DA}"/>
              </a:ext>
            </a:extLst>
          </p:cNvPr>
          <p:cNvSpPr txBox="1"/>
          <p:nvPr/>
        </p:nvSpPr>
        <p:spPr>
          <a:xfrm>
            <a:off x="503238" y="1928971"/>
            <a:ext cx="2510852" cy="369332"/>
          </a:xfrm>
          <a:prstGeom prst="rect">
            <a:avLst/>
          </a:prstGeom>
          <a:noFill/>
        </p:spPr>
        <p:txBody>
          <a:bodyPr wrap="square" rtlCol="0">
            <a:spAutoFit/>
          </a:bodyPr>
          <a:lstStyle/>
          <a:p>
            <a:pPr marL="285750" indent="-285750">
              <a:buFont typeface="Arial" panose="020B0604020202020204" pitchFamily="34" charset="0"/>
              <a:buChar char="•"/>
            </a:pPr>
            <a:r>
              <a:rPr lang="en-US" dirty="0"/>
              <a:t>Nearest Neighbors</a:t>
            </a:r>
          </a:p>
        </p:txBody>
      </p:sp>
      <p:sp>
        <p:nvSpPr>
          <p:cNvPr id="11" name="TextBox 10">
            <a:extLst>
              <a:ext uri="{FF2B5EF4-FFF2-40B4-BE49-F238E27FC236}">
                <a16:creationId xmlns:a16="http://schemas.microsoft.com/office/drawing/2014/main" id="{6872613E-7524-459F-A47D-2A1E363E8ADA}"/>
              </a:ext>
            </a:extLst>
          </p:cNvPr>
          <p:cNvSpPr txBox="1"/>
          <p:nvPr/>
        </p:nvSpPr>
        <p:spPr>
          <a:xfrm>
            <a:off x="511610" y="4614168"/>
            <a:ext cx="2673799" cy="369332"/>
          </a:xfrm>
          <a:prstGeom prst="rect">
            <a:avLst/>
          </a:prstGeom>
          <a:noFill/>
        </p:spPr>
        <p:txBody>
          <a:bodyPr wrap="square" rtlCol="0">
            <a:spAutoFit/>
          </a:bodyPr>
          <a:lstStyle/>
          <a:p>
            <a:pPr marL="285750" indent="-285750">
              <a:buFont typeface="Arial" panose="020B0604020202020204" pitchFamily="34" charset="0"/>
              <a:buChar char="•"/>
            </a:pPr>
            <a:r>
              <a:rPr lang="en-US" dirty="0"/>
              <a:t>Nearest Class Centroid</a:t>
            </a:r>
          </a:p>
        </p:txBody>
      </p:sp>
    </p:spTree>
    <p:extLst>
      <p:ext uri="{BB962C8B-B14F-4D97-AF65-F5344CB8AC3E}">
        <p14:creationId xmlns:p14="http://schemas.microsoft.com/office/powerpoint/2010/main" val="1896226528"/>
      </p:ext>
    </p:extLst>
  </p:cSld>
  <p:clrMapOvr>
    <a:masterClrMapping/>
  </p:clrMapOvr>
  <p:transition spd="slow"/>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Θέση αριθμού διαφάνειας 3">
            <a:extLst>
              <a:ext uri="{FF2B5EF4-FFF2-40B4-BE49-F238E27FC236}">
                <a16:creationId xmlns:a16="http://schemas.microsoft.com/office/drawing/2014/main" id="{45B73EF7-26DC-4701-A2DE-74BE42DFD310}"/>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numCol="1" anchor="t" anchorCtr="0" compatLnSpc="1">
            <a:prstTxWarp prst="textNoShape">
              <a:avLst/>
            </a:prstTxWarp>
          </a:bodyPr>
          <a:lstStyle>
            <a:lvl1pPr>
              <a:spcAft>
                <a:spcPts val="1413"/>
              </a:spcAft>
              <a:defRPr sz="2200">
                <a:solidFill>
                  <a:srgbClr val="000000"/>
                </a:solidFill>
                <a:latin typeface="Source Sans Pro" panose="020B0503030403020204" pitchFamily="34" charset="0"/>
                <a:cs typeface="Tahoma" panose="020B060403050404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cs typeface="Tahoma" panose="020B060403050404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cs typeface="Tahoma" panose="020B060403050404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cs typeface="Tahoma" panose="020B060403050404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cs typeface="Tahoma" panose="020B060403050404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cs typeface="Tahoma" panose="020B060403050404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cs typeface="Tahoma" panose="020B060403050404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cs typeface="Tahoma" panose="020B060403050404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cs typeface="Tahoma" panose="020B0604030504040204" pitchFamily="34" charset="0"/>
              </a:defRPr>
            </a:lvl9pPr>
          </a:lstStyle>
          <a:p>
            <a:pPr fontAlgn="base">
              <a:spcBef>
                <a:spcPct val="0"/>
              </a:spcBef>
              <a:spcAft>
                <a:spcPct val="0"/>
              </a:spcAft>
            </a:pPr>
            <a:fld id="{D56CF392-B7C0-4A10-821E-D688F4C1818D}" type="slidenum">
              <a:rPr altLang="en-US" sz="1400" smtClean="0">
                <a:solidFill>
                  <a:schemeClr val="tx1"/>
                </a:solidFill>
                <a:latin typeface="Century Gothic" panose="020B0502020202020204" pitchFamily="34" charset="0"/>
                <a:cs typeface="Lucida Sans Unicode" panose="020B0602030504020204" pitchFamily="34" charset="0"/>
              </a:rPr>
              <a:pPr fontAlgn="base">
                <a:spcBef>
                  <a:spcPct val="0"/>
                </a:spcBef>
                <a:spcAft>
                  <a:spcPct val="0"/>
                </a:spcAft>
              </a:pPr>
              <a:t>15</a:t>
            </a:fld>
            <a:endParaRPr altLang="en-US" sz="1400">
              <a:solidFill>
                <a:schemeClr val="tx1"/>
              </a:solidFill>
              <a:latin typeface="Century Gothic" panose="020B0502020202020204" pitchFamily="34" charset="0"/>
              <a:cs typeface="Lucida Sans Unicode" panose="020B0602030504020204" pitchFamily="34" charset="0"/>
            </a:endParaRPr>
          </a:p>
        </p:txBody>
      </p:sp>
      <p:sp>
        <p:nvSpPr>
          <p:cNvPr id="19459" name="Τίτλος 1">
            <a:extLst>
              <a:ext uri="{FF2B5EF4-FFF2-40B4-BE49-F238E27FC236}">
                <a16:creationId xmlns:a16="http://schemas.microsoft.com/office/drawing/2014/main" id="{60E4D9A3-E916-4001-AFD7-01D056AC8A53}"/>
              </a:ext>
            </a:extLst>
          </p:cNvPr>
          <p:cNvSpPr txBox="1">
            <a:spLocks noGrp="1" noChangeArrowheads="1"/>
          </p:cNvSpPr>
          <p:nvPr>
            <p:ph type="title" idx="4294967295"/>
          </p:nvPr>
        </p:nvSpPr>
        <p:spPr>
          <a:xfrm>
            <a:off x="503238" y="1189673"/>
            <a:ext cx="9072562" cy="492443"/>
          </a:xfrm>
        </p:spPr>
        <p:txBody>
          <a:bodyPr wrap="square">
            <a:spAutoFit/>
          </a:bodyPr>
          <a:lstStyle/>
          <a:p>
            <a:pPr eaLnBrk="1"/>
            <a:r>
              <a:rPr lang="en-US" altLang="en-US" dirty="0">
                <a:latin typeface="Arial" panose="020B0604020202020204" pitchFamily="34" charset="0"/>
                <a:cs typeface="Arial" panose="020B0604020202020204" pitchFamily="34" charset="0"/>
              </a:rPr>
              <a:t>Linear kPCA + LDA</a:t>
            </a:r>
            <a:endParaRPr altLang="en-US" dirty="0">
              <a:latin typeface="Arial" panose="020B0604020202020204" pitchFamily="34" charset="0"/>
              <a:cs typeface="Arial" panose="020B0604020202020204" pitchFamily="34" charset="0"/>
            </a:endParaRPr>
          </a:p>
        </p:txBody>
      </p:sp>
      <p:pic>
        <p:nvPicPr>
          <p:cNvPr id="3" name="Εικόνα 2">
            <a:extLst>
              <a:ext uri="{FF2B5EF4-FFF2-40B4-BE49-F238E27FC236}">
                <a16:creationId xmlns:a16="http://schemas.microsoft.com/office/drawing/2014/main" id="{2F4F45E9-4097-4788-A79C-F667FF008DD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59059" y="2279836"/>
            <a:ext cx="3178900" cy="2201996"/>
          </a:xfrm>
          <a:prstGeom prst="rect">
            <a:avLst/>
          </a:prstGeom>
        </p:spPr>
      </p:pic>
      <p:pic>
        <p:nvPicPr>
          <p:cNvPr id="19" name="Εικόνα 18">
            <a:extLst>
              <a:ext uri="{FF2B5EF4-FFF2-40B4-BE49-F238E27FC236}">
                <a16:creationId xmlns:a16="http://schemas.microsoft.com/office/drawing/2014/main" id="{144AAE57-C072-41A7-9754-25AB3B7887A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461153" y="2279836"/>
            <a:ext cx="3156731" cy="2159319"/>
          </a:xfrm>
          <a:prstGeom prst="rect">
            <a:avLst/>
          </a:prstGeom>
        </p:spPr>
      </p:pic>
      <p:sp>
        <p:nvSpPr>
          <p:cNvPr id="2" name="TextBox 1">
            <a:extLst>
              <a:ext uri="{FF2B5EF4-FFF2-40B4-BE49-F238E27FC236}">
                <a16:creationId xmlns:a16="http://schemas.microsoft.com/office/drawing/2014/main" id="{073EF20D-8FD9-4343-9633-6C51BC83F2DA}"/>
              </a:ext>
            </a:extLst>
          </p:cNvPr>
          <p:cNvSpPr txBox="1"/>
          <p:nvPr/>
        </p:nvSpPr>
        <p:spPr>
          <a:xfrm>
            <a:off x="503238" y="1846613"/>
            <a:ext cx="2510852" cy="369332"/>
          </a:xfrm>
          <a:prstGeom prst="rect">
            <a:avLst/>
          </a:prstGeom>
          <a:noFill/>
        </p:spPr>
        <p:txBody>
          <a:bodyPr wrap="square" rtlCol="0">
            <a:spAutoFit/>
          </a:bodyPr>
          <a:lstStyle/>
          <a:p>
            <a:pPr marL="285750" indent="-285750">
              <a:buFont typeface="Arial" panose="020B0604020202020204" pitchFamily="34" charset="0"/>
              <a:buChar char="•"/>
            </a:pPr>
            <a:r>
              <a:rPr lang="en-US" dirty="0"/>
              <a:t>My kPCA + LDA</a:t>
            </a:r>
          </a:p>
        </p:txBody>
      </p:sp>
      <p:sp>
        <p:nvSpPr>
          <p:cNvPr id="11" name="TextBox 10">
            <a:extLst>
              <a:ext uri="{FF2B5EF4-FFF2-40B4-BE49-F238E27FC236}">
                <a16:creationId xmlns:a16="http://schemas.microsoft.com/office/drawing/2014/main" id="{6872613E-7524-459F-A47D-2A1E363E8ADA}"/>
              </a:ext>
            </a:extLst>
          </p:cNvPr>
          <p:cNvSpPr txBox="1"/>
          <p:nvPr/>
        </p:nvSpPr>
        <p:spPr>
          <a:xfrm>
            <a:off x="503238" y="4555305"/>
            <a:ext cx="2673799" cy="369332"/>
          </a:xfrm>
          <a:prstGeom prst="rect">
            <a:avLst/>
          </a:prstGeom>
          <a:noFill/>
        </p:spPr>
        <p:txBody>
          <a:bodyPr wrap="square" rtlCol="0">
            <a:spAutoFit/>
          </a:bodyPr>
          <a:lstStyle/>
          <a:p>
            <a:pPr marL="285750" indent="-285750">
              <a:buFont typeface="Arial" panose="020B0604020202020204" pitchFamily="34" charset="0"/>
              <a:buChar char="•"/>
            </a:pPr>
            <a:r>
              <a:rPr lang="en-US" dirty="0"/>
              <a:t>sklearn</a:t>
            </a:r>
          </a:p>
        </p:txBody>
      </p:sp>
      <p:pic>
        <p:nvPicPr>
          <p:cNvPr id="5" name="Εικόνα 4">
            <a:extLst>
              <a:ext uri="{FF2B5EF4-FFF2-40B4-BE49-F238E27FC236}">
                <a16:creationId xmlns:a16="http://schemas.microsoft.com/office/drawing/2014/main" id="{0A7DB3FB-296A-42B6-A1E9-6EA3118BEE2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41078" y="2227632"/>
            <a:ext cx="3178899" cy="2211523"/>
          </a:xfrm>
          <a:prstGeom prst="rect">
            <a:avLst/>
          </a:prstGeom>
        </p:spPr>
      </p:pic>
      <p:pic>
        <p:nvPicPr>
          <p:cNvPr id="12" name="Εικόνα 11">
            <a:extLst>
              <a:ext uri="{FF2B5EF4-FFF2-40B4-BE49-F238E27FC236}">
                <a16:creationId xmlns:a16="http://schemas.microsoft.com/office/drawing/2014/main" id="{33636A45-7780-4EFC-82DF-DF5D2EE3295A}"/>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288119" y="4839340"/>
            <a:ext cx="3113074" cy="2201996"/>
          </a:xfrm>
          <a:prstGeom prst="rect">
            <a:avLst/>
          </a:prstGeom>
        </p:spPr>
      </p:pic>
      <p:pic>
        <p:nvPicPr>
          <p:cNvPr id="13" name="Εικόνα 12">
            <a:extLst>
              <a:ext uri="{FF2B5EF4-FFF2-40B4-BE49-F238E27FC236}">
                <a16:creationId xmlns:a16="http://schemas.microsoft.com/office/drawing/2014/main" id="{737E525D-87D7-40BF-8CB1-1C689CF00EF3}"/>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3476043" y="4839340"/>
            <a:ext cx="3123067" cy="2159319"/>
          </a:xfrm>
          <a:prstGeom prst="rect">
            <a:avLst/>
          </a:prstGeom>
        </p:spPr>
      </p:pic>
      <p:pic>
        <p:nvPicPr>
          <p:cNvPr id="14" name="Εικόνα 13">
            <a:extLst>
              <a:ext uri="{FF2B5EF4-FFF2-40B4-BE49-F238E27FC236}">
                <a16:creationId xmlns:a16="http://schemas.microsoft.com/office/drawing/2014/main" id="{D52CADB1-8D22-4D7D-9B50-F0F7B959FE52}"/>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6628368" y="4839340"/>
            <a:ext cx="3178899" cy="2155185"/>
          </a:xfrm>
          <a:prstGeom prst="rect">
            <a:avLst/>
          </a:prstGeom>
        </p:spPr>
      </p:pic>
    </p:spTree>
    <p:extLst>
      <p:ext uri="{BB962C8B-B14F-4D97-AF65-F5344CB8AC3E}">
        <p14:creationId xmlns:p14="http://schemas.microsoft.com/office/powerpoint/2010/main" val="2401772967"/>
      </p:ext>
    </p:extLst>
  </p:cSld>
  <p:clrMapOvr>
    <a:masterClrMapping/>
  </p:clrMapOvr>
  <p:transition spd="slow"/>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Θέση αριθμού διαφάνειας 3">
            <a:extLst>
              <a:ext uri="{FF2B5EF4-FFF2-40B4-BE49-F238E27FC236}">
                <a16:creationId xmlns:a16="http://schemas.microsoft.com/office/drawing/2014/main" id="{45B73EF7-26DC-4701-A2DE-74BE42DFD310}"/>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numCol="1" anchor="t" anchorCtr="0" compatLnSpc="1">
            <a:prstTxWarp prst="textNoShape">
              <a:avLst/>
            </a:prstTxWarp>
          </a:bodyPr>
          <a:lstStyle>
            <a:lvl1pPr>
              <a:spcAft>
                <a:spcPts val="1413"/>
              </a:spcAft>
              <a:defRPr sz="2200">
                <a:solidFill>
                  <a:srgbClr val="000000"/>
                </a:solidFill>
                <a:latin typeface="Source Sans Pro" panose="020B0503030403020204" pitchFamily="34" charset="0"/>
                <a:cs typeface="Tahoma" panose="020B060403050404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cs typeface="Tahoma" panose="020B060403050404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cs typeface="Tahoma" panose="020B060403050404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cs typeface="Tahoma" panose="020B060403050404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cs typeface="Tahoma" panose="020B060403050404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cs typeface="Tahoma" panose="020B060403050404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cs typeface="Tahoma" panose="020B060403050404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cs typeface="Tahoma" panose="020B060403050404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cs typeface="Tahoma" panose="020B0604030504040204" pitchFamily="34" charset="0"/>
              </a:defRPr>
            </a:lvl9pPr>
          </a:lstStyle>
          <a:p>
            <a:pPr fontAlgn="base">
              <a:spcBef>
                <a:spcPct val="0"/>
              </a:spcBef>
              <a:spcAft>
                <a:spcPct val="0"/>
              </a:spcAft>
            </a:pPr>
            <a:fld id="{D56CF392-B7C0-4A10-821E-D688F4C1818D}" type="slidenum">
              <a:rPr altLang="en-US" sz="1400" smtClean="0">
                <a:solidFill>
                  <a:schemeClr val="tx1"/>
                </a:solidFill>
                <a:latin typeface="Century Gothic" panose="020B0502020202020204" pitchFamily="34" charset="0"/>
                <a:cs typeface="Lucida Sans Unicode" panose="020B0602030504020204" pitchFamily="34" charset="0"/>
              </a:rPr>
              <a:pPr fontAlgn="base">
                <a:spcBef>
                  <a:spcPct val="0"/>
                </a:spcBef>
                <a:spcAft>
                  <a:spcPct val="0"/>
                </a:spcAft>
              </a:pPr>
              <a:t>16</a:t>
            </a:fld>
            <a:endParaRPr altLang="en-US" sz="1400">
              <a:solidFill>
                <a:schemeClr val="tx1"/>
              </a:solidFill>
              <a:latin typeface="Century Gothic" panose="020B0502020202020204" pitchFamily="34" charset="0"/>
              <a:cs typeface="Lucida Sans Unicode" panose="020B0602030504020204" pitchFamily="34" charset="0"/>
            </a:endParaRPr>
          </a:p>
        </p:txBody>
      </p:sp>
      <p:sp>
        <p:nvSpPr>
          <p:cNvPr id="19459" name="Τίτλος 1">
            <a:extLst>
              <a:ext uri="{FF2B5EF4-FFF2-40B4-BE49-F238E27FC236}">
                <a16:creationId xmlns:a16="http://schemas.microsoft.com/office/drawing/2014/main" id="{60E4D9A3-E916-4001-AFD7-01D056AC8A53}"/>
              </a:ext>
            </a:extLst>
          </p:cNvPr>
          <p:cNvSpPr txBox="1">
            <a:spLocks noGrp="1" noChangeArrowheads="1"/>
          </p:cNvSpPr>
          <p:nvPr>
            <p:ph type="title" idx="4294967295"/>
          </p:nvPr>
        </p:nvSpPr>
        <p:spPr>
          <a:xfrm>
            <a:off x="503238" y="1189673"/>
            <a:ext cx="9072562" cy="492443"/>
          </a:xfrm>
        </p:spPr>
        <p:txBody>
          <a:bodyPr wrap="square">
            <a:spAutoFit/>
          </a:bodyPr>
          <a:lstStyle/>
          <a:p>
            <a:pPr eaLnBrk="1"/>
            <a:r>
              <a:rPr lang="en-US" altLang="en-US" dirty="0">
                <a:latin typeface="Arial" panose="020B0604020202020204" pitchFamily="34" charset="0"/>
                <a:cs typeface="Arial" panose="020B0604020202020204" pitchFamily="34" charset="0"/>
              </a:rPr>
              <a:t>Polynomial kPCA + LDA</a:t>
            </a:r>
            <a:endParaRPr altLang="en-US" dirty="0">
              <a:latin typeface="Arial" panose="020B0604020202020204" pitchFamily="34" charset="0"/>
              <a:cs typeface="Arial" panose="020B0604020202020204" pitchFamily="34" charset="0"/>
            </a:endParaRPr>
          </a:p>
        </p:txBody>
      </p:sp>
      <p:pic>
        <p:nvPicPr>
          <p:cNvPr id="3" name="Εικόνα 2">
            <a:extLst>
              <a:ext uri="{FF2B5EF4-FFF2-40B4-BE49-F238E27FC236}">
                <a16:creationId xmlns:a16="http://schemas.microsoft.com/office/drawing/2014/main" id="{2F4F45E9-4097-4788-A79C-F667FF008DD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87577" y="2212369"/>
            <a:ext cx="3178900" cy="2193072"/>
          </a:xfrm>
          <a:prstGeom prst="rect">
            <a:avLst/>
          </a:prstGeom>
        </p:spPr>
      </p:pic>
      <p:pic>
        <p:nvPicPr>
          <p:cNvPr id="19" name="Εικόνα 18">
            <a:extLst>
              <a:ext uri="{FF2B5EF4-FFF2-40B4-BE49-F238E27FC236}">
                <a16:creationId xmlns:a16="http://schemas.microsoft.com/office/drawing/2014/main" id="{144AAE57-C072-41A7-9754-25AB3B7887A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494200" y="2212369"/>
            <a:ext cx="3090638" cy="2159319"/>
          </a:xfrm>
          <a:prstGeom prst="rect">
            <a:avLst/>
          </a:prstGeom>
        </p:spPr>
      </p:pic>
      <p:sp>
        <p:nvSpPr>
          <p:cNvPr id="2" name="TextBox 1">
            <a:extLst>
              <a:ext uri="{FF2B5EF4-FFF2-40B4-BE49-F238E27FC236}">
                <a16:creationId xmlns:a16="http://schemas.microsoft.com/office/drawing/2014/main" id="{073EF20D-8FD9-4343-9633-6C51BC83F2DA}"/>
              </a:ext>
            </a:extLst>
          </p:cNvPr>
          <p:cNvSpPr txBox="1"/>
          <p:nvPr/>
        </p:nvSpPr>
        <p:spPr>
          <a:xfrm>
            <a:off x="503238" y="1850110"/>
            <a:ext cx="2510852" cy="369332"/>
          </a:xfrm>
          <a:prstGeom prst="rect">
            <a:avLst/>
          </a:prstGeom>
          <a:noFill/>
        </p:spPr>
        <p:txBody>
          <a:bodyPr wrap="square" rtlCol="0">
            <a:spAutoFit/>
          </a:bodyPr>
          <a:lstStyle/>
          <a:p>
            <a:pPr marL="285750" indent="-285750">
              <a:buFont typeface="Arial" panose="020B0604020202020204" pitchFamily="34" charset="0"/>
              <a:buChar char="•"/>
            </a:pPr>
            <a:r>
              <a:rPr lang="en-US" dirty="0"/>
              <a:t>My kPCA + LDA</a:t>
            </a:r>
          </a:p>
        </p:txBody>
      </p:sp>
      <p:sp>
        <p:nvSpPr>
          <p:cNvPr id="11" name="TextBox 10">
            <a:extLst>
              <a:ext uri="{FF2B5EF4-FFF2-40B4-BE49-F238E27FC236}">
                <a16:creationId xmlns:a16="http://schemas.microsoft.com/office/drawing/2014/main" id="{6872613E-7524-459F-A47D-2A1E363E8ADA}"/>
              </a:ext>
            </a:extLst>
          </p:cNvPr>
          <p:cNvSpPr txBox="1"/>
          <p:nvPr/>
        </p:nvSpPr>
        <p:spPr>
          <a:xfrm>
            <a:off x="503238" y="4465874"/>
            <a:ext cx="2673799" cy="369332"/>
          </a:xfrm>
          <a:prstGeom prst="rect">
            <a:avLst/>
          </a:prstGeom>
          <a:noFill/>
        </p:spPr>
        <p:txBody>
          <a:bodyPr wrap="square" rtlCol="0">
            <a:spAutoFit/>
          </a:bodyPr>
          <a:lstStyle/>
          <a:p>
            <a:pPr marL="285750" indent="-285750">
              <a:buFont typeface="Arial" panose="020B0604020202020204" pitchFamily="34" charset="0"/>
              <a:buChar char="•"/>
            </a:pPr>
            <a:r>
              <a:rPr lang="en-US" dirty="0"/>
              <a:t>sklearn</a:t>
            </a:r>
          </a:p>
        </p:txBody>
      </p:sp>
      <p:pic>
        <p:nvPicPr>
          <p:cNvPr id="5" name="Εικόνα 4">
            <a:extLst>
              <a:ext uri="{FF2B5EF4-FFF2-40B4-BE49-F238E27FC236}">
                <a16:creationId xmlns:a16="http://schemas.microsoft.com/office/drawing/2014/main" id="{0A7DB3FB-296A-42B6-A1E9-6EA3118BEE21}"/>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612561" y="2207124"/>
            <a:ext cx="3178899" cy="2169807"/>
          </a:xfrm>
          <a:prstGeom prst="rect">
            <a:avLst/>
          </a:prstGeom>
        </p:spPr>
      </p:pic>
      <p:pic>
        <p:nvPicPr>
          <p:cNvPr id="12" name="Εικόνα 11">
            <a:extLst>
              <a:ext uri="{FF2B5EF4-FFF2-40B4-BE49-F238E27FC236}">
                <a16:creationId xmlns:a16="http://schemas.microsoft.com/office/drawing/2014/main" id="{33636A45-7780-4EFC-82DF-DF5D2EE3295A}"/>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325671" y="4835206"/>
            <a:ext cx="3113074" cy="2199022"/>
          </a:xfrm>
          <a:prstGeom prst="rect">
            <a:avLst/>
          </a:prstGeom>
        </p:spPr>
      </p:pic>
      <p:pic>
        <p:nvPicPr>
          <p:cNvPr id="13" name="Εικόνα 12">
            <a:extLst>
              <a:ext uri="{FF2B5EF4-FFF2-40B4-BE49-F238E27FC236}">
                <a16:creationId xmlns:a16="http://schemas.microsoft.com/office/drawing/2014/main" id="{737E525D-87D7-40BF-8CB1-1C689CF00EF3}"/>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3494200" y="4835206"/>
            <a:ext cx="3118732" cy="2159319"/>
          </a:xfrm>
          <a:prstGeom prst="rect">
            <a:avLst/>
          </a:prstGeom>
        </p:spPr>
      </p:pic>
      <p:pic>
        <p:nvPicPr>
          <p:cNvPr id="14" name="Εικόνα 13">
            <a:extLst>
              <a:ext uri="{FF2B5EF4-FFF2-40B4-BE49-F238E27FC236}">
                <a16:creationId xmlns:a16="http://schemas.microsoft.com/office/drawing/2014/main" id="{D52CADB1-8D22-4D7D-9B50-F0F7B959FE52}"/>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6646463" y="4839340"/>
            <a:ext cx="3122512" cy="2155185"/>
          </a:xfrm>
          <a:prstGeom prst="rect">
            <a:avLst/>
          </a:prstGeom>
        </p:spPr>
      </p:pic>
    </p:spTree>
    <p:extLst>
      <p:ext uri="{BB962C8B-B14F-4D97-AF65-F5344CB8AC3E}">
        <p14:creationId xmlns:p14="http://schemas.microsoft.com/office/powerpoint/2010/main" val="1785008101"/>
      </p:ext>
    </p:extLst>
  </p:cSld>
  <p:clrMapOvr>
    <a:masterClrMapping/>
  </p:clrMapOvr>
  <p:transition spd="slow"/>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Θέση αριθμού διαφάνειας 3">
            <a:extLst>
              <a:ext uri="{FF2B5EF4-FFF2-40B4-BE49-F238E27FC236}">
                <a16:creationId xmlns:a16="http://schemas.microsoft.com/office/drawing/2014/main" id="{45B73EF7-26DC-4701-A2DE-74BE42DFD310}"/>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numCol="1" anchor="t" anchorCtr="0" compatLnSpc="1">
            <a:prstTxWarp prst="textNoShape">
              <a:avLst/>
            </a:prstTxWarp>
          </a:bodyPr>
          <a:lstStyle>
            <a:lvl1pPr>
              <a:spcAft>
                <a:spcPts val="1413"/>
              </a:spcAft>
              <a:defRPr sz="2200">
                <a:solidFill>
                  <a:srgbClr val="000000"/>
                </a:solidFill>
                <a:latin typeface="Source Sans Pro" panose="020B0503030403020204" pitchFamily="34" charset="0"/>
                <a:cs typeface="Tahoma" panose="020B060403050404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cs typeface="Tahoma" panose="020B060403050404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cs typeface="Tahoma" panose="020B060403050404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cs typeface="Tahoma" panose="020B060403050404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cs typeface="Tahoma" panose="020B060403050404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cs typeface="Tahoma" panose="020B060403050404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cs typeface="Tahoma" panose="020B060403050404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cs typeface="Tahoma" panose="020B060403050404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cs typeface="Tahoma" panose="020B0604030504040204" pitchFamily="34" charset="0"/>
              </a:defRPr>
            </a:lvl9pPr>
          </a:lstStyle>
          <a:p>
            <a:pPr fontAlgn="base">
              <a:spcBef>
                <a:spcPct val="0"/>
              </a:spcBef>
              <a:spcAft>
                <a:spcPct val="0"/>
              </a:spcAft>
            </a:pPr>
            <a:fld id="{D56CF392-B7C0-4A10-821E-D688F4C1818D}" type="slidenum">
              <a:rPr altLang="en-US" sz="1400" smtClean="0">
                <a:solidFill>
                  <a:schemeClr val="tx1"/>
                </a:solidFill>
                <a:latin typeface="Century Gothic" panose="020B0502020202020204" pitchFamily="34" charset="0"/>
                <a:cs typeface="Lucida Sans Unicode" panose="020B0602030504020204" pitchFamily="34" charset="0"/>
              </a:rPr>
              <a:pPr fontAlgn="base">
                <a:spcBef>
                  <a:spcPct val="0"/>
                </a:spcBef>
                <a:spcAft>
                  <a:spcPct val="0"/>
                </a:spcAft>
              </a:pPr>
              <a:t>17</a:t>
            </a:fld>
            <a:endParaRPr altLang="en-US" sz="1400">
              <a:solidFill>
                <a:schemeClr val="tx1"/>
              </a:solidFill>
              <a:latin typeface="Century Gothic" panose="020B0502020202020204" pitchFamily="34" charset="0"/>
              <a:cs typeface="Lucida Sans Unicode" panose="020B0602030504020204" pitchFamily="34" charset="0"/>
            </a:endParaRPr>
          </a:p>
        </p:txBody>
      </p:sp>
      <p:sp>
        <p:nvSpPr>
          <p:cNvPr id="19459" name="Τίτλος 1">
            <a:extLst>
              <a:ext uri="{FF2B5EF4-FFF2-40B4-BE49-F238E27FC236}">
                <a16:creationId xmlns:a16="http://schemas.microsoft.com/office/drawing/2014/main" id="{60E4D9A3-E916-4001-AFD7-01D056AC8A53}"/>
              </a:ext>
            </a:extLst>
          </p:cNvPr>
          <p:cNvSpPr txBox="1">
            <a:spLocks noGrp="1" noChangeArrowheads="1"/>
          </p:cNvSpPr>
          <p:nvPr>
            <p:ph type="title" idx="4294967295"/>
          </p:nvPr>
        </p:nvSpPr>
        <p:spPr>
          <a:xfrm>
            <a:off x="503238" y="1189673"/>
            <a:ext cx="9072562" cy="492443"/>
          </a:xfrm>
        </p:spPr>
        <p:txBody>
          <a:bodyPr wrap="square">
            <a:spAutoFit/>
          </a:bodyPr>
          <a:lstStyle/>
          <a:p>
            <a:pPr eaLnBrk="1"/>
            <a:r>
              <a:rPr lang="en-US" altLang="en-US" dirty="0">
                <a:latin typeface="Arial" panose="020B0604020202020204" pitchFamily="34" charset="0"/>
                <a:cs typeface="Arial" panose="020B0604020202020204" pitchFamily="34" charset="0"/>
              </a:rPr>
              <a:t>RBF kPCA + LDA</a:t>
            </a:r>
            <a:endParaRPr altLang="en-US" dirty="0">
              <a:latin typeface="Arial" panose="020B0604020202020204" pitchFamily="34" charset="0"/>
              <a:cs typeface="Arial" panose="020B0604020202020204" pitchFamily="34" charset="0"/>
            </a:endParaRPr>
          </a:p>
        </p:txBody>
      </p:sp>
      <p:pic>
        <p:nvPicPr>
          <p:cNvPr id="3" name="Εικόνα 2">
            <a:extLst>
              <a:ext uri="{FF2B5EF4-FFF2-40B4-BE49-F238E27FC236}">
                <a16:creationId xmlns:a16="http://schemas.microsoft.com/office/drawing/2014/main" id="{2F4F45E9-4097-4788-A79C-F667FF008DD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42783" y="2179100"/>
            <a:ext cx="3090022" cy="2201996"/>
          </a:xfrm>
          <a:prstGeom prst="rect">
            <a:avLst/>
          </a:prstGeom>
        </p:spPr>
      </p:pic>
      <p:pic>
        <p:nvPicPr>
          <p:cNvPr id="19" name="Εικόνα 18">
            <a:extLst>
              <a:ext uri="{FF2B5EF4-FFF2-40B4-BE49-F238E27FC236}">
                <a16:creationId xmlns:a16="http://schemas.microsoft.com/office/drawing/2014/main" id="{144AAE57-C072-41A7-9754-25AB3B7887A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468628" y="2200438"/>
            <a:ext cx="3141782" cy="2159319"/>
          </a:xfrm>
          <a:prstGeom prst="rect">
            <a:avLst/>
          </a:prstGeom>
        </p:spPr>
      </p:pic>
      <p:sp>
        <p:nvSpPr>
          <p:cNvPr id="2" name="TextBox 1">
            <a:extLst>
              <a:ext uri="{FF2B5EF4-FFF2-40B4-BE49-F238E27FC236}">
                <a16:creationId xmlns:a16="http://schemas.microsoft.com/office/drawing/2014/main" id="{073EF20D-8FD9-4343-9633-6C51BC83F2DA}"/>
              </a:ext>
            </a:extLst>
          </p:cNvPr>
          <p:cNvSpPr txBox="1"/>
          <p:nvPr/>
        </p:nvSpPr>
        <p:spPr>
          <a:xfrm>
            <a:off x="503238" y="1811633"/>
            <a:ext cx="2510852" cy="369332"/>
          </a:xfrm>
          <a:prstGeom prst="rect">
            <a:avLst/>
          </a:prstGeom>
          <a:noFill/>
        </p:spPr>
        <p:txBody>
          <a:bodyPr wrap="square" rtlCol="0">
            <a:spAutoFit/>
          </a:bodyPr>
          <a:lstStyle/>
          <a:p>
            <a:pPr marL="285750" indent="-285750">
              <a:buFont typeface="Arial" panose="020B0604020202020204" pitchFamily="34" charset="0"/>
              <a:buChar char="•"/>
            </a:pPr>
            <a:r>
              <a:rPr lang="en-US" dirty="0"/>
              <a:t>My kPCA + LDA</a:t>
            </a:r>
          </a:p>
        </p:txBody>
      </p:sp>
      <p:sp>
        <p:nvSpPr>
          <p:cNvPr id="11" name="TextBox 10">
            <a:extLst>
              <a:ext uri="{FF2B5EF4-FFF2-40B4-BE49-F238E27FC236}">
                <a16:creationId xmlns:a16="http://schemas.microsoft.com/office/drawing/2014/main" id="{6872613E-7524-459F-A47D-2A1E363E8ADA}"/>
              </a:ext>
            </a:extLst>
          </p:cNvPr>
          <p:cNvSpPr txBox="1"/>
          <p:nvPr/>
        </p:nvSpPr>
        <p:spPr>
          <a:xfrm>
            <a:off x="503238" y="4508748"/>
            <a:ext cx="2673799" cy="369332"/>
          </a:xfrm>
          <a:prstGeom prst="rect">
            <a:avLst/>
          </a:prstGeom>
          <a:noFill/>
        </p:spPr>
        <p:txBody>
          <a:bodyPr wrap="square" rtlCol="0">
            <a:spAutoFit/>
          </a:bodyPr>
          <a:lstStyle/>
          <a:p>
            <a:pPr marL="285750" indent="-285750">
              <a:buFont typeface="Arial" panose="020B0604020202020204" pitchFamily="34" charset="0"/>
              <a:buChar char="•"/>
            </a:pPr>
            <a:r>
              <a:rPr lang="en-US" dirty="0"/>
              <a:t>sklearn</a:t>
            </a:r>
          </a:p>
        </p:txBody>
      </p:sp>
      <p:pic>
        <p:nvPicPr>
          <p:cNvPr id="5" name="Εικόνα 4">
            <a:extLst>
              <a:ext uri="{FF2B5EF4-FFF2-40B4-BE49-F238E27FC236}">
                <a16:creationId xmlns:a16="http://schemas.microsoft.com/office/drawing/2014/main" id="{0A7DB3FB-296A-42B6-A1E9-6EA3118BEE21}"/>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665843" y="2179100"/>
            <a:ext cx="3095074" cy="2211523"/>
          </a:xfrm>
          <a:prstGeom prst="rect">
            <a:avLst/>
          </a:prstGeom>
        </p:spPr>
      </p:pic>
      <p:pic>
        <p:nvPicPr>
          <p:cNvPr id="12" name="Εικόνα 11">
            <a:extLst>
              <a:ext uri="{FF2B5EF4-FFF2-40B4-BE49-F238E27FC236}">
                <a16:creationId xmlns:a16="http://schemas.microsoft.com/office/drawing/2014/main" id="{33636A45-7780-4EFC-82DF-DF5D2EE3295A}"/>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305308" y="4839340"/>
            <a:ext cx="3081753" cy="2201996"/>
          </a:xfrm>
          <a:prstGeom prst="rect">
            <a:avLst/>
          </a:prstGeom>
        </p:spPr>
      </p:pic>
      <p:pic>
        <p:nvPicPr>
          <p:cNvPr id="13" name="Εικόνα 12">
            <a:extLst>
              <a:ext uri="{FF2B5EF4-FFF2-40B4-BE49-F238E27FC236}">
                <a16:creationId xmlns:a16="http://schemas.microsoft.com/office/drawing/2014/main" id="{737E525D-87D7-40BF-8CB1-1C689CF00EF3}"/>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3527786" y="4864615"/>
            <a:ext cx="3123067" cy="2151445"/>
          </a:xfrm>
          <a:prstGeom prst="rect">
            <a:avLst/>
          </a:prstGeom>
        </p:spPr>
      </p:pic>
      <p:pic>
        <p:nvPicPr>
          <p:cNvPr id="14" name="Εικόνα 13">
            <a:extLst>
              <a:ext uri="{FF2B5EF4-FFF2-40B4-BE49-F238E27FC236}">
                <a16:creationId xmlns:a16="http://schemas.microsoft.com/office/drawing/2014/main" id="{D52CADB1-8D22-4D7D-9B50-F0F7B959FE52}"/>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6665843" y="4839340"/>
            <a:ext cx="3052548" cy="2155185"/>
          </a:xfrm>
          <a:prstGeom prst="rect">
            <a:avLst/>
          </a:prstGeom>
        </p:spPr>
      </p:pic>
    </p:spTree>
    <p:extLst>
      <p:ext uri="{BB962C8B-B14F-4D97-AF65-F5344CB8AC3E}">
        <p14:creationId xmlns:p14="http://schemas.microsoft.com/office/powerpoint/2010/main" val="2317859503"/>
      </p:ext>
    </p:extLst>
  </p:cSld>
  <p:clrMapOvr>
    <a:masterClrMapping/>
  </p:clrMapOvr>
  <p:transition spd="slow"/>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Θέση αριθμού διαφάνειας 3">
            <a:extLst>
              <a:ext uri="{FF2B5EF4-FFF2-40B4-BE49-F238E27FC236}">
                <a16:creationId xmlns:a16="http://schemas.microsoft.com/office/drawing/2014/main" id="{45B73EF7-26DC-4701-A2DE-74BE42DFD310}"/>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numCol="1" anchor="t" anchorCtr="0" compatLnSpc="1">
            <a:prstTxWarp prst="textNoShape">
              <a:avLst/>
            </a:prstTxWarp>
          </a:bodyPr>
          <a:lstStyle>
            <a:lvl1pPr>
              <a:spcAft>
                <a:spcPts val="1413"/>
              </a:spcAft>
              <a:defRPr sz="2200">
                <a:solidFill>
                  <a:srgbClr val="000000"/>
                </a:solidFill>
                <a:latin typeface="Source Sans Pro" panose="020B0503030403020204" pitchFamily="34" charset="0"/>
                <a:cs typeface="Tahoma" panose="020B060403050404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cs typeface="Tahoma" panose="020B060403050404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cs typeface="Tahoma" panose="020B060403050404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cs typeface="Tahoma" panose="020B060403050404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cs typeface="Tahoma" panose="020B060403050404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cs typeface="Tahoma" panose="020B060403050404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cs typeface="Tahoma" panose="020B060403050404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cs typeface="Tahoma" panose="020B060403050404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cs typeface="Tahoma" panose="020B0604030504040204" pitchFamily="34" charset="0"/>
              </a:defRPr>
            </a:lvl9pPr>
          </a:lstStyle>
          <a:p>
            <a:pPr fontAlgn="base">
              <a:spcBef>
                <a:spcPct val="0"/>
              </a:spcBef>
              <a:spcAft>
                <a:spcPct val="0"/>
              </a:spcAft>
            </a:pPr>
            <a:fld id="{D56CF392-B7C0-4A10-821E-D688F4C1818D}" type="slidenum">
              <a:rPr altLang="en-US" sz="1400" smtClean="0">
                <a:solidFill>
                  <a:schemeClr val="tx1"/>
                </a:solidFill>
                <a:latin typeface="Century Gothic" panose="020B0502020202020204" pitchFamily="34" charset="0"/>
                <a:cs typeface="Lucida Sans Unicode" panose="020B0602030504020204" pitchFamily="34" charset="0"/>
              </a:rPr>
              <a:pPr fontAlgn="base">
                <a:spcBef>
                  <a:spcPct val="0"/>
                </a:spcBef>
                <a:spcAft>
                  <a:spcPct val="0"/>
                </a:spcAft>
              </a:pPr>
              <a:t>18</a:t>
            </a:fld>
            <a:endParaRPr altLang="en-US" sz="1400">
              <a:solidFill>
                <a:schemeClr val="tx1"/>
              </a:solidFill>
              <a:latin typeface="Century Gothic" panose="020B0502020202020204" pitchFamily="34" charset="0"/>
              <a:cs typeface="Lucida Sans Unicode" panose="020B0602030504020204" pitchFamily="34" charset="0"/>
            </a:endParaRPr>
          </a:p>
        </p:txBody>
      </p:sp>
      <p:sp>
        <p:nvSpPr>
          <p:cNvPr id="19459" name="Τίτλος 1">
            <a:extLst>
              <a:ext uri="{FF2B5EF4-FFF2-40B4-BE49-F238E27FC236}">
                <a16:creationId xmlns:a16="http://schemas.microsoft.com/office/drawing/2014/main" id="{60E4D9A3-E916-4001-AFD7-01D056AC8A53}"/>
              </a:ext>
            </a:extLst>
          </p:cNvPr>
          <p:cNvSpPr txBox="1">
            <a:spLocks noGrp="1" noChangeArrowheads="1"/>
          </p:cNvSpPr>
          <p:nvPr>
            <p:ph type="title" idx="4294967295"/>
          </p:nvPr>
        </p:nvSpPr>
        <p:spPr>
          <a:xfrm>
            <a:off x="503238" y="1189673"/>
            <a:ext cx="9072562" cy="492443"/>
          </a:xfrm>
        </p:spPr>
        <p:txBody>
          <a:bodyPr wrap="square">
            <a:spAutoFit/>
          </a:bodyPr>
          <a:lstStyle/>
          <a:p>
            <a:pPr eaLnBrk="1"/>
            <a:r>
              <a:rPr lang="el-GR" altLang="en-US" dirty="0">
                <a:latin typeface="Arial" panose="020B0604020202020204" pitchFamily="34" charset="0"/>
                <a:cs typeface="Arial" panose="020B0604020202020204" pitchFamily="34" charset="0"/>
              </a:rPr>
              <a:t>Αποτελέσματα</a:t>
            </a:r>
            <a:r>
              <a:rPr lang="en-US" altLang="en-US" dirty="0">
                <a:latin typeface="Arial" panose="020B0604020202020204" pitchFamily="34" charset="0"/>
                <a:cs typeface="Arial" panose="020B0604020202020204" pitchFamily="34" charset="0"/>
              </a:rPr>
              <a:t> </a:t>
            </a:r>
            <a:r>
              <a:rPr lang="el-GR" altLang="en-US" dirty="0">
                <a:latin typeface="Arial" panose="020B0604020202020204" pitchFamily="34" charset="0"/>
                <a:cs typeface="Arial" panose="020B0604020202020204" pitchFamily="34" charset="0"/>
              </a:rPr>
              <a:t>σε ολόκληρο το </a:t>
            </a:r>
            <a:r>
              <a:rPr lang="en-US" altLang="en-US" dirty="0">
                <a:latin typeface="Arial" panose="020B0604020202020204" pitchFamily="34" charset="0"/>
                <a:cs typeface="Arial" panose="020B0604020202020204" pitchFamily="34" charset="0"/>
              </a:rPr>
              <a:t>training set</a:t>
            </a:r>
            <a:endParaRPr altLang="en-US" dirty="0">
              <a:latin typeface="Arial" panose="020B0604020202020204" pitchFamily="34" charset="0"/>
              <a:cs typeface="Arial" panose="020B0604020202020204" pitchFamily="34" charset="0"/>
            </a:endParaRPr>
          </a:p>
        </p:txBody>
      </p:sp>
      <p:pic>
        <p:nvPicPr>
          <p:cNvPr id="6" name="Εικόνα 5">
            <a:extLst>
              <a:ext uri="{FF2B5EF4-FFF2-40B4-BE49-F238E27FC236}">
                <a16:creationId xmlns:a16="http://schemas.microsoft.com/office/drawing/2014/main" id="{38FFD5EF-5AD9-4E89-966E-712426BAC3D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285935" y="3227998"/>
            <a:ext cx="7507167" cy="2220645"/>
          </a:xfrm>
          <a:prstGeom prst="rect">
            <a:avLst/>
          </a:prstGeom>
        </p:spPr>
      </p:pic>
    </p:spTree>
    <p:extLst>
      <p:ext uri="{BB962C8B-B14F-4D97-AF65-F5344CB8AC3E}">
        <p14:creationId xmlns:p14="http://schemas.microsoft.com/office/powerpoint/2010/main" val="2081623106"/>
      </p:ext>
    </p:extLst>
  </p:cSld>
  <p:clrMapOvr>
    <a:masterClrMapping/>
  </p:clrMapOvr>
  <p:transition spd="slow"/>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Θέση αριθμού διαφάνειας 3">
            <a:extLst>
              <a:ext uri="{FF2B5EF4-FFF2-40B4-BE49-F238E27FC236}">
                <a16:creationId xmlns:a16="http://schemas.microsoft.com/office/drawing/2014/main" id="{45B73EF7-26DC-4701-A2DE-74BE42DFD310}"/>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numCol="1" anchor="t" anchorCtr="0" compatLnSpc="1">
            <a:prstTxWarp prst="textNoShape">
              <a:avLst/>
            </a:prstTxWarp>
          </a:bodyPr>
          <a:lstStyle>
            <a:lvl1pPr>
              <a:spcAft>
                <a:spcPts val="1413"/>
              </a:spcAft>
              <a:defRPr sz="2200">
                <a:solidFill>
                  <a:srgbClr val="000000"/>
                </a:solidFill>
                <a:latin typeface="Source Sans Pro" panose="020B0503030403020204" pitchFamily="34" charset="0"/>
                <a:cs typeface="Tahoma" panose="020B060403050404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cs typeface="Tahoma" panose="020B060403050404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cs typeface="Tahoma" panose="020B060403050404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cs typeface="Tahoma" panose="020B060403050404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cs typeface="Tahoma" panose="020B060403050404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cs typeface="Tahoma" panose="020B060403050404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cs typeface="Tahoma" panose="020B060403050404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cs typeface="Tahoma" panose="020B060403050404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cs typeface="Tahoma" panose="020B0604030504040204" pitchFamily="34" charset="0"/>
              </a:defRPr>
            </a:lvl9pPr>
          </a:lstStyle>
          <a:p>
            <a:pPr fontAlgn="base">
              <a:spcBef>
                <a:spcPct val="0"/>
              </a:spcBef>
              <a:spcAft>
                <a:spcPct val="0"/>
              </a:spcAft>
            </a:pPr>
            <a:fld id="{D56CF392-B7C0-4A10-821E-D688F4C1818D}" type="slidenum">
              <a:rPr altLang="en-US" sz="1400" smtClean="0">
                <a:solidFill>
                  <a:schemeClr val="tx1"/>
                </a:solidFill>
                <a:latin typeface="Century Gothic" panose="020B0502020202020204" pitchFamily="34" charset="0"/>
                <a:cs typeface="Lucida Sans Unicode" panose="020B0602030504020204" pitchFamily="34" charset="0"/>
              </a:rPr>
              <a:pPr fontAlgn="base">
                <a:spcBef>
                  <a:spcPct val="0"/>
                </a:spcBef>
                <a:spcAft>
                  <a:spcPct val="0"/>
                </a:spcAft>
              </a:pPr>
              <a:t>19</a:t>
            </a:fld>
            <a:endParaRPr altLang="en-US" sz="1400">
              <a:solidFill>
                <a:schemeClr val="tx1"/>
              </a:solidFill>
              <a:latin typeface="Century Gothic" panose="020B0502020202020204" pitchFamily="34" charset="0"/>
              <a:cs typeface="Lucida Sans Unicode" panose="020B0602030504020204" pitchFamily="34" charset="0"/>
            </a:endParaRPr>
          </a:p>
        </p:txBody>
      </p:sp>
      <p:sp>
        <p:nvSpPr>
          <p:cNvPr id="19459" name="Τίτλος 1">
            <a:extLst>
              <a:ext uri="{FF2B5EF4-FFF2-40B4-BE49-F238E27FC236}">
                <a16:creationId xmlns:a16="http://schemas.microsoft.com/office/drawing/2014/main" id="{60E4D9A3-E916-4001-AFD7-01D056AC8A53}"/>
              </a:ext>
            </a:extLst>
          </p:cNvPr>
          <p:cNvSpPr txBox="1">
            <a:spLocks noGrp="1" noChangeArrowheads="1"/>
          </p:cNvSpPr>
          <p:nvPr>
            <p:ph type="title" idx="4294967295"/>
          </p:nvPr>
        </p:nvSpPr>
        <p:spPr>
          <a:xfrm>
            <a:off x="503238" y="1189673"/>
            <a:ext cx="9072562" cy="492443"/>
          </a:xfrm>
        </p:spPr>
        <p:txBody>
          <a:bodyPr wrap="square">
            <a:spAutoFit/>
          </a:bodyPr>
          <a:lstStyle/>
          <a:p>
            <a:pPr eaLnBrk="1"/>
            <a:r>
              <a:rPr lang="el-GR" altLang="en-US" dirty="0">
                <a:latin typeface="Arial" panose="020B0604020202020204" pitchFamily="34" charset="0"/>
                <a:cs typeface="Arial" panose="020B0604020202020204" pitchFamily="34" charset="0"/>
              </a:rPr>
              <a:t>Αποτελέσματα</a:t>
            </a:r>
            <a:r>
              <a:rPr lang="en-US" altLang="en-US" dirty="0">
                <a:latin typeface="Arial" panose="020B0604020202020204" pitchFamily="34" charset="0"/>
                <a:cs typeface="Arial" panose="020B0604020202020204" pitchFamily="34" charset="0"/>
              </a:rPr>
              <a:t> </a:t>
            </a:r>
            <a:r>
              <a:rPr lang="el-GR" altLang="en-US" dirty="0">
                <a:latin typeface="Arial" panose="020B0604020202020204" pitchFamily="34" charset="0"/>
                <a:cs typeface="Arial" panose="020B0604020202020204" pitchFamily="34" charset="0"/>
              </a:rPr>
              <a:t>στο μικρό </a:t>
            </a:r>
            <a:r>
              <a:rPr lang="en-US" altLang="en-US" dirty="0">
                <a:latin typeface="Arial" panose="020B0604020202020204" pitchFamily="34" charset="0"/>
                <a:cs typeface="Arial" panose="020B0604020202020204" pitchFamily="34" charset="0"/>
              </a:rPr>
              <a:t>training set</a:t>
            </a:r>
            <a:endParaRPr altLang="en-US" dirty="0">
              <a:latin typeface="Arial" panose="020B0604020202020204" pitchFamily="34" charset="0"/>
              <a:cs typeface="Arial" panose="020B0604020202020204" pitchFamily="34" charset="0"/>
            </a:endParaRPr>
          </a:p>
        </p:txBody>
      </p:sp>
      <p:pic>
        <p:nvPicPr>
          <p:cNvPr id="3" name="Εικόνα 2" descr="Εικόνα που περιέχει πίνακας&#10;&#10;Περιγραφή που δημιουργήθηκε αυτόματα">
            <a:extLst>
              <a:ext uri="{FF2B5EF4-FFF2-40B4-BE49-F238E27FC236}">
                <a16:creationId xmlns:a16="http://schemas.microsoft.com/office/drawing/2014/main" id="{0F6980FF-5ACE-450A-A37F-33D33E9059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5250" y="2389405"/>
            <a:ext cx="8808538" cy="3897830"/>
          </a:xfrm>
          <a:prstGeom prst="rect">
            <a:avLst/>
          </a:prstGeom>
        </p:spPr>
      </p:pic>
    </p:spTree>
    <p:extLst>
      <p:ext uri="{BB962C8B-B14F-4D97-AF65-F5344CB8AC3E}">
        <p14:creationId xmlns:p14="http://schemas.microsoft.com/office/powerpoint/2010/main" val="1833571630"/>
      </p:ext>
    </p:extLst>
  </p:cSld>
  <p:clrMapOvr>
    <a:masterClrMapping/>
  </p:clrMapOvr>
  <p:transition spd="slow"/>
</p:sld>
</file>

<file path=ppt/slides/slide2.xml><?xml version="1.0" encoding="utf-8"?>
<p:sld xmlns:a="http://schemas.openxmlformats.org/drawingml/2006/main" xmlns:r="http://schemas.openxmlformats.org/officeDocument/2006/relationships" xmlns:p="http://schemas.openxmlformats.org/presentationml/2006/main">
  <p:cSld name="page2">
    <p:spTree>
      <p:nvGrpSpPr>
        <p:cNvPr id="1" name=""/>
        <p:cNvGrpSpPr/>
        <p:nvPr/>
      </p:nvGrpSpPr>
      <p:grpSpPr>
        <a:xfrm>
          <a:off x="0" y="0"/>
          <a:ext cx="0" cy="0"/>
          <a:chOff x="0" y="0"/>
          <a:chExt cx="0" cy="0"/>
        </a:xfrm>
      </p:grpSpPr>
      <p:sp>
        <p:nvSpPr>
          <p:cNvPr id="7170" name="Τίτλος 1">
            <a:extLst>
              <a:ext uri="{FF2B5EF4-FFF2-40B4-BE49-F238E27FC236}">
                <a16:creationId xmlns:a16="http://schemas.microsoft.com/office/drawing/2014/main" id="{62D63E16-36B8-415C-B237-B742459AAA23}"/>
              </a:ext>
            </a:extLst>
          </p:cNvPr>
          <p:cNvSpPr txBox="1">
            <a:spLocks noGrp="1" noChangeArrowheads="1"/>
          </p:cNvSpPr>
          <p:nvPr>
            <p:ph type="title" idx="4294967295"/>
          </p:nvPr>
        </p:nvSpPr>
        <p:spPr>
          <a:xfrm>
            <a:off x="3211512" y="3204720"/>
            <a:ext cx="3657600" cy="1150234"/>
          </a:xfrm>
        </p:spPr>
        <p:txBody>
          <a:bodyPr wrap="square"/>
          <a:lstStyle/>
          <a:p>
            <a:pPr eaLnBrk="1"/>
            <a:r>
              <a:rPr lang="el-GR" altLang="en-US" sz="4800" dirty="0">
                <a:latin typeface="Arial" panose="020B0604020202020204" pitchFamily="34" charset="0"/>
                <a:ea typeface="Source Sans Pro" panose="020B0503030403020204" pitchFamily="34" charset="0"/>
                <a:cs typeface="Arial" panose="020B0604020202020204" pitchFamily="34" charset="0"/>
              </a:rPr>
              <a:t>Εργασία</a:t>
            </a:r>
            <a:r>
              <a:rPr altLang="en-US" sz="4800" dirty="0">
                <a:latin typeface="Arial" panose="020B0604020202020204" pitchFamily="34" charset="0"/>
                <a:ea typeface="Source Sans Pro" panose="020B0503030403020204" pitchFamily="34" charset="0"/>
                <a:cs typeface="Arial" panose="020B0604020202020204" pitchFamily="34" charset="0"/>
              </a:rPr>
              <a:t> 1+2</a:t>
            </a:r>
          </a:p>
        </p:txBody>
      </p:sp>
      <p:sp>
        <p:nvSpPr>
          <p:cNvPr id="7172" name="Θέση αριθμού διαφάνειας 6">
            <a:extLst>
              <a:ext uri="{FF2B5EF4-FFF2-40B4-BE49-F238E27FC236}">
                <a16:creationId xmlns:a16="http://schemas.microsoft.com/office/drawing/2014/main" id="{DC022C64-F2B3-4350-91F0-C95DA6A347D1}"/>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numCol="1" anchor="t" anchorCtr="0" compatLnSpc="1">
            <a:prstTxWarp prst="textNoShape">
              <a:avLst/>
            </a:prstTxWarp>
          </a:bodyPr>
          <a:lstStyle>
            <a:lvl1pPr>
              <a:spcAft>
                <a:spcPts val="1413"/>
              </a:spcAft>
              <a:defRPr sz="2200">
                <a:solidFill>
                  <a:srgbClr val="000000"/>
                </a:solidFill>
                <a:latin typeface="Source Sans Pro" panose="020B0503030403020204" pitchFamily="34" charset="0"/>
                <a:cs typeface="Tahoma" panose="020B060403050404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cs typeface="Tahoma" panose="020B060403050404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cs typeface="Tahoma" panose="020B060403050404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cs typeface="Tahoma" panose="020B060403050404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cs typeface="Tahoma" panose="020B060403050404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cs typeface="Tahoma" panose="020B060403050404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cs typeface="Tahoma" panose="020B060403050404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cs typeface="Tahoma" panose="020B060403050404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cs typeface="Tahoma" panose="020B0604030504040204" pitchFamily="34" charset="0"/>
              </a:defRPr>
            </a:lvl9pPr>
          </a:lstStyle>
          <a:p>
            <a:pPr fontAlgn="base">
              <a:spcBef>
                <a:spcPct val="0"/>
              </a:spcBef>
              <a:spcAft>
                <a:spcPct val="0"/>
              </a:spcAft>
            </a:pPr>
            <a:fld id="{9621898E-74BD-4AC1-9B4F-51DEFAE7C501}" type="slidenum">
              <a:rPr altLang="en-US" sz="1400" smtClean="0">
                <a:solidFill>
                  <a:schemeClr val="tx1"/>
                </a:solidFill>
                <a:latin typeface="Century Gothic" panose="020B0502020202020204" pitchFamily="34" charset="0"/>
                <a:cs typeface="Lucida Sans Unicode" panose="020B0602030504020204" pitchFamily="34" charset="0"/>
              </a:rPr>
              <a:pPr fontAlgn="base">
                <a:spcBef>
                  <a:spcPct val="0"/>
                </a:spcBef>
                <a:spcAft>
                  <a:spcPct val="0"/>
                </a:spcAft>
              </a:pPr>
              <a:t>2</a:t>
            </a:fld>
            <a:endParaRPr altLang="en-US" sz="1400">
              <a:solidFill>
                <a:schemeClr val="tx1"/>
              </a:solidFill>
              <a:latin typeface="Century Gothic" panose="020B0502020202020204" pitchFamily="34" charset="0"/>
              <a:cs typeface="Lucida Sans Unicode" panose="020B0602030504020204" pitchFamily="34" charset="0"/>
            </a:endParaRPr>
          </a:p>
        </p:txBody>
      </p:sp>
    </p:spTree>
  </p:cSld>
  <p:clrMapOvr>
    <a:masterClrMapping/>
  </p:clrMapOvr>
  <p:transition spd="slow"/>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Τίτλος 1">
            <a:extLst>
              <a:ext uri="{FF2B5EF4-FFF2-40B4-BE49-F238E27FC236}">
                <a16:creationId xmlns:a16="http://schemas.microsoft.com/office/drawing/2014/main" id="{4E0FA47B-4E8A-4D5F-86A1-1FC274F7EC06}"/>
              </a:ext>
            </a:extLst>
          </p:cNvPr>
          <p:cNvSpPr txBox="1">
            <a:spLocks noGrp="1" noChangeArrowheads="1"/>
          </p:cNvSpPr>
          <p:nvPr>
            <p:ph type="title" idx="4294967295"/>
          </p:nvPr>
        </p:nvSpPr>
        <p:spPr>
          <a:xfrm>
            <a:off x="503238" y="1189673"/>
            <a:ext cx="9072562" cy="492443"/>
          </a:xfrm>
        </p:spPr>
        <p:txBody>
          <a:bodyPr wrap="square">
            <a:spAutoFit/>
          </a:bodyPr>
          <a:lstStyle/>
          <a:p>
            <a:pPr eaLnBrk="1"/>
            <a:r>
              <a:rPr altLang="en-US" dirty="0">
                <a:latin typeface="Arial" panose="020B0604020202020204" pitchFamily="34" charset="0"/>
                <a:cs typeface="Arial" panose="020B0604020202020204" pitchFamily="34" charset="0"/>
              </a:rPr>
              <a:t>Dataset </a:t>
            </a:r>
            <a:r>
              <a:rPr lang="el-GR" altLang="en-US" dirty="0">
                <a:latin typeface="Arial" panose="020B0604020202020204" pitchFamily="34" charset="0"/>
                <a:cs typeface="Arial" panose="020B0604020202020204" pitchFamily="34" charset="0"/>
              </a:rPr>
              <a:t>2</a:t>
            </a:r>
            <a:endParaRPr altLang="en-US" dirty="0">
              <a:latin typeface="Arial" panose="020B0604020202020204" pitchFamily="34" charset="0"/>
              <a:cs typeface="Arial" panose="020B0604020202020204" pitchFamily="34" charset="0"/>
            </a:endParaRPr>
          </a:p>
        </p:txBody>
      </p:sp>
      <p:sp>
        <p:nvSpPr>
          <p:cNvPr id="9219" name="Θέση κειμένου 2">
            <a:extLst>
              <a:ext uri="{FF2B5EF4-FFF2-40B4-BE49-F238E27FC236}">
                <a16:creationId xmlns:a16="http://schemas.microsoft.com/office/drawing/2014/main" id="{94D38C96-F3BF-4AD5-B5BC-FDDA6363720D}"/>
              </a:ext>
            </a:extLst>
          </p:cNvPr>
          <p:cNvSpPr txBox="1">
            <a:spLocks noGrp="1" noChangeArrowheads="1"/>
          </p:cNvSpPr>
          <p:nvPr>
            <p:ph type="body" idx="4294967295"/>
          </p:nvPr>
        </p:nvSpPr>
        <p:spPr>
          <a:xfrm>
            <a:off x="611982" y="2056288"/>
            <a:ext cx="4427537" cy="3447098"/>
          </a:xfrm>
        </p:spPr>
        <p:txBody>
          <a:bodyPr wrap="square" anchor="ctr">
            <a:spAutoFit/>
          </a:bodyPr>
          <a:lstStyle/>
          <a:p>
            <a:pPr marL="342900" indent="-342900" eaLnBrk="1">
              <a:buSzPct val="45000"/>
              <a:buFontTx/>
              <a:buChar char="•"/>
            </a:pPr>
            <a:r>
              <a:rPr lang="el-GR" altLang="en-US" dirty="0">
                <a:latin typeface="Arial" panose="020B0604020202020204" pitchFamily="34" charset="0"/>
                <a:cs typeface="Arial" panose="020B0604020202020204" pitchFamily="34" charset="0"/>
              </a:rPr>
              <a:t>6 τύποι γυαλιού</a:t>
            </a:r>
          </a:p>
          <a:p>
            <a:pPr marL="342900" indent="-342900" eaLnBrk="1">
              <a:buSzPct val="45000"/>
              <a:buFontTx/>
              <a:buChar char="•"/>
            </a:pPr>
            <a:r>
              <a:rPr lang="el-GR" altLang="en-US" dirty="0">
                <a:latin typeface="Arial" panose="020B0604020202020204" pitchFamily="34" charset="0"/>
                <a:cs typeface="Arial" panose="020B0604020202020204" pitchFamily="34" charset="0"/>
              </a:rPr>
              <a:t>Μετρήσεις χημικών στοιχείων</a:t>
            </a:r>
            <a:endParaRPr altLang="en-US" dirty="0">
              <a:latin typeface="Arial" panose="020B0604020202020204" pitchFamily="34" charset="0"/>
              <a:cs typeface="Arial" panose="020B0604020202020204" pitchFamily="34" charset="0"/>
            </a:endParaRPr>
          </a:p>
          <a:p>
            <a:pPr marL="342900" indent="-342900" eaLnBrk="1">
              <a:buSzPct val="45000"/>
              <a:buFontTx/>
              <a:buChar char="•"/>
            </a:pPr>
            <a:r>
              <a:rPr altLang="en-US" dirty="0">
                <a:latin typeface="Arial" panose="020B0604020202020204" pitchFamily="34" charset="0"/>
                <a:cs typeface="Arial" panose="020B0604020202020204" pitchFamily="34" charset="0"/>
              </a:rPr>
              <a:t>Training set: </a:t>
            </a:r>
            <a:r>
              <a:rPr lang="el-GR" altLang="en-US" dirty="0">
                <a:latin typeface="Arial" panose="020B0604020202020204" pitchFamily="34" charset="0"/>
                <a:cs typeface="Arial" panose="020B0604020202020204" pitchFamily="34" charset="0"/>
              </a:rPr>
              <a:t>128</a:t>
            </a:r>
            <a:endParaRPr altLang="en-US" dirty="0">
              <a:latin typeface="Arial" panose="020B0604020202020204" pitchFamily="34" charset="0"/>
              <a:cs typeface="Arial" panose="020B0604020202020204" pitchFamily="34" charset="0"/>
            </a:endParaRPr>
          </a:p>
          <a:p>
            <a:pPr marL="342900" indent="-342900" eaLnBrk="1">
              <a:buSzPct val="45000"/>
              <a:buFontTx/>
              <a:buChar char="•"/>
            </a:pPr>
            <a:r>
              <a:rPr altLang="en-US" dirty="0">
                <a:latin typeface="Arial" panose="020B0604020202020204" pitchFamily="34" charset="0"/>
                <a:cs typeface="Arial" panose="020B0604020202020204" pitchFamily="34" charset="0"/>
              </a:rPr>
              <a:t>Test set: </a:t>
            </a:r>
            <a:r>
              <a:rPr lang="el-GR" altLang="en-US" dirty="0">
                <a:latin typeface="Arial" panose="020B0604020202020204" pitchFamily="34" charset="0"/>
                <a:cs typeface="Arial" panose="020B0604020202020204" pitchFamily="34" charset="0"/>
              </a:rPr>
              <a:t>86</a:t>
            </a:r>
            <a:endParaRPr lang="en-US" altLang="en-US" dirty="0">
              <a:latin typeface="Arial" panose="020B0604020202020204" pitchFamily="34" charset="0"/>
              <a:cs typeface="Arial" panose="020B0604020202020204" pitchFamily="34" charset="0"/>
            </a:endParaRPr>
          </a:p>
          <a:p>
            <a:pPr marL="342900" indent="-342900" eaLnBrk="1">
              <a:buSzPct val="45000"/>
              <a:buFontTx/>
              <a:buChar char="•"/>
            </a:pPr>
            <a:endParaRPr lang="en-US" altLang="en-US" dirty="0">
              <a:latin typeface="Arial" panose="020B0604020202020204" pitchFamily="34" charset="0"/>
              <a:cs typeface="Arial" panose="020B0604020202020204" pitchFamily="34" charset="0"/>
            </a:endParaRPr>
          </a:p>
          <a:p>
            <a:pPr marL="342900" indent="-342900" eaLnBrk="1">
              <a:buSzPct val="45000"/>
              <a:buFontTx/>
              <a:buChar char="•"/>
            </a:pPr>
            <a:endParaRPr lang="en-US" altLang="en-US" dirty="0">
              <a:latin typeface="Arial" panose="020B0604020202020204" pitchFamily="34" charset="0"/>
              <a:cs typeface="Arial" panose="020B0604020202020204" pitchFamily="34" charset="0"/>
            </a:endParaRPr>
          </a:p>
          <a:p>
            <a:pPr marL="342900" indent="-342900" eaLnBrk="1">
              <a:buSzPct val="45000"/>
              <a:buFontTx/>
              <a:buChar char="•"/>
            </a:pPr>
            <a:endParaRPr altLang="en-US" dirty="0">
              <a:latin typeface="Arial" panose="020B0604020202020204" pitchFamily="34" charset="0"/>
              <a:cs typeface="Arial" panose="020B0604020202020204" pitchFamily="34" charset="0"/>
            </a:endParaRPr>
          </a:p>
        </p:txBody>
      </p:sp>
      <p:sp>
        <p:nvSpPr>
          <p:cNvPr id="9222" name="Θέση αριθμού διαφάνειας 8">
            <a:extLst>
              <a:ext uri="{FF2B5EF4-FFF2-40B4-BE49-F238E27FC236}">
                <a16:creationId xmlns:a16="http://schemas.microsoft.com/office/drawing/2014/main" id="{96C0E63F-6C65-4D08-9876-50D792CDF60F}"/>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numCol="1" anchor="t" anchorCtr="0" compatLnSpc="1">
            <a:prstTxWarp prst="textNoShape">
              <a:avLst/>
            </a:prstTxWarp>
          </a:bodyPr>
          <a:lstStyle>
            <a:lvl1pPr>
              <a:spcAft>
                <a:spcPts val="1413"/>
              </a:spcAft>
              <a:defRPr sz="2200">
                <a:solidFill>
                  <a:srgbClr val="000000"/>
                </a:solidFill>
                <a:latin typeface="Source Sans Pro" panose="020B0503030403020204" pitchFamily="34" charset="0"/>
                <a:cs typeface="Tahoma" panose="020B060403050404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cs typeface="Tahoma" panose="020B060403050404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cs typeface="Tahoma" panose="020B060403050404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cs typeface="Tahoma" panose="020B060403050404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cs typeface="Tahoma" panose="020B060403050404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cs typeface="Tahoma" panose="020B060403050404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cs typeface="Tahoma" panose="020B060403050404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cs typeface="Tahoma" panose="020B060403050404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cs typeface="Tahoma" panose="020B0604030504040204" pitchFamily="34" charset="0"/>
              </a:defRPr>
            </a:lvl9pPr>
          </a:lstStyle>
          <a:p>
            <a:pPr fontAlgn="base">
              <a:spcBef>
                <a:spcPct val="0"/>
              </a:spcBef>
              <a:spcAft>
                <a:spcPct val="0"/>
              </a:spcAft>
            </a:pPr>
            <a:fld id="{0B9F2D98-1C38-4F4A-805C-2D7809DDBEB4}" type="slidenum">
              <a:rPr altLang="en-US" sz="1400" smtClean="0">
                <a:solidFill>
                  <a:schemeClr val="tx1"/>
                </a:solidFill>
                <a:latin typeface="Century Gothic" panose="020B0502020202020204" pitchFamily="34" charset="0"/>
                <a:cs typeface="Lucida Sans Unicode" panose="020B0602030504020204" pitchFamily="34" charset="0"/>
              </a:rPr>
              <a:pPr fontAlgn="base">
                <a:spcBef>
                  <a:spcPct val="0"/>
                </a:spcBef>
                <a:spcAft>
                  <a:spcPct val="0"/>
                </a:spcAft>
              </a:pPr>
              <a:t>20</a:t>
            </a:fld>
            <a:endParaRPr altLang="en-US" sz="1400">
              <a:solidFill>
                <a:schemeClr val="tx1"/>
              </a:solidFill>
              <a:latin typeface="Century Gothic" panose="020B0502020202020204" pitchFamily="34" charset="0"/>
              <a:cs typeface="Lucida Sans Unicode" panose="020B0602030504020204" pitchFamily="34" charset="0"/>
            </a:endParaRPr>
          </a:p>
        </p:txBody>
      </p:sp>
      <p:pic>
        <p:nvPicPr>
          <p:cNvPr id="3" name="Εικόνα 2">
            <a:extLst>
              <a:ext uri="{FF2B5EF4-FFF2-40B4-BE49-F238E27FC236}">
                <a16:creationId xmlns:a16="http://schemas.microsoft.com/office/drawing/2014/main" id="{79780DC8-522D-4F14-9DE5-545A1CDC4FE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362483" y="1682045"/>
            <a:ext cx="2461768" cy="2804173"/>
          </a:xfrm>
          <a:prstGeom prst="rect">
            <a:avLst/>
          </a:prstGeom>
        </p:spPr>
      </p:pic>
      <p:pic>
        <p:nvPicPr>
          <p:cNvPr id="5" name="Εικόνα 4" descr="Εικόνα που περιέχει κείμενο&#10;&#10;Περιγραφή που δημιουργήθηκε αυτόματα">
            <a:extLst>
              <a:ext uri="{FF2B5EF4-FFF2-40B4-BE49-F238E27FC236}">
                <a16:creationId xmlns:a16="http://schemas.microsoft.com/office/drawing/2014/main" id="{F7654EE3-A24D-49B7-8E12-2539871EC94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75569" y="4784342"/>
            <a:ext cx="3835597" cy="2051155"/>
          </a:xfrm>
          <a:prstGeom prst="rect">
            <a:avLst/>
          </a:prstGeom>
        </p:spPr>
      </p:pic>
      <p:pic>
        <p:nvPicPr>
          <p:cNvPr id="7" name="Εικόνα 6">
            <a:extLst>
              <a:ext uri="{FF2B5EF4-FFF2-40B4-BE49-F238E27FC236}">
                <a16:creationId xmlns:a16="http://schemas.microsoft.com/office/drawing/2014/main" id="{437E8299-452D-48E2-A503-AFC2A34680D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503238" y="4533829"/>
            <a:ext cx="3587934" cy="2413012"/>
          </a:xfrm>
          <a:prstGeom prst="rect">
            <a:avLst/>
          </a:prstGeom>
        </p:spPr>
      </p:pic>
    </p:spTree>
    <p:extLst>
      <p:ext uri="{BB962C8B-B14F-4D97-AF65-F5344CB8AC3E}">
        <p14:creationId xmlns:p14="http://schemas.microsoft.com/office/powerpoint/2010/main" val="4037897171"/>
      </p:ext>
    </p:extLst>
  </p:cSld>
  <p:clrMapOvr>
    <a:masterClrMapping/>
  </p:clrMapOvr>
  <p:transition spd="slow"/>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Τίτλος 1">
            <a:extLst>
              <a:ext uri="{FF2B5EF4-FFF2-40B4-BE49-F238E27FC236}">
                <a16:creationId xmlns:a16="http://schemas.microsoft.com/office/drawing/2014/main" id="{E43AE07D-53C2-4DDD-8200-31A70B4825AB}"/>
              </a:ext>
            </a:extLst>
          </p:cNvPr>
          <p:cNvSpPr txBox="1">
            <a:spLocks noGrp="1" noChangeArrowheads="1"/>
          </p:cNvSpPr>
          <p:nvPr>
            <p:ph type="title" idx="4294967295"/>
          </p:nvPr>
        </p:nvSpPr>
        <p:spPr>
          <a:xfrm>
            <a:off x="503238" y="1189673"/>
            <a:ext cx="9072562" cy="492443"/>
          </a:xfrm>
        </p:spPr>
        <p:txBody>
          <a:bodyPr wrap="square">
            <a:spAutoFit/>
          </a:bodyPr>
          <a:lstStyle/>
          <a:p>
            <a:pPr eaLnBrk="1"/>
            <a:r>
              <a:rPr altLang="en-US" dirty="0">
                <a:latin typeface="Arial" panose="020B0604020202020204" pitchFamily="34" charset="0"/>
                <a:cs typeface="Arial" panose="020B0604020202020204" pitchFamily="34" charset="0"/>
              </a:rPr>
              <a:t>Pipeline</a:t>
            </a:r>
          </a:p>
        </p:txBody>
      </p:sp>
      <p:sp>
        <p:nvSpPr>
          <p:cNvPr id="11267" name="Θέση κειμένου 2">
            <a:extLst>
              <a:ext uri="{FF2B5EF4-FFF2-40B4-BE49-F238E27FC236}">
                <a16:creationId xmlns:a16="http://schemas.microsoft.com/office/drawing/2014/main" id="{76BB39A1-4EB5-4676-8CDE-DAD64867E0B6}"/>
              </a:ext>
            </a:extLst>
          </p:cNvPr>
          <p:cNvSpPr txBox="1">
            <a:spLocks noGrp="1" noChangeArrowheads="1"/>
          </p:cNvSpPr>
          <p:nvPr>
            <p:ph type="body" idx="4294967295"/>
          </p:nvPr>
        </p:nvSpPr>
        <p:spPr>
          <a:xfrm>
            <a:off x="503238" y="3328888"/>
            <a:ext cx="8176067" cy="2410916"/>
          </a:xfrm>
        </p:spPr>
        <p:txBody>
          <a:bodyPr wrap="square" anchor="ctr">
            <a:spAutoFit/>
          </a:bodyPr>
          <a:lstStyle/>
          <a:p>
            <a:pPr marL="342900" indent="-342900" eaLnBrk="1">
              <a:buSzPct val="45000"/>
              <a:buFontTx/>
              <a:buChar char="•"/>
            </a:pPr>
            <a:r>
              <a:rPr lang="el-GR" altLang="en-US" dirty="0">
                <a:latin typeface="Arial" panose="020B0604020202020204" pitchFamily="34" charset="0"/>
                <a:cs typeface="Arial" panose="020B0604020202020204" pitchFamily="34" charset="0"/>
              </a:rPr>
              <a:t>Κανονικοποίηση</a:t>
            </a:r>
            <a:r>
              <a:rPr altLang="en-US" dirty="0">
                <a:latin typeface="Arial" panose="020B0604020202020204" pitchFamily="34" charset="0"/>
                <a:cs typeface="Arial" panose="020B0604020202020204" pitchFamily="34" charset="0"/>
              </a:rPr>
              <a:t> </a:t>
            </a:r>
            <a:r>
              <a:rPr lang="el-GR" altLang="en-US" dirty="0">
                <a:latin typeface="Arial" panose="020B0604020202020204" pitchFamily="34" charset="0"/>
                <a:cs typeface="Arial" panose="020B0604020202020204" pitchFamily="34" charset="0"/>
              </a:rPr>
              <a:t>με </a:t>
            </a:r>
            <a:r>
              <a:rPr lang="en-US" altLang="en-US" dirty="0">
                <a:latin typeface="Arial" panose="020B0604020202020204" pitchFamily="34" charset="0"/>
                <a:cs typeface="Arial" panose="020B0604020202020204" pitchFamily="34" charset="0"/>
              </a:rPr>
              <a:t>Standard Scaling</a:t>
            </a:r>
          </a:p>
          <a:p>
            <a:pPr marL="342900" indent="-342900" eaLnBrk="1">
              <a:buSzPct val="45000"/>
              <a:buFontTx/>
              <a:buChar char="•"/>
            </a:pPr>
            <a:r>
              <a:rPr lang="el-GR" altLang="en-US" dirty="0">
                <a:latin typeface="Arial" panose="020B0604020202020204" pitchFamily="34" charset="0"/>
                <a:cs typeface="Arial" panose="020B0604020202020204" pitchFamily="34" charset="0"/>
              </a:rPr>
              <a:t>Πιθανή βελτίωση: </a:t>
            </a:r>
            <a:r>
              <a:rPr lang="en-US" altLang="en-US" dirty="0">
                <a:latin typeface="Arial" panose="020B0604020202020204" pitchFamily="34" charset="0"/>
                <a:cs typeface="Arial" panose="020B0604020202020204" pitchFamily="34" charset="0"/>
              </a:rPr>
              <a:t>Power Transformer</a:t>
            </a:r>
            <a:endParaRPr altLang="en-US" dirty="0">
              <a:latin typeface="Arial" panose="020B0604020202020204" pitchFamily="34" charset="0"/>
              <a:cs typeface="Arial" panose="020B0604020202020204" pitchFamily="34" charset="0"/>
            </a:endParaRPr>
          </a:p>
          <a:p>
            <a:pPr marL="342900" indent="-342900" eaLnBrk="1">
              <a:buSzPct val="45000"/>
              <a:buFontTx/>
              <a:buChar char="•"/>
            </a:pPr>
            <a:r>
              <a:rPr altLang="en-US" dirty="0">
                <a:latin typeface="Arial" panose="020B0604020202020204" pitchFamily="34" charset="0"/>
                <a:cs typeface="Arial" panose="020B0604020202020204" pitchFamily="34" charset="0"/>
              </a:rPr>
              <a:t>Parameter tuning </a:t>
            </a:r>
            <a:r>
              <a:rPr lang="el-GR" altLang="en-US" dirty="0">
                <a:latin typeface="Arial" panose="020B0604020202020204" pitchFamily="34" charset="0"/>
                <a:cs typeface="Arial" panose="020B0604020202020204" pitchFamily="34" charset="0"/>
              </a:rPr>
              <a:t>με </a:t>
            </a:r>
            <a:r>
              <a:rPr altLang="en-US" dirty="0">
                <a:latin typeface="Arial" panose="020B0604020202020204" pitchFamily="34" charset="0"/>
                <a:cs typeface="Arial" panose="020B0604020202020204" pitchFamily="34" charset="0"/>
              </a:rPr>
              <a:t>5-fold cross-validation</a:t>
            </a:r>
          </a:p>
          <a:p>
            <a:pPr marL="342900" indent="-342900" eaLnBrk="1">
              <a:buSzPct val="45000"/>
              <a:buFontTx/>
              <a:buChar char="•"/>
            </a:pPr>
            <a:r>
              <a:rPr lang="el-GR" altLang="en-US" dirty="0">
                <a:latin typeface="Arial" panose="020B0604020202020204" pitchFamily="34" charset="0"/>
                <a:cs typeface="Arial" panose="020B0604020202020204" pitchFamily="34" charset="0"/>
              </a:rPr>
              <a:t>Τελική</a:t>
            </a:r>
            <a:r>
              <a:rPr altLang="en-US" dirty="0">
                <a:latin typeface="Arial" panose="020B0604020202020204" pitchFamily="34" charset="0"/>
                <a:cs typeface="Arial" panose="020B0604020202020204" pitchFamily="34" charset="0"/>
              </a:rPr>
              <a:t> </a:t>
            </a:r>
            <a:r>
              <a:rPr lang="el-GR" altLang="en-US" dirty="0">
                <a:latin typeface="Arial" panose="020B0604020202020204" pitchFamily="34" charset="0"/>
                <a:cs typeface="Arial" panose="020B0604020202020204" pitchFamily="34" charset="0"/>
              </a:rPr>
              <a:t>αξιολόγηση</a:t>
            </a:r>
            <a:r>
              <a:rPr altLang="en-US" dirty="0">
                <a:latin typeface="Arial" panose="020B0604020202020204" pitchFamily="34" charset="0"/>
                <a:cs typeface="Arial" panose="020B0604020202020204" pitchFamily="34" charset="0"/>
              </a:rPr>
              <a:t> </a:t>
            </a:r>
            <a:r>
              <a:rPr lang="el-GR" altLang="en-US" dirty="0">
                <a:latin typeface="Arial" panose="020B0604020202020204" pitchFamily="34" charset="0"/>
                <a:cs typeface="Arial" panose="020B0604020202020204" pitchFamily="34" charset="0"/>
              </a:rPr>
              <a:t>στο</a:t>
            </a:r>
            <a:r>
              <a:rPr altLang="en-US" dirty="0">
                <a:latin typeface="Arial" panose="020B0604020202020204" pitchFamily="34" charset="0"/>
                <a:cs typeface="Arial" panose="020B0604020202020204" pitchFamily="34" charset="0"/>
              </a:rPr>
              <a:t> test set</a:t>
            </a:r>
          </a:p>
          <a:p>
            <a:pPr marL="342900" indent="-342900" eaLnBrk="1">
              <a:buSzPct val="45000"/>
              <a:buFontTx/>
              <a:buChar char="•"/>
            </a:pPr>
            <a:r>
              <a:rPr lang="el-GR" altLang="en-US" dirty="0">
                <a:latin typeface="Arial" panose="020B0604020202020204" pitchFamily="34" charset="0"/>
                <a:cs typeface="Arial" panose="020B0604020202020204" pitchFamily="34" charset="0"/>
              </a:rPr>
              <a:t>Μετρική</a:t>
            </a:r>
            <a:r>
              <a:rPr altLang="en-US" dirty="0">
                <a:latin typeface="Arial" panose="020B0604020202020204" pitchFamily="34" charset="0"/>
                <a:cs typeface="Arial" panose="020B0604020202020204" pitchFamily="34" charset="0"/>
              </a:rPr>
              <a:t> </a:t>
            </a:r>
            <a:r>
              <a:rPr lang="el-GR" altLang="en-US" dirty="0">
                <a:latin typeface="Arial" panose="020B0604020202020204" pitchFamily="34" charset="0"/>
                <a:cs typeface="Arial" panose="020B0604020202020204" pitchFamily="34" charset="0"/>
              </a:rPr>
              <a:t>αξιολόγησης</a:t>
            </a:r>
            <a:r>
              <a:rPr altLang="en-US" dirty="0">
                <a:latin typeface="Arial" panose="020B0604020202020204" pitchFamily="34" charset="0"/>
                <a:cs typeface="Arial" panose="020B0604020202020204" pitchFamily="34" charset="0"/>
              </a:rPr>
              <a:t>: weighted F1</a:t>
            </a:r>
          </a:p>
        </p:txBody>
      </p:sp>
      <p:sp>
        <p:nvSpPr>
          <p:cNvPr id="11270" name="Θέση αριθμού διαφάνειας 8">
            <a:extLst>
              <a:ext uri="{FF2B5EF4-FFF2-40B4-BE49-F238E27FC236}">
                <a16:creationId xmlns:a16="http://schemas.microsoft.com/office/drawing/2014/main" id="{29812DD9-C047-4173-A88D-9912C5CDA65F}"/>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numCol="1" anchor="t" anchorCtr="0" compatLnSpc="1">
            <a:prstTxWarp prst="textNoShape">
              <a:avLst/>
            </a:prstTxWarp>
          </a:bodyPr>
          <a:lstStyle>
            <a:lvl1pPr>
              <a:spcAft>
                <a:spcPts val="1413"/>
              </a:spcAft>
              <a:defRPr sz="2200">
                <a:solidFill>
                  <a:srgbClr val="000000"/>
                </a:solidFill>
                <a:latin typeface="Source Sans Pro" panose="020B0503030403020204" pitchFamily="34" charset="0"/>
                <a:cs typeface="Tahoma" panose="020B060403050404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cs typeface="Tahoma" panose="020B060403050404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cs typeface="Tahoma" panose="020B060403050404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cs typeface="Tahoma" panose="020B060403050404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cs typeface="Tahoma" panose="020B060403050404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cs typeface="Tahoma" panose="020B060403050404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cs typeface="Tahoma" panose="020B060403050404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cs typeface="Tahoma" panose="020B060403050404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cs typeface="Tahoma" panose="020B0604030504040204" pitchFamily="34" charset="0"/>
              </a:defRPr>
            </a:lvl9pPr>
          </a:lstStyle>
          <a:p>
            <a:pPr fontAlgn="base">
              <a:spcBef>
                <a:spcPct val="0"/>
              </a:spcBef>
              <a:spcAft>
                <a:spcPct val="0"/>
              </a:spcAft>
            </a:pPr>
            <a:fld id="{EBB013C5-D28E-4B92-8C68-F9D310B51E8B}" type="slidenum">
              <a:rPr altLang="en-US" sz="1400" smtClean="0">
                <a:solidFill>
                  <a:schemeClr val="tx1"/>
                </a:solidFill>
                <a:latin typeface="Century Gothic" panose="020B0502020202020204" pitchFamily="34" charset="0"/>
                <a:cs typeface="Lucida Sans Unicode" panose="020B0602030504020204" pitchFamily="34" charset="0"/>
              </a:rPr>
              <a:pPr fontAlgn="base">
                <a:spcBef>
                  <a:spcPct val="0"/>
                </a:spcBef>
                <a:spcAft>
                  <a:spcPct val="0"/>
                </a:spcAft>
              </a:pPr>
              <a:t>21</a:t>
            </a:fld>
            <a:endParaRPr altLang="en-US" sz="1400">
              <a:solidFill>
                <a:schemeClr val="tx1"/>
              </a:solidFill>
              <a:latin typeface="Century Gothic" panose="020B0502020202020204" pitchFamily="34" charset="0"/>
              <a:cs typeface="Lucida Sans Unicode" panose="020B0602030504020204" pitchFamily="34" charset="0"/>
            </a:endParaRPr>
          </a:p>
        </p:txBody>
      </p:sp>
    </p:spTree>
    <p:extLst>
      <p:ext uri="{BB962C8B-B14F-4D97-AF65-F5344CB8AC3E}">
        <p14:creationId xmlns:p14="http://schemas.microsoft.com/office/powerpoint/2010/main" val="1063623298"/>
      </p:ext>
    </p:extLst>
  </p:cSld>
  <p:clrMapOvr>
    <a:masterClrMapping/>
  </p:clrMapOvr>
  <p:transition spd="slow"/>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Θέση αριθμού διαφάνειας 3">
            <a:extLst>
              <a:ext uri="{FF2B5EF4-FFF2-40B4-BE49-F238E27FC236}">
                <a16:creationId xmlns:a16="http://schemas.microsoft.com/office/drawing/2014/main" id="{74E15AF6-0AC3-4F10-B892-B10134D996C0}"/>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numCol="1" anchor="t" anchorCtr="0" compatLnSpc="1">
            <a:prstTxWarp prst="textNoShape">
              <a:avLst/>
            </a:prstTxWarp>
          </a:bodyPr>
          <a:lstStyle>
            <a:lvl1pPr>
              <a:spcAft>
                <a:spcPts val="1413"/>
              </a:spcAft>
              <a:defRPr sz="2200">
                <a:solidFill>
                  <a:srgbClr val="000000"/>
                </a:solidFill>
                <a:latin typeface="Source Sans Pro" panose="020B0503030403020204" pitchFamily="34" charset="0"/>
                <a:cs typeface="Tahoma" panose="020B060403050404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cs typeface="Tahoma" panose="020B060403050404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cs typeface="Tahoma" panose="020B060403050404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cs typeface="Tahoma" panose="020B060403050404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cs typeface="Tahoma" panose="020B060403050404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cs typeface="Tahoma" panose="020B060403050404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cs typeface="Tahoma" panose="020B060403050404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cs typeface="Tahoma" panose="020B060403050404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cs typeface="Tahoma" panose="020B0604030504040204" pitchFamily="34" charset="0"/>
              </a:defRPr>
            </a:lvl9pPr>
          </a:lstStyle>
          <a:p>
            <a:pPr fontAlgn="base">
              <a:spcBef>
                <a:spcPct val="0"/>
              </a:spcBef>
              <a:spcAft>
                <a:spcPct val="0"/>
              </a:spcAft>
            </a:pPr>
            <a:fld id="{71B78275-C2EB-40F9-87BB-EA15CE7F5EB9}" type="slidenum">
              <a:rPr altLang="en-US" sz="1400" smtClean="0">
                <a:solidFill>
                  <a:schemeClr val="tx1"/>
                </a:solidFill>
                <a:latin typeface="Century Gothic" panose="020B0502020202020204" pitchFamily="34" charset="0"/>
                <a:cs typeface="Lucida Sans Unicode" panose="020B0602030504020204" pitchFamily="34" charset="0"/>
              </a:rPr>
              <a:pPr fontAlgn="base">
                <a:spcBef>
                  <a:spcPct val="0"/>
                </a:spcBef>
                <a:spcAft>
                  <a:spcPct val="0"/>
                </a:spcAft>
              </a:pPr>
              <a:t>22</a:t>
            </a:fld>
            <a:endParaRPr altLang="en-US" sz="1400" dirty="0">
              <a:solidFill>
                <a:schemeClr val="tx1"/>
              </a:solidFill>
              <a:latin typeface="Century Gothic" panose="020B0502020202020204" pitchFamily="34" charset="0"/>
              <a:cs typeface="Lucida Sans Unicode" panose="020B0602030504020204" pitchFamily="34" charset="0"/>
            </a:endParaRPr>
          </a:p>
        </p:txBody>
      </p:sp>
      <p:sp>
        <p:nvSpPr>
          <p:cNvPr id="17411" name="Τίτλος 1">
            <a:extLst>
              <a:ext uri="{FF2B5EF4-FFF2-40B4-BE49-F238E27FC236}">
                <a16:creationId xmlns:a16="http://schemas.microsoft.com/office/drawing/2014/main" id="{65C9E1B4-1BB4-4638-BC5B-759FAC644D84}"/>
              </a:ext>
            </a:extLst>
          </p:cNvPr>
          <p:cNvSpPr txBox="1">
            <a:spLocks noGrp="1" noChangeArrowheads="1"/>
          </p:cNvSpPr>
          <p:nvPr>
            <p:ph type="title" idx="4294967295"/>
          </p:nvPr>
        </p:nvSpPr>
        <p:spPr>
          <a:xfrm>
            <a:off x="503238" y="1189673"/>
            <a:ext cx="9072562" cy="492443"/>
          </a:xfrm>
        </p:spPr>
        <p:txBody>
          <a:bodyPr wrap="square">
            <a:spAutoFit/>
          </a:bodyPr>
          <a:lstStyle/>
          <a:p>
            <a:pPr eaLnBrk="1"/>
            <a:r>
              <a:rPr altLang="en-US" dirty="0">
                <a:latin typeface="Arial" panose="020B0604020202020204" pitchFamily="34" charset="0"/>
                <a:cs typeface="Arial" panose="020B0604020202020204" pitchFamily="34" charset="0"/>
              </a:rPr>
              <a:t>LDA</a:t>
            </a:r>
          </a:p>
        </p:txBody>
      </p:sp>
      <p:sp>
        <p:nvSpPr>
          <p:cNvPr id="17412" name="Θέση κειμένου 2">
            <a:extLst>
              <a:ext uri="{FF2B5EF4-FFF2-40B4-BE49-F238E27FC236}">
                <a16:creationId xmlns:a16="http://schemas.microsoft.com/office/drawing/2014/main" id="{C29198A6-7809-414C-B8EB-78F425B3B201}"/>
              </a:ext>
            </a:extLst>
          </p:cNvPr>
          <p:cNvSpPr txBox="1">
            <a:spLocks noGrp="1" noChangeArrowheads="1"/>
          </p:cNvSpPr>
          <p:nvPr>
            <p:ph type="body" idx="4294967295"/>
          </p:nvPr>
        </p:nvSpPr>
        <p:spPr>
          <a:xfrm>
            <a:off x="504825" y="2859737"/>
            <a:ext cx="9070975" cy="2754600"/>
          </a:xfrm>
        </p:spPr>
        <p:txBody>
          <a:bodyPr wrap="square" anchor="ctr">
            <a:spAutoFit/>
          </a:bodyPr>
          <a:lstStyle/>
          <a:p>
            <a:pPr marL="285750" indent="-285750" eaLnBrk="1">
              <a:buSzPct val="45000"/>
              <a:buFontTx/>
              <a:buChar char="•"/>
            </a:pPr>
            <a:r>
              <a:rPr lang="el-GR" altLang="en-US" sz="1800" dirty="0">
                <a:latin typeface="Arial" panose="020B0604020202020204" pitchFamily="34" charset="0"/>
                <a:cs typeface="Arial" panose="020B0604020202020204" pitchFamily="34" charset="0"/>
              </a:rPr>
              <a:t>Επιλύεται το γενικευμένο πρόβλημα ιδιοανάλυσης για τους πίνακες S</a:t>
            </a:r>
            <a:r>
              <a:rPr lang="el-GR" altLang="en-US" sz="1800" baseline="-25000" dirty="0">
                <a:latin typeface="Arial" panose="020B0604020202020204" pitchFamily="34" charset="0"/>
                <a:cs typeface="Arial" panose="020B0604020202020204" pitchFamily="34" charset="0"/>
              </a:rPr>
              <a:t>b</a:t>
            </a:r>
            <a:r>
              <a:rPr lang="el-GR" altLang="en-US" sz="1800" dirty="0">
                <a:latin typeface="Arial" panose="020B0604020202020204" pitchFamily="34" charset="0"/>
                <a:cs typeface="Arial" panose="020B0604020202020204" pitchFamily="34" charset="0"/>
              </a:rPr>
              <a:t> και S</a:t>
            </a:r>
            <a:r>
              <a:rPr lang="el-GR" altLang="en-US" sz="1800" baseline="-25000" dirty="0">
                <a:latin typeface="Arial" panose="020B0604020202020204" pitchFamily="34" charset="0"/>
                <a:cs typeface="Arial" panose="020B0604020202020204" pitchFamily="34" charset="0"/>
              </a:rPr>
              <a:t>w</a:t>
            </a:r>
            <a:r>
              <a:rPr lang="el-GR" altLang="en-US" sz="1800" dirty="0">
                <a:latin typeface="Arial" panose="020B0604020202020204" pitchFamily="34" charset="0"/>
                <a:cs typeface="Arial" panose="020B0604020202020204" pitchFamily="34" charset="0"/>
              </a:rPr>
              <a:t>, όπου S</a:t>
            </a:r>
            <a:r>
              <a:rPr lang="el-GR" altLang="en-US" sz="1800" baseline="-25000" dirty="0">
                <a:latin typeface="Arial" panose="020B0604020202020204" pitchFamily="34" charset="0"/>
                <a:cs typeface="Arial" panose="020B0604020202020204" pitchFamily="34" charset="0"/>
              </a:rPr>
              <a:t>b</a:t>
            </a:r>
            <a:r>
              <a:rPr lang="el-GR" altLang="en-US" sz="1800" dirty="0">
                <a:latin typeface="Arial" panose="020B0604020202020204" pitchFamily="34" charset="0"/>
                <a:cs typeface="Arial" panose="020B0604020202020204" pitchFamily="34" charset="0"/>
              </a:rPr>
              <a:t> ο between-class scatter matrix και S</a:t>
            </a:r>
            <a:r>
              <a:rPr lang="el-GR" altLang="en-US" sz="1800" baseline="-25000" dirty="0">
                <a:latin typeface="Arial" panose="020B0604020202020204" pitchFamily="34" charset="0"/>
                <a:cs typeface="Arial" panose="020B0604020202020204" pitchFamily="34" charset="0"/>
              </a:rPr>
              <a:t>w</a:t>
            </a:r>
            <a:r>
              <a:rPr lang="el-GR" altLang="en-US" sz="1800" dirty="0">
                <a:latin typeface="Arial" panose="020B0604020202020204" pitchFamily="34" charset="0"/>
                <a:cs typeface="Arial" panose="020B0604020202020204" pitchFamily="34" charset="0"/>
              </a:rPr>
              <a:t> ο within-class scatter matrix.</a:t>
            </a:r>
            <a:endParaRPr lang="en-US" altLang="en-US" sz="1800" dirty="0">
              <a:latin typeface="Arial" panose="020B0604020202020204" pitchFamily="34" charset="0"/>
              <a:cs typeface="Arial" panose="020B0604020202020204" pitchFamily="34" charset="0"/>
            </a:endParaRPr>
          </a:p>
          <a:p>
            <a:pPr marL="285750" indent="-285750" eaLnBrk="1">
              <a:buSzPct val="45000"/>
              <a:buFontTx/>
              <a:buChar char="•"/>
            </a:pPr>
            <a:r>
              <a:rPr lang="el-GR" altLang="en-US" sz="1800" dirty="0">
                <a:latin typeface="Arial" panose="020B0604020202020204" pitchFamily="34" charset="0"/>
                <a:cs typeface="Arial" panose="020B0604020202020204" pitchFamily="34" charset="0"/>
              </a:rPr>
              <a:t>Οι ιδιοτιμές ταξινομούνται από τη μεγαλύτερη στην μικρότερη και επιλέγονται τα n-1 πρώτα αντίστοιχα ιδιοδιανύσματα, όπου </a:t>
            </a:r>
            <a:r>
              <a:rPr lang="en-US" altLang="en-US" sz="1800" dirty="0">
                <a:latin typeface="Arial" panose="020B0604020202020204" pitchFamily="34" charset="0"/>
                <a:cs typeface="Arial" panose="020B0604020202020204" pitchFamily="34" charset="0"/>
              </a:rPr>
              <a:t>n </a:t>
            </a:r>
            <a:r>
              <a:rPr lang="el-GR" altLang="en-US" sz="1800" dirty="0">
                <a:latin typeface="Arial" panose="020B0604020202020204" pitchFamily="34" charset="0"/>
                <a:cs typeface="Arial" panose="020B0604020202020204" pitchFamily="34" charset="0"/>
              </a:rPr>
              <a:t>ο αριθμός των κλάσεων. Τα δείγματα προβάλλονται στον χώρο που ορίζουν αυτά τα ιδιοδιανύσματα.</a:t>
            </a:r>
            <a:endParaRPr lang="en-US" altLang="en-US" sz="1800" dirty="0">
              <a:latin typeface="Arial" panose="020B0604020202020204" pitchFamily="34" charset="0"/>
              <a:cs typeface="Arial" panose="020B0604020202020204" pitchFamily="34" charset="0"/>
            </a:endParaRPr>
          </a:p>
          <a:p>
            <a:pPr marL="285750" indent="-285750" eaLnBrk="1">
              <a:buSzPct val="45000"/>
              <a:buFontTx/>
              <a:buChar char="•"/>
            </a:pPr>
            <a:r>
              <a:rPr lang="el-GR" altLang="en-US" sz="1800" dirty="0">
                <a:latin typeface="Arial" panose="020B0604020202020204" pitchFamily="34" charset="0"/>
                <a:cs typeface="Arial" panose="020B0604020202020204" pitchFamily="34" charset="0"/>
              </a:rPr>
              <a:t>Σύγκριση με </a:t>
            </a:r>
            <a:r>
              <a:rPr lang="en-US" altLang="en-US" sz="1800" dirty="0">
                <a:latin typeface="Arial" panose="020B0604020202020204" pitchFamily="34" charset="0"/>
                <a:cs typeface="Arial" panose="020B0604020202020204" pitchFamily="34" charset="0"/>
              </a:rPr>
              <a:t>sklearn.discriminant_analysis.LinearDiscriminantAnalysis </a:t>
            </a:r>
            <a:r>
              <a:rPr lang="el-GR" altLang="en-US" sz="1800" dirty="0">
                <a:latin typeface="Arial" panose="020B0604020202020204" pitchFamily="34" charset="0"/>
                <a:cs typeface="Arial" panose="020B0604020202020204" pitchFamily="34" charset="0"/>
              </a:rPr>
              <a:t>ο οποίος χρησιμοποιεί </a:t>
            </a:r>
            <a:r>
              <a:rPr lang="en-US" altLang="en-US" sz="1800" dirty="0">
                <a:latin typeface="Arial" panose="020B0604020202020204" pitchFamily="34" charset="0"/>
                <a:cs typeface="Arial" panose="020B0604020202020204" pitchFamily="34" charset="0"/>
              </a:rPr>
              <a:t>svd solver</a:t>
            </a:r>
          </a:p>
          <a:p>
            <a:pPr marL="285750" indent="-285750" eaLnBrk="1">
              <a:buSzPct val="45000"/>
              <a:buFontTx/>
              <a:buChar char="•"/>
            </a:pPr>
            <a:endParaRPr altLang="en-US" sz="1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1529153"/>
      </p:ext>
    </p:extLst>
  </p:cSld>
  <p:clrMapOvr>
    <a:masterClrMapping/>
  </p:clrMapOvr>
  <p:transition spd="slow"/>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Θέση αριθμού διαφάνειας 3">
            <a:extLst>
              <a:ext uri="{FF2B5EF4-FFF2-40B4-BE49-F238E27FC236}">
                <a16:creationId xmlns:a16="http://schemas.microsoft.com/office/drawing/2014/main" id="{45B73EF7-26DC-4701-A2DE-74BE42DFD310}"/>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numCol="1" anchor="t" anchorCtr="0" compatLnSpc="1">
            <a:prstTxWarp prst="textNoShape">
              <a:avLst/>
            </a:prstTxWarp>
          </a:bodyPr>
          <a:lstStyle>
            <a:lvl1pPr>
              <a:spcAft>
                <a:spcPts val="1413"/>
              </a:spcAft>
              <a:defRPr sz="2200">
                <a:solidFill>
                  <a:srgbClr val="000000"/>
                </a:solidFill>
                <a:latin typeface="Source Sans Pro" panose="020B0503030403020204" pitchFamily="34" charset="0"/>
                <a:cs typeface="Tahoma" panose="020B060403050404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cs typeface="Tahoma" panose="020B060403050404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cs typeface="Tahoma" panose="020B060403050404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cs typeface="Tahoma" panose="020B060403050404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cs typeface="Tahoma" panose="020B060403050404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cs typeface="Tahoma" panose="020B060403050404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cs typeface="Tahoma" panose="020B060403050404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cs typeface="Tahoma" panose="020B060403050404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cs typeface="Tahoma" panose="020B0604030504040204" pitchFamily="34" charset="0"/>
              </a:defRPr>
            </a:lvl9pPr>
          </a:lstStyle>
          <a:p>
            <a:pPr fontAlgn="base">
              <a:spcBef>
                <a:spcPct val="0"/>
              </a:spcBef>
              <a:spcAft>
                <a:spcPct val="0"/>
              </a:spcAft>
            </a:pPr>
            <a:fld id="{D56CF392-B7C0-4A10-821E-D688F4C1818D}" type="slidenum">
              <a:rPr altLang="en-US" sz="1400" smtClean="0">
                <a:solidFill>
                  <a:schemeClr val="tx1"/>
                </a:solidFill>
                <a:latin typeface="Century Gothic" panose="020B0502020202020204" pitchFamily="34" charset="0"/>
                <a:cs typeface="Lucida Sans Unicode" panose="020B0602030504020204" pitchFamily="34" charset="0"/>
              </a:rPr>
              <a:pPr fontAlgn="base">
                <a:spcBef>
                  <a:spcPct val="0"/>
                </a:spcBef>
                <a:spcAft>
                  <a:spcPct val="0"/>
                </a:spcAft>
              </a:pPr>
              <a:t>23</a:t>
            </a:fld>
            <a:endParaRPr altLang="en-US" sz="1400">
              <a:solidFill>
                <a:schemeClr val="tx1"/>
              </a:solidFill>
              <a:latin typeface="Century Gothic" panose="020B0502020202020204" pitchFamily="34" charset="0"/>
              <a:cs typeface="Lucida Sans Unicode" panose="020B0602030504020204" pitchFamily="34" charset="0"/>
            </a:endParaRPr>
          </a:p>
        </p:txBody>
      </p:sp>
      <p:sp>
        <p:nvSpPr>
          <p:cNvPr id="19459" name="Τίτλος 1">
            <a:extLst>
              <a:ext uri="{FF2B5EF4-FFF2-40B4-BE49-F238E27FC236}">
                <a16:creationId xmlns:a16="http://schemas.microsoft.com/office/drawing/2014/main" id="{60E4D9A3-E916-4001-AFD7-01D056AC8A53}"/>
              </a:ext>
            </a:extLst>
          </p:cNvPr>
          <p:cNvSpPr txBox="1">
            <a:spLocks noGrp="1" noChangeArrowheads="1"/>
          </p:cNvSpPr>
          <p:nvPr>
            <p:ph type="title" idx="4294967295"/>
          </p:nvPr>
        </p:nvSpPr>
        <p:spPr>
          <a:xfrm>
            <a:off x="503238" y="1189673"/>
            <a:ext cx="9072562" cy="492443"/>
          </a:xfrm>
        </p:spPr>
        <p:txBody>
          <a:bodyPr wrap="square">
            <a:spAutoFit/>
          </a:bodyPr>
          <a:lstStyle/>
          <a:p>
            <a:pPr eaLnBrk="1"/>
            <a:r>
              <a:rPr lang="en-US" altLang="en-US" dirty="0">
                <a:latin typeface="Arial" panose="020B0604020202020204" pitchFamily="34" charset="0"/>
                <a:cs typeface="Arial" panose="020B0604020202020204" pitchFamily="34" charset="0"/>
              </a:rPr>
              <a:t>SVM – sklearn</a:t>
            </a:r>
            <a:endParaRPr altLang="en-US" dirty="0">
              <a:latin typeface="Arial" panose="020B0604020202020204" pitchFamily="34" charset="0"/>
              <a:cs typeface="Arial" panose="020B0604020202020204" pitchFamily="34" charset="0"/>
            </a:endParaRPr>
          </a:p>
        </p:txBody>
      </p:sp>
      <p:pic>
        <p:nvPicPr>
          <p:cNvPr id="17" name="Εικόνα 16">
            <a:extLst>
              <a:ext uri="{FF2B5EF4-FFF2-40B4-BE49-F238E27FC236}">
                <a16:creationId xmlns:a16="http://schemas.microsoft.com/office/drawing/2014/main" id="{CED855D4-D5F0-4CB9-BC82-09FE1235E01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38988" y="2393384"/>
            <a:ext cx="2881576" cy="2041938"/>
          </a:xfrm>
          <a:prstGeom prst="rect">
            <a:avLst/>
          </a:prstGeom>
        </p:spPr>
      </p:pic>
      <p:pic>
        <p:nvPicPr>
          <p:cNvPr id="7" name="Εικόνα 6">
            <a:extLst>
              <a:ext uri="{FF2B5EF4-FFF2-40B4-BE49-F238E27FC236}">
                <a16:creationId xmlns:a16="http://schemas.microsoft.com/office/drawing/2014/main" id="{A0F7E968-865E-49CC-8875-B9D24D5CDB9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635884" y="5059865"/>
            <a:ext cx="2906725" cy="2058444"/>
          </a:xfrm>
          <a:prstGeom prst="rect">
            <a:avLst/>
          </a:prstGeom>
        </p:spPr>
      </p:pic>
      <p:pic>
        <p:nvPicPr>
          <p:cNvPr id="8" name="Εικόνα 7">
            <a:extLst>
              <a:ext uri="{FF2B5EF4-FFF2-40B4-BE49-F238E27FC236}">
                <a16:creationId xmlns:a16="http://schemas.microsoft.com/office/drawing/2014/main" id="{58CFE82A-1776-4A08-85D8-723C219BD869}"/>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960112" y="5053697"/>
            <a:ext cx="2810659" cy="2031201"/>
          </a:xfrm>
          <a:prstGeom prst="rect">
            <a:avLst/>
          </a:prstGeom>
        </p:spPr>
      </p:pic>
      <p:pic>
        <p:nvPicPr>
          <p:cNvPr id="3" name="Εικόνα 2">
            <a:extLst>
              <a:ext uri="{FF2B5EF4-FFF2-40B4-BE49-F238E27FC236}">
                <a16:creationId xmlns:a16="http://schemas.microsoft.com/office/drawing/2014/main" id="{101E7160-5706-4C08-8E0F-814C821E7715}"/>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5680072" y="2349832"/>
            <a:ext cx="2881479" cy="2037838"/>
          </a:xfrm>
          <a:prstGeom prst="rect">
            <a:avLst/>
          </a:prstGeom>
        </p:spPr>
      </p:pic>
      <p:sp>
        <p:nvSpPr>
          <p:cNvPr id="9" name="TextBox 8">
            <a:extLst>
              <a:ext uri="{FF2B5EF4-FFF2-40B4-BE49-F238E27FC236}">
                <a16:creationId xmlns:a16="http://schemas.microsoft.com/office/drawing/2014/main" id="{D85D76B7-5F82-4411-AEC8-1BE792ECA689}"/>
              </a:ext>
            </a:extLst>
          </p:cNvPr>
          <p:cNvSpPr txBox="1"/>
          <p:nvPr/>
        </p:nvSpPr>
        <p:spPr>
          <a:xfrm>
            <a:off x="503238" y="1960819"/>
            <a:ext cx="2510852" cy="369332"/>
          </a:xfrm>
          <a:prstGeom prst="rect">
            <a:avLst/>
          </a:prstGeom>
          <a:noFill/>
        </p:spPr>
        <p:txBody>
          <a:bodyPr wrap="square" rtlCol="0">
            <a:spAutoFit/>
          </a:bodyPr>
          <a:lstStyle/>
          <a:p>
            <a:pPr marL="285750" indent="-285750">
              <a:buFont typeface="Arial" panose="020B0604020202020204" pitchFamily="34" charset="0"/>
              <a:buChar char="•"/>
            </a:pPr>
            <a:r>
              <a:rPr lang="en-US" dirty="0"/>
              <a:t>Linear kernel</a:t>
            </a:r>
          </a:p>
        </p:txBody>
      </p:sp>
      <p:sp>
        <p:nvSpPr>
          <p:cNvPr id="10" name="TextBox 9">
            <a:extLst>
              <a:ext uri="{FF2B5EF4-FFF2-40B4-BE49-F238E27FC236}">
                <a16:creationId xmlns:a16="http://schemas.microsoft.com/office/drawing/2014/main" id="{A327ABAA-016B-40EA-802E-12ED1DD937C5}"/>
              </a:ext>
            </a:extLst>
          </p:cNvPr>
          <p:cNvSpPr txBox="1"/>
          <p:nvPr/>
        </p:nvSpPr>
        <p:spPr>
          <a:xfrm>
            <a:off x="5039519" y="4650955"/>
            <a:ext cx="2510852" cy="369332"/>
          </a:xfrm>
          <a:prstGeom prst="rect">
            <a:avLst/>
          </a:prstGeom>
          <a:noFill/>
        </p:spPr>
        <p:txBody>
          <a:bodyPr wrap="square" rtlCol="0">
            <a:spAutoFit/>
          </a:bodyPr>
          <a:lstStyle/>
          <a:p>
            <a:pPr marL="285750" indent="-285750">
              <a:buFont typeface="Arial" panose="020B0604020202020204" pitchFamily="34" charset="0"/>
              <a:buChar char="•"/>
            </a:pPr>
            <a:r>
              <a:rPr lang="en-US" dirty="0"/>
              <a:t>Sigmoid kernel</a:t>
            </a:r>
          </a:p>
        </p:txBody>
      </p:sp>
      <p:sp>
        <p:nvSpPr>
          <p:cNvPr id="11" name="TextBox 10">
            <a:extLst>
              <a:ext uri="{FF2B5EF4-FFF2-40B4-BE49-F238E27FC236}">
                <a16:creationId xmlns:a16="http://schemas.microsoft.com/office/drawing/2014/main" id="{68086337-6F6B-4E21-8558-CA549AD03935}"/>
              </a:ext>
            </a:extLst>
          </p:cNvPr>
          <p:cNvSpPr txBox="1"/>
          <p:nvPr/>
        </p:nvSpPr>
        <p:spPr>
          <a:xfrm>
            <a:off x="503238" y="4650955"/>
            <a:ext cx="2510852" cy="369332"/>
          </a:xfrm>
          <a:prstGeom prst="rect">
            <a:avLst/>
          </a:prstGeom>
          <a:noFill/>
        </p:spPr>
        <p:txBody>
          <a:bodyPr wrap="square" rtlCol="0">
            <a:spAutoFit/>
          </a:bodyPr>
          <a:lstStyle/>
          <a:p>
            <a:pPr marL="285750" indent="-285750">
              <a:buFont typeface="Arial" panose="020B0604020202020204" pitchFamily="34" charset="0"/>
              <a:buChar char="•"/>
            </a:pPr>
            <a:r>
              <a:rPr lang="en-US" dirty="0"/>
              <a:t>RBF kernel</a:t>
            </a:r>
          </a:p>
        </p:txBody>
      </p:sp>
      <p:sp>
        <p:nvSpPr>
          <p:cNvPr id="12" name="TextBox 11">
            <a:extLst>
              <a:ext uri="{FF2B5EF4-FFF2-40B4-BE49-F238E27FC236}">
                <a16:creationId xmlns:a16="http://schemas.microsoft.com/office/drawing/2014/main" id="{8C9CD88F-987F-43F2-AF83-88C91F3BC4E5}"/>
              </a:ext>
            </a:extLst>
          </p:cNvPr>
          <p:cNvSpPr txBox="1"/>
          <p:nvPr/>
        </p:nvSpPr>
        <p:spPr>
          <a:xfrm>
            <a:off x="5039519" y="1960819"/>
            <a:ext cx="2510852" cy="369332"/>
          </a:xfrm>
          <a:prstGeom prst="rect">
            <a:avLst/>
          </a:prstGeom>
          <a:noFill/>
        </p:spPr>
        <p:txBody>
          <a:bodyPr wrap="square" rtlCol="0">
            <a:spAutoFit/>
          </a:bodyPr>
          <a:lstStyle/>
          <a:p>
            <a:pPr marL="285750" indent="-285750">
              <a:buFont typeface="Arial" panose="020B0604020202020204" pitchFamily="34" charset="0"/>
              <a:buChar char="•"/>
            </a:pPr>
            <a:r>
              <a:rPr lang="en-US" dirty="0"/>
              <a:t>Polynomial kernel</a:t>
            </a:r>
          </a:p>
        </p:txBody>
      </p:sp>
    </p:spTree>
    <p:extLst>
      <p:ext uri="{BB962C8B-B14F-4D97-AF65-F5344CB8AC3E}">
        <p14:creationId xmlns:p14="http://schemas.microsoft.com/office/powerpoint/2010/main" val="3541420007"/>
      </p:ext>
    </p:extLst>
  </p:cSld>
  <p:clrMapOvr>
    <a:masterClrMapping/>
  </p:clrMapOvr>
  <p:transition spd="slow"/>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Θέση αριθμού διαφάνειας 3">
            <a:extLst>
              <a:ext uri="{FF2B5EF4-FFF2-40B4-BE49-F238E27FC236}">
                <a16:creationId xmlns:a16="http://schemas.microsoft.com/office/drawing/2014/main" id="{45B73EF7-26DC-4701-A2DE-74BE42DFD310}"/>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numCol="1" anchor="t" anchorCtr="0" compatLnSpc="1">
            <a:prstTxWarp prst="textNoShape">
              <a:avLst/>
            </a:prstTxWarp>
          </a:bodyPr>
          <a:lstStyle>
            <a:lvl1pPr>
              <a:spcAft>
                <a:spcPts val="1413"/>
              </a:spcAft>
              <a:defRPr sz="2200">
                <a:solidFill>
                  <a:srgbClr val="000000"/>
                </a:solidFill>
                <a:latin typeface="Source Sans Pro" panose="020B0503030403020204" pitchFamily="34" charset="0"/>
                <a:cs typeface="Tahoma" panose="020B060403050404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cs typeface="Tahoma" panose="020B060403050404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cs typeface="Tahoma" panose="020B060403050404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cs typeface="Tahoma" panose="020B060403050404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cs typeface="Tahoma" panose="020B060403050404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cs typeface="Tahoma" panose="020B060403050404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cs typeface="Tahoma" panose="020B060403050404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cs typeface="Tahoma" panose="020B060403050404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cs typeface="Tahoma" panose="020B0604030504040204" pitchFamily="34" charset="0"/>
              </a:defRPr>
            </a:lvl9pPr>
          </a:lstStyle>
          <a:p>
            <a:pPr fontAlgn="base">
              <a:spcBef>
                <a:spcPct val="0"/>
              </a:spcBef>
              <a:spcAft>
                <a:spcPct val="0"/>
              </a:spcAft>
            </a:pPr>
            <a:fld id="{D56CF392-B7C0-4A10-821E-D688F4C1818D}" type="slidenum">
              <a:rPr altLang="en-US" sz="1400" smtClean="0">
                <a:solidFill>
                  <a:schemeClr val="tx1"/>
                </a:solidFill>
                <a:latin typeface="Century Gothic" panose="020B0502020202020204" pitchFamily="34" charset="0"/>
                <a:cs typeface="Lucida Sans Unicode" panose="020B0602030504020204" pitchFamily="34" charset="0"/>
              </a:rPr>
              <a:pPr fontAlgn="base">
                <a:spcBef>
                  <a:spcPct val="0"/>
                </a:spcBef>
                <a:spcAft>
                  <a:spcPct val="0"/>
                </a:spcAft>
              </a:pPr>
              <a:t>24</a:t>
            </a:fld>
            <a:endParaRPr altLang="en-US" sz="1400">
              <a:solidFill>
                <a:schemeClr val="tx1"/>
              </a:solidFill>
              <a:latin typeface="Century Gothic" panose="020B0502020202020204" pitchFamily="34" charset="0"/>
              <a:cs typeface="Lucida Sans Unicode" panose="020B0602030504020204" pitchFamily="34" charset="0"/>
            </a:endParaRPr>
          </a:p>
        </p:txBody>
      </p:sp>
      <p:sp>
        <p:nvSpPr>
          <p:cNvPr id="19459" name="Τίτλος 1">
            <a:extLst>
              <a:ext uri="{FF2B5EF4-FFF2-40B4-BE49-F238E27FC236}">
                <a16:creationId xmlns:a16="http://schemas.microsoft.com/office/drawing/2014/main" id="{60E4D9A3-E916-4001-AFD7-01D056AC8A53}"/>
              </a:ext>
            </a:extLst>
          </p:cNvPr>
          <p:cNvSpPr txBox="1">
            <a:spLocks noGrp="1" noChangeArrowheads="1"/>
          </p:cNvSpPr>
          <p:nvPr>
            <p:ph type="title" idx="4294967295"/>
          </p:nvPr>
        </p:nvSpPr>
        <p:spPr>
          <a:xfrm>
            <a:off x="503238" y="1189673"/>
            <a:ext cx="9072562" cy="492443"/>
          </a:xfrm>
        </p:spPr>
        <p:txBody>
          <a:bodyPr wrap="square">
            <a:spAutoFit/>
          </a:bodyPr>
          <a:lstStyle/>
          <a:p>
            <a:pPr eaLnBrk="1"/>
            <a:r>
              <a:rPr lang="en-US" altLang="en-US" dirty="0">
                <a:latin typeface="Arial" panose="020B0604020202020204" pitchFamily="34" charset="0"/>
                <a:cs typeface="Arial" panose="020B0604020202020204" pitchFamily="34" charset="0"/>
              </a:rPr>
              <a:t>Neighbors – sklearn</a:t>
            </a:r>
            <a:endParaRPr altLang="en-US" dirty="0">
              <a:latin typeface="Arial" panose="020B0604020202020204" pitchFamily="34" charset="0"/>
              <a:cs typeface="Arial" panose="020B0604020202020204" pitchFamily="34" charset="0"/>
            </a:endParaRPr>
          </a:p>
        </p:txBody>
      </p:sp>
      <p:pic>
        <p:nvPicPr>
          <p:cNvPr id="17" name="Εικόνα 16">
            <a:extLst>
              <a:ext uri="{FF2B5EF4-FFF2-40B4-BE49-F238E27FC236}">
                <a16:creationId xmlns:a16="http://schemas.microsoft.com/office/drawing/2014/main" id="{CED855D4-D5F0-4CB9-BC82-09FE1235E01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38988" y="2394600"/>
            <a:ext cx="2881576" cy="2039506"/>
          </a:xfrm>
          <a:prstGeom prst="rect">
            <a:avLst/>
          </a:prstGeom>
        </p:spPr>
      </p:pic>
      <p:pic>
        <p:nvPicPr>
          <p:cNvPr id="8" name="Εικόνα 7">
            <a:extLst>
              <a:ext uri="{FF2B5EF4-FFF2-40B4-BE49-F238E27FC236}">
                <a16:creationId xmlns:a16="http://schemas.microsoft.com/office/drawing/2014/main" id="{58CFE82A-1776-4A08-85D8-723C219BD86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960112" y="5106562"/>
            <a:ext cx="2810659" cy="1925471"/>
          </a:xfrm>
          <a:prstGeom prst="rect">
            <a:avLst/>
          </a:prstGeom>
        </p:spPr>
      </p:pic>
      <p:pic>
        <p:nvPicPr>
          <p:cNvPr id="3" name="Εικόνα 2">
            <a:extLst>
              <a:ext uri="{FF2B5EF4-FFF2-40B4-BE49-F238E27FC236}">
                <a16:creationId xmlns:a16="http://schemas.microsoft.com/office/drawing/2014/main" id="{101E7160-5706-4C08-8E0F-814C821E7715}"/>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5716200" y="2349832"/>
            <a:ext cx="2809223" cy="2037838"/>
          </a:xfrm>
          <a:prstGeom prst="rect">
            <a:avLst/>
          </a:prstGeom>
        </p:spPr>
      </p:pic>
      <p:sp>
        <p:nvSpPr>
          <p:cNvPr id="9" name="TextBox 8">
            <a:extLst>
              <a:ext uri="{FF2B5EF4-FFF2-40B4-BE49-F238E27FC236}">
                <a16:creationId xmlns:a16="http://schemas.microsoft.com/office/drawing/2014/main" id="{D85D76B7-5F82-4411-AEC8-1BE792ECA689}"/>
              </a:ext>
            </a:extLst>
          </p:cNvPr>
          <p:cNvSpPr txBox="1"/>
          <p:nvPr/>
        </p:nvSpPr>
        <p:spPr>
          <a:xfrm>
            <a:off x="503238" y="1960819"/>
            <a:ext cx="2629706" cy="369332"/>
          </a:xfrm>
          <a:prstGeom prst="rect">
            <a:avLst/>
          </a:prstGeom>
          <a:noFill/>
        </p:spPr>
        <p:txBody>
          <a:bodyPr wrap="square" rtlCol="0">
            <a:spAutoFit/>
          </a:bodyPr>
          <a:lstStyle/>
          <a:p>
            <a:pPr marL="285750" indent="-285750">
              <a:buFont typeface="Arial" panose="020B0604020202020204" pitchFamily="34" charset="0"/>
              <a:buChar char="•"/>
            </a:pPr>
            <a:r>
              <a:rPr lang="en-US" dirty="0"/>
              <a:t>Nearest Neighbors</a:t>
            </a:r>
          </a:p>
        </p:txBody>
      </p:sp>
      <p:sp>
        <p:nvSpPr>
          <p:cNvPr id="11" name="TextBox 10">
            <a:extLst>
              <a:ext uri="{FF2B5EF4-FFF2-40B4-BE49-F238E27FC236}">
                <a16:creationId xmlns:a16="http://schemas.microsoft.com/office/drawing/2014/main" id="{68086337-6F6B-4E21-8558-CA549AD03935}"/>
              </a:ext>
            </a:extLst>
          </p:cNvPr>
          <p:cNvSpPr txBox="1"/>
          <p:nvPr/>
        </p:nvSpPr>
        <p:spPr>
          <a:xfrm>
            <a:off x="503237" y="4650955"/>
            <a:ext cx="2881575" cy="369332"/>
          </a:xfrm>
          <a:prstGeom prst="rect">
            <a:avLst/>
          </a:prstGeom>
          <a:noFill/>
        </p:spPr>
        <p:txBody>
          <a:bodyPr wrap="square" rtlCol="0">
            <a:spAutoFit/>
          </a:bodyPr>
          <a:lstStyle/>
          <a:p>
            <a:pPr marL="285750" indent="-285750">
              <a:buFont typeface="Arial" panose="020B0604020202020204" pitchFamily="34" charset="0"/>
              <a:buChar char="•"/>
            </a:pPr>
            <a:r>
              <a:rPr lang="en-US" dirty="0"/>
              <a:t>Nearest Class Centroid</a:t>
            </a:r>
          </a:p>
        </p:txBody>
      </p:sp>
      <p:sp>
        <p:nvSpPr>
          <p:cNvPr id="12" name="TextBox 11">
            <a:extLst>
              <a:ext uri="{FF2B5EF4-FFF2-40B4-BE49-F238E27FC236}">
                <a16:creationId xmlns:a16="http://schemas.microsoft.com/office/drawing/2014/main" id="{8C9CD88F-987F-43F2-AF83-88C91F3BC4E5}"/>
              </a:ext>
            </a:extLst>
          </p:cNvPr>
          <p:cNvSpPr txBox="1"/>
          <p:nvPr/>
        </p:nvSpPr>
        <p:spPr>
          <a:xfrm>
            <a:off x="5039518" y="1960819"/>
            <a:ext cx="2815327" cy="369332"/>
          </a:xfrm>
          <a:prstGeom prst="rect">
            <a:avLst/>
          </a:prstGeom>
          <a:noFill/>
        </p:spPr>
        <p:txBody>
          <a:bodyPr wrap="square" rtlCol="0">
            <a:spAutoFit/>
          </a:bodyPr>
          <a:lstStyle/>
          <a:p>
            <a:pPr marL="285750" indent="-285750">
              <a:buFont typeface="Arial" panose="020B0604020202020204" pitchFamily="34" charset="0"/>
              <a:buChar char="•"/>
            </a:pPr>
            <a:r>
              <a:rPr lang="en-US" dirty="0"/>
              <a:t>PCA + Nearest Neighbors</a:t>
            </a:r>
          </a:p>
        </p:txBody>
      </p:sp>
    </p:spTree>
    <p:extLst>
      <p:ext uri="{BB962C8B-B14F-4D97-AF65-F5344CB8AC3E}">
        <p14:creationId xmlns:p14="http://schemas.microsoft.com/office/powerpoint/2010/main" val="2049145588"/>
      </p:ext>
    </p:extLst>
  </p:cSld>
  <p:clrMapOvr>
    <a:masterClrMapping/>
  </p:clrMapOvr>
  <p:transition spd="slow"/>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Θέση αριθμού διαφάνειας 3">
            <a:extLst>
              <a:ext uri="{FF2B5EF4-FFF2-40B4-BE49-F238E27FC236}">
                <a16:creationId xmlns:a16="http://schemas.microsoft.com/office/drawing/2014/main" id="{45B73EF7-26DC-4701-A2DE-74BE42DFD310}"/>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numCol="1" anchor="t" anchorCtr="0" compatLnSpc="1">
            <a:prstTxWarp prst="textNoShape">
              <a:avLst/>
            </a:prstTxWarp>
          </a:bodyPr>
          <a:lstStyle>
            <a:lvl1pPr>
              <a:spcAft>
                <a:spcPts val="1413"/>
              </a:spcAft>
              <a:defRPr sz="2200">
                <a:solidFill>
                  <a:srgbClr val="000000"/>
                </a:solidFill>
                <a:latin typeface="Source Sans Pro" panose="020B0503030403020204" pitchFamily="34" charset="0"/>
                <a:cs typeface="Tahoma" panose="020B060403050404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cs typeface="Tahoma" panose="020B060403050404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cs typeface="Tahoma" panose="020B060403050404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cs typeface="Tahoma" panose="020B060403050404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cs typeface="Tahoma" panose="020B060403050404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cs typeface="Tahoma" panose="020B060403050404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cs typeface="Tahoma" panose="020B060403050404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cs typeface="Tahoma" panose="020B060403050404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cs typeface="Tahoma" panose="020B0604030504040204" pitchFamily="34" charset="0"/>
              </a:defRPr>
            </a:lvl9pPr>
          </a:lstStyle>
          <a:p>
            <a:pPr fontAlgn="base">
              <a:spcBef>
                <a:spcPct val="0"/>
              </a:spcBef>
              <a:spcAft>
                <a:spcPct val="0"/>
              </a:spcAft>
            </a:pPr>
            <a:fld id="{D56CF392-B7C0-4A10-821E-D688F4C1818D}" type="slidenum">
              <a:rPr altLang="en-US" sz="1400" smtClean="0">
                <a:solidFill>
                  <a:schemeClr val="tx1"/>
                </a:solidFill>
                <a:latin typeface="Century Gothic" panose="020B0502020202020204" pitchFamily="34" charset="0"/>
                <a:cs typeface="Lucida Sans Unicode" panose="020B0602030504020204" pitchFamily="34" charset="0"/>
              </a:rPr>
              <a:pPr fontAlgn="base">
                <a:spcBef>
                  <a:spcPct val="0"/>
                </a:spcBef>
                <a:spcAft>
                  <a:spcPct val="0"/>
                </a:spcAft>
              </a:pPr>
              <a:t>25</a:t>
            </a:fld>
            <a:endParaRPr altLang="en-US" sz="1400">
              <a:solidFill>
                <a:schemeClr val="tx1"/>
              </a:solidFill>
              <a:latin typeface="Century Gothic" panose="020B0502020202020204" pitchFamily="34" charset="0"/>
              <a:cs typeface="Lucida Sans Unicode" panose="020B0602030504020204" pitchFamily="34" charset="0"/>
            </a:endParaRPr>
          </a:p>
        </p:txBody>
      </p:sp>
      <p:sp>
        <p:nvSpPr>
          <p:cNvPr id="19459" name="Τίτλος 1">
            <a:extLst>
              <a:ext uri="{FF2B5EF4-FFF2-40B4-BE49-F238E27FC236}">
                <a16:creationId xmlns:a16="http://schemas.microsoft.com/office/drawing/2014/main" id="{60E4D9A3-E916-4001-AFD7-01D056AC8A53}"/>
              </a:ext>
            </a:extLst>
          </p:cNvPr>
          <p:cNvSpPr txBox="1">
            <a:spLocks noGrp="1" noChangeArrowheads="1"/>
          </p:cNvSpPr>
          <p:nvPr>
            <p:ph type="title" idx="4294967295"/>
          </p:nvPr>
        </p:nvSpPr>
        <p:spPr>
          <a:xfrm>
            <a:off x="503238" y="1189673"/>
            <a:ext cx="9072562" cy="492443"/>
          </a:xfrm>
        </p:spPr>
        <p:txBody>
          <a:bodyPr wrap="square">
            <a:spAutoFit/>
          </a:bodyPr>
          <a:lstStyle/>
          <a:p>
            <a:pPr eaLnBrk="1"/>
            <a:r>
              <a:rPr lang="en-US" altLang="en-US" dirty="0">
                <a:latin typeface="Arial" panose="020B0604020202020204" pitchFamily="34" charset="0"/>
                <a:cs typeface="Arial" panose="020B0604020202020204" pitchFamily="34" charset="0"/>
              </a:rPr>
              <a:t>Linear kPCA + LDA</a:t>
            </a:r>
            <a:endParaRPr altLang="en-US" dirty="0">
              <a:latin typeface="Arial" panose="020B0604020202020204" pitchFamily="34" charset="0"/>
              <a:cs typeface="Arial" panose="020B0604020202020204" pitchFamily="34" charset="0"/>
            </a:endParaRPr>
          </a:p>
        </p:txBody>
      </p:sp>
      <p:pic>
        <p:nvPicPr>
          <p:cNvPr id="3" name="Εικόνα 2">
            <a:extLst>
              <a:ext uri="{FF2B5EF4-FFF2-40B4-BE49-F238E27FC236}">
                <a16:creationId xmlns:a16="http://schemas.microsoft.com/office/drawing/2014/main" id="{2F4F45E9-4097-4788-A79C-F667FF008DD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87767" y="2289511"/>
            <a:ext cx="3106569" cy="2298010"/>
          </a:xfrm>
          <a:prstGeom prst="rect">
            <a:avLst/>
          </a:prstGeom>
        </p:spPr>
      </p:pic>
      <p:pic>
        <p:nvPicPr>
          <p:cNvPr id="7" name="Εικόνα 6">
            <a:extLst>
              <a:ext uri="{FF2B5EF4-FFF2-40B4-BE49-F238E27FC236}">
                <a16:creationId xmlns:a16="http://schemas.microsoft.com/office/drawing/2014/main" id="{33B127AB-1155-4BD0-B522-FD72C4B83E1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76152" y="5000371"/>
            <a:ext cx="3129801" cy="2332715"/>
          </a:xfrm>
          <a:prstGeom prst="rect">
            <a:avLst/>
          </a:prstGeom>
        </p:spPr>
      </p:pic>
      <p:pic>
        <p:nvPicPr>
          <p:cNvPr id="19" name="Εικόνα 18">
            <a:extLst>
              <a:ext uri="{FF2B5EF4-FFF2-40B4-BE49-F238E27FC236}">
                <a16:creationId xmlns:a16="http://schemas.microsoft.com/office/drawing/2014/main" id="{144AAE57-C072-41A7-9754-25AB3B7887AC}"/>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5294876" y="2248127"/>
            <a:ext cx="3221152" cy="2376989"/>
          </a:xfrm>
          <a:prstGeom prst="rect">
            <a:avLst/>
          </a:prstGeom>
        </p:spPr>
      </p:pic>
      <p:pic>
        <p:nvPicPr>
          <p:cNvPr id="20" name="Εικόνα 19">
            <a:extLst>
              <a:ext uri="{FF2B5EF4-FFF2-40B4-BE49-F238E27FC236}">
                <a16:creationId xmlns:a16="http://schemas.microsoft.com/office/drawing/2014/main" id="{9414BAEC-DEE5-4D23-A759-AD1159306B8F}"/>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5222491" y="4977952"/>
            <a:ext cx="3365922" cy="2377552"/>
          </a:xfrm>
          <a:prstGeom prst="rect">
            <a:avLst/>
          </a:prstGeom>
        </p:spPr>
      </p:pic>
      <p:sp>
        <p:nvSpPr>
          <p:cNvPr id="2" name="TextBox 1">
            <a:extLst>
              <a:ext uri="{FF2B5EF4-FFF2-40B4-BE49-F238E27FC236}">
                <a16:creationId xmlns:a16="http://schemas.microsoft.com/office/drawing/2014/main" id="{073EF20D-8FD9-4343-9633-6C51BC83F2DA}"/>
              </a:ext>
            </a:extLst>
          </p:cNvPr>
          <p:cNvSpPr txBox="1"/>
          <p:nvPr/>
        </p:nvSpPr>
        <p:spPr>
          <a:xfrm>
            <a:off x="503238" y="1928971"/>
            <a:ext cx="2510852" cy="369332"/>
          </a:xfrm>
          <a:prstGeom prst="rect">
            <a:avLst/>
          </a:prstGeom>
          <a:noFill/>
        </p:spPr>
        <p:txBody>
          <a:bodyPr wrap="square" rtlCol="0">
            <a:spAutoFit/>
          </a:bodyPr>
          <a:lstStyle/>
          <a:p>
            <a:pPr marL="285750" indent="-285750">
              <a:buFont typeface="Arial" panose="020B0604020202020204" pitchFamily="34" charset="0"/>
              <a:buChar char="•"/>
            </a:pPr>
            <a:r>
              <a:rPr lang="en-US" dirty="0"/>
              <a:t>My kPCA + LDA</a:t>
            </a:r>
          </a:p>
        </p:txBody>
      </p:sp>
      <p:sp>
        <p:nvSpPr>
          <p:cNvPr id="11" name="TextBox 10">
            <a:extLst>
              <a:ext uri="{FF2B5EF4-FFF2-40B4-BE49-F238E27FC236}">
                <a16:creationId xmlns:a16="http://schemas.microsoft.com/office/drawing/2014/main" id="{6872613E-7524-459F-A47D-2A1E363E8ADA}"/>
              </a:ext>
            </a:extLst>
          </p:cNvPr>
          <p:cNvSpPr txBox="1"/>
          <p:nvPr/>
        </p:nvSpPr>
        <p:spPr>
          <a:xfrm>
            <a:off x="511611" y="4614168"/>
            <a:ext cx="2510852" cy="369332"/>
          </a:xfrm>
          <a:prstGeom prst="rect">
            <a:avLst/>
          </a:prstGeom>
          <a:noFill/>
        </p:spPr>
        <p:txBody>
          <a:bodyPr wrap="square" rtlCol="0">
            <a:spAutoFit/>
          </a:bodyPr>
          <a:lstStyle/>
          <a:p>
            <a:pPr marL="285750" indent="-285750">
              <a:buFont typeface="Arial" panose="020B0604020202020204" pitchFamily="34" charset="0"/>
              <a:buChar char="•"/>
            </a:pPr>
            <a:r>
              <a:rPr lang="en-US" dirty="0"/>
              <a:t>sklearn</a:t>
            </a:r>
          </a:p>
        </p:txBody>
      </p:sp>
    </p:spTree>
    <p:extLst>
      <p:ext uri="{BB962C8B-B14F-4D97-AF65-F5344CB8AC3E}">
        <p14:creationId xmlns:p14="http://schemas.microsoft.com/office/powerpoint/2010/main" val="3890651783"/>
      </p:ext>
    </p:extLst>
  </p:cSld>
  <p:clrMapOvr>
    <a:masterClrMapping/>
  </p:clrMapOvr>
  <p:transition spd="slow"/>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Θέση αριθμού διαφάνειας 3">
            <a:extLst>
              <a:ext uri="{FF2B5EF4-FFF2-40B4-BE49-F238E27FC236}">
                <a16:creationId xmlns:a16="http://schemas.microsoft.com/office/drawing/2014/main" id="{45B73EF7-26DC-4701-A2DE-74BE42DFD310}"/>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numCol="1" anchor="t" anchorCtr="0" compatLnSpc="1">
            <a:prstTxWarp prst="textNoShape">
              <a:avLst/>
            </a:prstTxWarp>
          </a:bodyPr>
          <a:lstStyle>
            <a:lvl1pPr>
              <a:spcAft>
                <a:spcPts val="1413"/>
              </a:spcAft>
              <a:defRPr sz="2200">
                <a:solidFill>
                  <a:srgbClr val="000000"/>
                </a:solidFill>
                <a:latin typeface="Source Sans Pro" panose="020B0503030403020204" pitchFamily="34" charset="0"/>
                <a:cs typeface="Tahoma" panose="020B060403050404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cs typeface="Tahoma" panose="020B060403050404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cs typeface="Tahoma" panose="020B060403050404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cs typeface="Tahoma" panose="020B060403050404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cs typeface="Tahoma" panose="020B060403050404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cs typeface="Tahoma" panose="020B060403050404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cs typeface="Tahoma" panose="020B060403050404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cs typeface="Tahoma" panose="020B060403050404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cs typeface="Tahoma" panose="020B0604030504040204" pitchFamily="34" charset="0"/>
              </a:defRPr>
            </a:lvl9pPr>
          </a:lstStyle>
          <a:p>
            <a:pPr fontAlgn="base">
              <a:spcBef>
                <a:spcPct val="0"/>
              </a:spcBef>
              <a:spcAft>
                <a:spcPct val="0"/>
              </a:spcAft>
            </a:pPr>
            <a:fld id="{D56CF392-B7C0-4A10-821E-D688F4C1818D}" type="slidenum">
              <a:rPr altLang="en-US" sz="1400" smtClean="0">
                <a:solidFill>
                  <a:schemeClr val="tx1"/>
                </a:solidFill>
                <a:latin typeface="Century Gothic" panose="020B0502020202020204" pitchFamily="34" charset="0"/>
                <a:cs typeface="Lucida Sans Unicode" panose="020B0602030504020204" pitchFamily="34" charset="0"/>
              </a:rPr>
              <a:pPr fontAlgn="base">
                <a:spcBef>
                  <a:spcPct val="0"/>
                </a:spcBef>
                <a:spcAft>
                  <a:spcPct val="0"/>
                </a:spcAft>
              </a:pPr>
              <a:t>26</a:t>
            </a:fld>
            <a:endParaRPr altLang="en-US" sz="1400">
              <a:solidFill>
                <a:schemeClr val="tx1"/>
              </a:solidFill>
              <a:latin typeface="Century Gothic" panose="020B0502020202020204" pitchFamily="34" charset="0"/>
              <a:cs typeface="Lucida Sans Unicode" panose="020B0602030504020204" pitchFamily="34" charset="0"/>
            </a:endParaRPr>
          </a:p>
        </p:txBody>
      </p:sp>
      <p:sp>
        <p:nvSpPr>
          <p:cNvPr id="19459" name="Τίτλος 1">
            <a:extLst>
              <a:ext uri="{FF2B5EF4-FFF2-40B4-BE49-F238E27FC236}">
                <a16:creationId xmlns:a16="http://schemas.microsoft.com/office/drawing/2014/main" id="{60E4D9A3-E916-4001-AFD7-01D056AC8A53}"/>
              </a:ext>
            </a:extLst>
          </p:cNvPr>
          <p:cNvSpPr txBox="1">
            <a:spLocks noGrp="1" noChangeArrowheads="1"/>
          </p:cNvSpPr>
          <p:nvPr>
            <p:ph type="title" idx="4294967295"/>
          </p:nvPr>
        </p:nvSpPr>
        <p:spPr>
          <a:xfrm>
            <a:off x="503238" y="1189673"/>
            <a:ext cx="9072562" cy="492443"/>
          </a:xfrm>
        </p:spPr>
        <p:txBody>
          <a:bodyPr wrap="square">
            <a:spAutoFit/>
          </a:bodyPr>
          <a:lstStyle/>
          <a:p>
            <a:pPr eaLnBrk="1"/>
            <a:r>
              <a:rPr lang="en-US" altLang="en-US" dirty="0">
                <a:latin typeface="Arial" panose="020B0604020202020204" pitchFamily="34" charset="0"/>
                <a:cs typeface="Arial" panose="020B0604020202020204" pitchFamily="34" charset="0"/>
              </a:rPr>
              <a:t>Polynomial kPCA + LDA</a:t>
            </a:r>
            <a:endParaRPr altLang="en-US" dirty="0">
              <a:latin typeface="Arial" panose="020B0604020202020204" pitchFamily="34" charset="0"/>
              <a:cs typeface="Arial" panose="020B0604020202020204" pitchFamily="34" charset="0"/>
            </a:endParaRPr>
          </a:p>
        </p:txBody>
      </p:sp>
      <p:pic>
        <p:nvPicPr>
          <p:cNvPr id="3" name="Εικόνα 2">
            <a:extLst>
              <a:ext uri="{FF2B5EF4-FFF2-40B4-BE49-F238E27FC236}">
                <a16:creationId xmlns:a16="http://schemas.microsoft.com/office/drawing/2014/main" id="{2F4F45E9-4097-4788-A79C-F667FF008DD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87767" y="2362184"/>
            <a:ext cx="3106569" cy="2152663"/>
          </a:xfrm>
          <a:prstGeom prst="rect">
            <a:avLst/>
          </a:prstGeom>
        </p:spPr>
      </p:pic>
      <p:pic>
        <p:nvPicPr>
          <p:cNvPr id="7" name="Εικόνα 6">
            <a:extLst>
              <a:ext uri="{FF2B5EF4-FFF2-40B4-BE49-F238E27FC236}">
                <a16:creationId xmlns:a16="http://schemas.microsoft.com/office/drawing/2014/main" id="{33B127AB-1155-4BD0-B522-FD72C4B83E1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76152" y="5023975"/>
            <a:ext cx="3129801" cy="2285507"/>
          </a:xfrm>
          <a:prstGeom prst="rect">
            <a:avLst/>
          </a:prstGeom>
        </p:spPr>
      </p:pic>
      <p:pic>
        <p:nvPicPr>
          <p:cNvPr id="19" name="Εικόνα 18">
            <a:extLst>
              <a:ext uri="{FF2B5EF4-FFF2-40B4-BE49-F238E27FC236}">
                <a16:creationId xmlns:a16="http://schemas.microsoft.com/office/drawing/2014/main" id="{144AAE57-C072-41A7-9754-25AB3B7887AC}"/>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5294876" y="2318536"/>
            <a:ext cx="3221152" cy="2236171"/>
          </a:xfrm>
          <a:prstGeom prst="rect">
            <a:avLst/>
          </a:prstGeom>
        </p:spPr>
      </p:pic>
      <p:pic>
        <p:nvPicPr>
          <p:cNvPr id="20" name="Εικόνα 19">
            <a:extLst>
              <a:ext uri="{FF2B5EF4-FFF2-40B4-BE49-F238E27FC236}">
                <a16:creationId xmlns:a16="http://schemas.microsoft.com/office/drawing/2014/main" id="{9414BAEC-DEE5-4D23-A759-AD1159306B8F}"/>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5222491" y="4990583"/>
            <a:ext cx="3365922" cy="2352289"/>
          </a:xfrm>
          <a:prstGeom prst="rect">
            <a:avLst/>
          </a:prstGeom>
        </p:spPr>
      </p:pic>
      <p:sp>
        <p:nvSpPr>
          <p:cNvPr id="2" name="TextBox 1">
            <a:extLst>
              <a:ext uri="{FF2B5EF4-FFF2-40B4-BE49-F238E27FC236}">
                <a16:creationId xmlns:a16="http://schemas.microsoft.com/office/drawing/2014/main" id="{073EF20D-8FD9-4343-9633-6C51BC83F2DA}"/>
              </a:ext>
            </a:extLst>
          </p:cNvPr>
          <p:cNvSpPr txBox="1"/>
          <p:nvPr/>
        </p:nvSpPr>
        <p:spPr>
          <a:xfrm>
            <a:off x="503238" y="1928971"/>
            <a:ext cx="2510852" cy="369332"/>
          </a:xfrm>
          <a:prstGeom prst="rect">
            <a:avLst/>
          </a:prstGeom>
          <a:noFill/>
        </p:spPr>
        <p:txBody>
          <a:bodyPr wrap="square" rtlCol="0">
            <a:spAutoFit/>
          </a:bodyPr>
          <a:lstStyle/>
          <a:p>
            <a:pPr marL="285750" indent="-285750">
              <a:buFont typeface="Arial" panose="020B0604020202020204" pitchFamily="34" charset="0"/>
              <a:buChar char="•"/>
            </a:pPr>
            <a:r>
              <a:rPr lang="en-US" dirty="0"/>
              <a:t>My kPCA + LDA</a:t>
            </a:r>
          </a:p>
        </p:txBody>
      </p:sp>
      <p:sp>
        <p:nvSpPr>
          <p:cNvPr id="11" name="TextBox 10">
            <a:extLst>
              <a:ext uri="{FF2B5EF4-FFF2-40B4-BE49-F238E27FC236}">
                <a16:creationId xmlns:a16="http://schemas.microsoft.com/office/drawing/2014/main" id="{6872613E-7524-459F-A47D-2A1E363E8ADA}"/>
              </a:ext>
            </a:extLst>
          </p:cNvPr>
          <p:cNvSpPr txBox="1"/>
          <p:nvPr/>
        </p:nvSpPr>
        <p:spPr>
          <a:xfrm>
            <a:off x="511611" y="4614168"/>
            <a:ext cx="2510852" cy="369332"/>
          </a:xfrm>
          <a:prstGeom prst="rect">
            <a:avLst/>
          </a:prstGeom>
          <a:noFill/>
        </p:spPr>
        <p:txBody>
          <a:bodyPr wrap="square" rtlCol="0">
            <a:spAutoFit/>
          </a:bodyPr>
          <a:lstStyle/>
          <a:p>
            <a:pPr marL="285750" indent="-285750">
              <a:buFont typeface="Arial" panose="020B0604020202020204" pitchFamily="34" charset="0"/>
              <a:buChar char="•"/>
            </a:pPr>
            <a:r>
              <a:rPr lang="en-US" dirty="0"/>
              <a:t>sklearn</a:t>
            </a:r>
          </a:p>
        </p:txBody>
      </p:sp>
    </p:spTree>
    <p:extLst>
      <p:ext uri="{BB962C8B-B14F-4D97-AF65-F5344CB8AC3E}">
        <p14:creationId xmlns:p14="http://schemas.microsoft.com/office/powerpoint/2010/main" val="2932098719"/>
      </p:ext>
    </p:extLst>
  </p:cSld>
  <p:clrMapOvr>
    <a:masterClrMapping/>
  </p:clrMapOvr>
  <p:transition spd="slow"/>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Θέση αριθμού διαφάνειας 3">
            <a:extLst>
              <a:ext uri="{FF2B5EF4-FFF2-40B4-BE49-F238E27FC236}">
                <a16:creationId xmlns:a16="http://schemas.microsoft.com/office/drawing/2014/main" id="{45B73EF7-26DC-4701-A2DE-74BE42DFD310}"/>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numCol="1" anchor="t" anchorCtr="0" compatLnSpc="1">
            <a:prstTxWarp prst="textNoShape">
              <a:avLst/>
            </a:prstTxWarp>
          </a:bodyPr>
          <a:lstStyle>
            <a:lvl1pPr>
              <a:spcAft>
                <a:spcPts val="1413"/>
              </a:spcAft>
              <a:defRPr sz="2200">
                <a:solidFill>
                  <a:srgbClr val="000000"/>
                </a:solidFill>
                <a:latin typeface="Source Sans Pro" panose="020B0503030403020204" pitchFamily="34" charset="0"/>
                <a:cs typeface="Tahoma" panose="020B060403050404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cs typeface="Tahoma" panose="020B060403050404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cs typeface="Tahoma" panose="020B060403050404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cs typeface="Tahoma" panose="020B060403050404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cs typeface="Tahoma" panose="020B060403050404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cs typeface="Tahoma" panose="020B060403050404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cs typeface="Tahoma" panose="020B060403050404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cs typeface="Tahoma" panose="020B060403050404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cs typeface="Tahoma" panose="020B0604030504040204" pitchFamily="34" charset="0"/>
              </a:defRPr>
            </a:lvl9pPr>
          </a:lstStyle>
          <a:p>
            <a:pPr fontAlgn="base">
              <a:spcBef>
                <a:spcPct val="0"/>
              </a:spcBef>
              <a:spcAft>
                <a:spcPct val="0"/>
              </a:spcAft>
            </a:pPr>
            <a:fld id="{D56CF392-B7C0-4A10-821E-D688F4C1818D}" type="slidenum">
              <a:rPr altLang="en-US" sz="1400" smtClean="0">
                <a:solidFill>
                  <a:schemeClr val="tx1"/>
                </a:solidFill>
                <a:latin typeface="Century Gothic" panose="020B0502020202020204" pitchFamily="34" charset="0"/>
                <a:cs typeface="Lucida Sans Unicode" panose="020B0602030504020204" pitchFamily="34" charset="0"/>
              </a:rPr>
              <a:pPr fontAlgn="base">
                <a:spcBef>
                  <a:spcPct val="0"/>
                </a:spcBef>
                <a:spcAft>
                  <a:spcPct val="0"/>
                </a:spcAft>
              </a:pPr>
              <a:t>27</a:t>
            </a:fld>
            <a:endParaRPr altLang="en-US" sz="1400">
              <a:solidFill>
                <a:schemeClr val="tx1"/>
              </a:solidFill>
              <a:latin typeface="Century Gothic" panose="020B0502020202020204" pitchFamily="34" charset="0"/>
              <a:cs typeface="Lucida Sans Unicode" panose="020B0602030504020204" pitchFamily="34" charset="0"/>
            </a:endParaRPr>
          </a:p>
        </p:txBody>
      </p:sp>
      <p:sp>
        <p:nvSpPr>
          <p:cNvPr id="19459" name="Τίτλος 1">
            <a:extLst>
              <a:ext uri="{FF2B5EF4-FFF2-40B4-BE49-F238E27FC236}">
                <a16:creationId xmlns:a16="http://schemas.microsoft.com/office/drawing/2014/main" id="{60E4D9A3-E916-4001-AFD7-01D056AC8A53}"/>
              </a:ext>
            </a:extLst>
          </p:cNvPr>
          <p:cNvSpPr txBox="1">
            <a:spLocks noGrp="1" noChangeArrowheads="1"/>
          </p:cNvSpPr>
          <p:nvPr>
            <p:ph type="title" idx="4294967295"/>
          </p:nvPr>
        </p:nvSpPr>
        <p:spPr>
          <a:xfrm>
            <a:off x="503238" y="1189673"/>
            <a:ext cx="9072562" cy="492443"/>
          </a:xfrm>
        </p:spPr>
        <p:txBody>
          <a:bodyPr wrap="square">
            <a:spAutoFit/>
          </a:bodyPr>
          <a:lstStyle/>
          <a:p>
            <a:pPr eaLnBrk="1"/>
            <a:r>
              <a:rPr lang="en-US" altLang="en-US" dirty="0">
                <a:latin typeface="Arial" panose="020B0604020202020204" pitchFamily="34" charset="0"/>
                <a:cs typeface="Arial" panose="020B0604020202020204" pitchFamily="34" charset="0"/>
              </a:rPr>
              <a:t>RBF kPCA + LDA</a:t>
            </a:r>
            <a:endParaRPr altLang="en-US" dirty="0">
              <a:latin typeface="Arial" panose="020B0604020202020204" pitchFamily="34" charset="0"/>
              <a:cs typeface="Arial" panose="020B0604020202020204" pitchFamily="34" charset="0"/>
            </a:endParaRPr>
          </a:p>
        </p:txBody>
      </p:sp>
      <p:pic>
        <p:nvPicPr>
          <p:cNvPr id="3" name="Εικόνα 2">
            <a:extLst>
              <a:ext uri="{FF2B5EF4-FFF2-40B4-BE49-F238E27FC236}">
                <a16:creationId xmlns:a16="http://schemas.microsoft.com/office/drawing/2014/main" id="{2F4F45E9-4097-4788-A79C-F667FF008DD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87767" y="2312987"/>
            <a:ext cx="3106569" cy="2251058"/>
          </a:xfrm>
          <a:prstGeom prst="rect">
            <a:avLst/>
          </a:prstGeom>
        </p:spPr>
      </p:pic>
      <p:pic>
        <p:nvPicPr>
          <p:cNvPr id="7" name="Εικόνα 6">
            <a:extLst>
              <a:ext uri="{FF2B5EF4-FFF2-40B4-BE49-F238E27FC236}">
                <a16:creationId xmlns:a16="http://schemas.microsoft.com/office/drawing/2014/main" id="{33B127AB-1155-4BD0-B522-FD72C4B83E1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76152" y="5004073"/>
            <a:ext cx="3129801" cy="2325310"/>
          </a:xfrm>
          <a:prstGeom prst="rect">
            <a:avLst/>
          </a:prstGeom>
        </p:spPr>
      </p:pic>
      <p:pic>
        <p:nvPicPr>
          <p:cNvPr id="19" name="Εικόνα 18">
            <a:extLst>
              <a:ext uri="{FF2B5EF4-FFF2-40B4-BE49-F238E27FC236}">
                <a16:creationId xmlns:a16="http://schemas.microsoft.com/office/drawing/2014/main" id="{144AAE57-C072-41A7-9754-25AB3B7887AC}"/>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5294876" y="2321813"/>
            <a:ext cx="3221152" cy="2229616"/>
          </a:xfrm>
          <a:prstGeom prst="rect">
            <a:avLst/>
          </a:prstGeom>
        </p:spPr>
      </p:pic>
      <p:pic>
        <p:nvPicPr>
          <p:cNvPr id="20" name="Εικόνα 19">
            <a:extLst>
              <a:ext uri="{FF2B5EF4-FFF2-40B4-BE49-F238E27FC236}">
                <a16:creationId xmlns:a16="http://schemas.microsoft.com/office/drawing/2014/main" id="{9414BAEC-DEE5-4D23-A759-AD1159306B8F}"/>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5249459" y="4977952"/>
            <a:ext cx="3311985" cy="2377552"/>
          </a:xfrm>
          <a:prstGeom prst="rect">
            <a:avLst/>
          </a:prstGeom>
        </p:spPr>
      </p:pic>
      <p:sp>
        <p:nvSpPr>
          <p:cNvPr id="2" name="TextBox 1">
            <a:extLst>
              <a:ext uri="{FF2B5EF4-FFF2-40B4-BE49-F238E27FC236}">
                <a16:creationId xmlns:a16="http://schemas.microsoft.com/office/drawing/2014/main" id="{073EF20D-8FD9-4343-9633-6C51BC83F2DA}"/>
              </a:ext>
            </a:extLst>
          </p:cNvPr>
          <p:cNvSpPr txBox="1"/>
          <p:nvPr/>
        </p:nvSpPr>
        <p:spPr>
          <a:xfrm>
            <a:off x="503238" y="1928971"/>
            <a:ext cx="2510852" cy="369332"/>
          </a:xfrm>
          <a:prstGeom prst="rect">
            <a:avLst/>
          </a:prstGeom>
          <a:noFill/>
        </p:spPr>
        <p:txBody>
          <a:bodyPr wrap="square" rtlCol="0">
            <a:spAutoFit/>
          </a:bodyPr>
          <a:lstStyle/>
          <a:p>
            <a:pPr marL="285750" indent="-285750">
              <a:buFont typeface="Arial" panose="020B0604020202020204" pitchFamily="34" charset="0"/>
              <a:buChar char="•"/>
            </a:pPr>
            <a:r>
              <a:rPr lang="en-US" dirty="0"/>
              <a:t>My kPCA + LDA</a:t>
            </a:r>
          </a:p>
        </p:txBody>
      </p:sp>
      <p:sp>
        <p:nvSpPr>
          <p:cNvPr id="11" name="TextBox 10">
            <a:extLst>
              <a:ext uri="{FF2B5EF4-FFF2-40B4-BE49-F238E27FC236}">
                <a16:creationId xmlns:a16="http://schemas.microsoft.com/office/drawing/2014/main" id="{6872613E-7524-459F-A47D-2A1E363E8ADA}"/>
              </a:ext>
            </a:extLst>
          </p:cNvPr>
          <p:cNvSpPr txBox="1"/>
          <p:nvPr/>
        </p:nvSpPr>
        <p:spPr>
          <a:xfrm>
            <a:off x="511611" y="4614168"/>
            <a:ext cx="2510852" cy="369332"/>
          </a:xfrm>
          <a:prstGeom prst="rect">
            <a:avLst/>
          </a:prstGeom>
          <a:noFill/>
        </p:spPr>
        <p:txBody>
          <a:bodyPr wrap="square" rtlCol="0">
            <a:spAutoFit/>
          </a:bodyPr>
          <a:lstStyle/>
          <a:p>
            <a:pPr marL="285750" indent="-285750">
              <a:buFont typeface="Arial" panose="020B0604020202020204" pitchFamily="34" charset="0"/>
              <a:buChar char="•"/>
            </a:pPr>
            <a:r>
              <a:rPr lang="en-US" dirty="0"/>
              <a:t>sklearn</a:t>
            </a:r>
          </a:p>
        </p:txBody>
      </p:sp>
    </p:spTree>
    <p:extLst>
      <p:ext uri="{BB962C8B-B14F-4D97-AF65-F5344CB8AC3E}">
        <p14:creationId xmlns:p14="http://schemas.microsoft.com/office/powerpoint/2010/main" val="98156252"/>
      </p:ext>
    </p:extLst>
  </p:cSld>
  <p:clrMapOvr>
    <a:masterClrMapping/>
  </p:clrMapOvr>
  <p:transition spd="slow"/>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Θέση αριθμού διαφάνειας 3">
            <a:extLst>
              <a:ext uri="{FF2B5EF4-FFF2-40B4-BE49-F238E27FC236}">
                <a16:creationId xmlns:a16="http://schemas.microsoft.com/office/drawing/2014/main" id="{45B73EF7-26DC-4701-A2DE-74BE42DFD310}"/>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numCol="1" anchor="t" anchorCtr="0" compatLnSpc="1">
            <a:prstTxWarp prst="textNoShape">
              <a:avLst/>
            </a:prstTxWarp>
          </a:bodyPr>
          <a:lstStyle>
            <a:lvl1pPr>
              <a:spcAft>
                <a:spcPts val="1413"/>
              </a:spcAft>
              <a:defRPr sz="2200">
                <a:solidFill>
                  <a:srgbClr val="000000"/>
                </a:solidFill>
                <a:latin typeface="Source Sans Pro" panose="020B0503030403020204" pitchFamily="34" charset="0"/>
                <a:cs typeface="Tahoma" panose="020B060403050404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cs typeface="Tahoma" panose="020B060403050404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cs typeface="Tahoma" panose="020B060403050404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cs typeface="Tahoma" panose="020B060403050404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cs typeface="Tahoma" panose="020B060403050404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cs typeface="Tahoma" panose="020B060403050404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cs typeface="Tahoma" panose="020B060403050404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cs typeface="Tahoma" panose="020B060403050404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cs typeface="Tahoma" panose="020B0604030504040204" pitchFamily="34" charset="0"/>
              </a:defRPr>
            </a:lvl9pPr>
          </a:lstStyle>
          <a:p>
            <a:pPr fontAlgn="base">
              <a:spcBef>
                <a:spcPct val="0"/>
              </a:spcBef>
              <a:spcAft>
                <a:spcPct val="0"/>
              </a:spcAft>
            </a:pPr>
            <a:fld id="{D56CF392-B7C0-4A10-821E-D688F4C1818D}" type="slidenum">
              <a:rPr altLang="en-US" sz="1400" smtClean="0">
                <a:solidFill>
                  <a:schemeClr val="tx1"/>
                </a:solidFill>
                <a:latin typeface="Century Gothic" panose="020B0502020202020204" pitchFamily="34" charset="0"/>
                <a:cs typeface="Lucida Sans Unicode" panose="020B0602030504020204" pitchFamily="34" charset="0"/>
              </a:rPr>
              <a:pPr fontAlgn="base">
                <a:spcBef>
                  <a:spcPct val="0"/>
                </a:spcBef>
                <a:spcAft>
                  <a:spcPct val="0"/>
                </a:spcAft>
              </a:pPr>
              <a:t>28</a:t>
            </a:fld>
            <a:endParaRPr altLang="en-US" sz="1400">
              <a:solidFill>
                <a:schemeClr val="tx1"/>
              </a:solidFill>
              <a:latin typeface="Century Gothic" panose="020B0502020202020204" pitchFamily="34" charset="0"/>
              <a:cs typeface="Lucida Sans Unicode" panose="020B0602030504020204" pitchFamily="34" charset="0"/>
            </a:endParaRPr>
          </a:p>
        </p:txBody>
      </p:sp>
      <p:sp>
        <p:nvSpPr>
          <p:cNvPr id="19459" name="Τίτλος 1">
            <a:extLst>
              <a:ext uri="{FF2B5EF4-FFF2-40B4-BE49-F238E27FC236}">
                <a16:creationId xmlns:a16="http://schemas.microsoft.com/office/drawing/2014/main" id="{60E4D9A3-E916-4001-AFD7-01D056AC8A53}"/>
              </a:ext>
            </a:extLst>
          </p:cNvPr>
          <p:cNvSpPr txBox="1">
            <a:spLocks noGrp="1" noChangeArrowheads="1"/>
          </p:cNvSpPr>
          <p:nvPr>
            <p:ph type="title" idx="4294967295"/>
          </p:nvPr>
        </p:nvSpPr>
        <p:spPr>
          <a:xfrm>
            <a:off x="503238" y="1189673"/>
            <a:ext cx="9072562" cy="492443"/>
          </a:xfrm>
        </p:spPr>
        <p:txBody>
          <a:bodyPr wrap="square">
            <a:spAutoFit/>
          </a:bodyPr>
          <a:lstStyle/>
          <a:p>
            <a:pPr eaLnBrk="1"/>
            <a:r>
              <a:rPr lang="el-GR" altLang="en-US" dirty="0">
                <a:latin typeface="Arial" panose="020B0604020202020204" pitchFamily="34" charset="0"/>
                <a:cs typeface="Arial" panose="020B0604020202020204" pitchFamily="34" charset="0"/>
              </a:rPr>
              <a:t>Αποτελέσματα</a:t>
            </a:r>
            <a:endParaRPr altLang="en-US" dirty="0">
              <a:latin typeface="Arial" panose="020B0604020202020204" pitchFamily="34" charset="0"/>
              <a:cs typeface="Arial" panose="020B0604020202020204" pitchFamily="34" charset="0"/>
            </a:endParaRPr>
          </a:p>
        </p:txBody>
      </p:sp>
      <p:pic>
        <p:nvPicPr>
          <p:cNvPr id="3" name="Εικόνα 2">
            <a:extLst>
              <a:ext uri="{FF2B5EF4-FFF2-40B4-BE49-F238E27FC236}">
                <a16:creationId xmlns:a16="http://schemas.microsoft.com/office/drawing/2014/main" id="{0F6980FF-5ACE-450A-A37F-33D33E90591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551477" y="2389405"/>
            <a:ext cx="6976083" cy="3897830"/>
          </a:xfrm>
          <a:prstGeom prst="rect">
            <a:avLst/>
          </a:prstGeom>
        </p:spPr>
      </p:pic>
    </p:spTree>
    <p:extLst>
      <p:ext uri="{BB962C8B-B14F-4D97-AF65-F5344CB8AC3E}">
        <p14:creationId xmlns:p14="http://schemas.microsoft.com/office/powerpoint/2010/main" val="2895194957"/>
      </p:ext>
    </p:extLst>
  </p:cSld>
  <p:clrMapOvr>
    <a:masterClrMapping/>
  </p:clrMapOvr>
  <p:transition spd="slow"/>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Τίτλος 1">
            <a:extLst>
              <a:ext uri="{FF2B5EF4-FFF2-40B4-BE49-F238E27FC236}">
                <a16:creationId xmlns:a16="http://schemas.microsoft.com/office/drawing/2014/main" id="{62D63E16-36B8-415C-B237-B742459AAA23}"/>
              </a:ext>
            </a:extLst>
          </p:cNvPr>
          <p:cNvSpPr txBox="1">
            <a:spLocks noGrp="1" noChangeArrowheads="1"/>
          </p:cNvSpPr>
          <p:nvPr>
            <p:ph type="title" idx="4294967295"/>
          </p:nvPr>
        </p:nvSpPr>
        <p:spPr>
          <a:xfrm>
            <a:off x="3211512" y="3204720"/>
            <a:ext cx="3657600" cy="1150234"/>
          </a:xfrm>
        </p:spPr>
        <p:txBody>
          <a:bodyPr wrap="square"/>
          <a:lstStyle/>
          <a:p>
            <a:pPr eaLnBrk="1"/>
            <a:r>
              <a:rPr lang="el-GR" altLang="en-US" sz="4800" dirty="0">
                <a:latin typeface="Arial" panose="020B0604020202020204" pitchFamily="34" charset="0"/>
                <a:ea typeface="Source Sans Pro" panose="020B0503030403020204" pitchFamily="34" charset="0"/>
                <a:cs typeface="Arial" panose="020B0604020202020204" pitchFamily="34" charset="0"/>
              </a:rPr>
              <a:t>Εργασία</a:t>
            </a:r>
            <a:r>
              <a:rPr altLang="en-US" sz="4800" dirty="0">
                <a:latin typeface="Arial" panose="020B0604020202020204" pitchFamily="34" charset="0"/>
                <a:ea typeface="Source Sans Pro" panose="020B0503030403020204" pitchFamily="34" charset="0"/>
                <a:cs typeface="Arial" panose="020B0604020202020204" pitchFamily="34" charset="0"/>
              </a:rPr>
              <a:t> 3</a:t>
            </a:r>
          </a:p>
        </p:txBody>
      </p:sp>
      <p:sp>
        <p:nvSpPr>
          <p:cNvPr id="7172" name="Θέση αριθμού διαφάνειας 6">
            <a:extLst>
              <a:ext uri="{FF2B5EF4-FFF2-40B4-BE49-F238E27FC236}">
                <a16:creationId xmlns:a16="http://schemas.microsoft.com/office/drawing/2014/main" id="{DC022C64-F2B3-4350-91F0-C95DA6A347D1}"/>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numCol="1" anchor="t" anchorCtr="0" compatLnSpc="1">
            <a:prstTxWarp prst="textNoShape">
              <a:avLst/>
            </a:prstTxWarp>
          </a:bodyPr>
          <a:lstStyle>
            <a:lvl1pPr>
              <a:spcAft>
                <a:spcPts val="1413"/>
              </a:spcAft>
              <a:defRPr sz="2200">
                <a:solidFill>
                  <a:srgbClr val="000000"/>
                </a:solidFill>
                <a:latin typeface="Source Sans Pro" panose="020B0503030403020204" pitchFamily="34" charset="0"/>
                <a:cs typeface="Tahoma" panose="020B060403050404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cs typeface="Tahoma" panose="020B060403050404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cs typeface="Tahoma" panose="020B060403050404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cs typeface="Tahoma" panose="020B060403050404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cs typeface="Tahoma" panose="020B060403050404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cs typeface="Tahoma" panose="020B060403050404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cs typeface="Tahoma" panose="020B060403050404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cs typeface="Tahoma" panose="020B060403050404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cs typeface="Tahoma" panose="020B0604030504040204" pitchFamily="34" charset="0"/>
              </a:defRPr>
            </a:lvl9pPr>
          </a:lstStyle>
          <a:p>
            <a:pPr fontAlgn="base">
              <a:spcBef>
                <a:spcPct val="0"/>
              </a:spcBef>
              <a:spcAft>
                <a:spcPct val="0"/>
              </a:spcAft>
            </a:pPr>
            <a:fld id="{9621898E-74BD-4AC1-9B4F-51DEFAE7C501}" type="slidenum">
              <a:rPr altLang="en-US" sz="1400" smtClean="0">
                <a:solidFill>
                  <a:schemeClr val="tx1"/>
                </a:solidFill>
                <a:latin typeface="Century Gothic" panose="020B0502020202020204" pitchFamily="34" charset="0"/>
                <a:cs typeface="Lucida Sans Unicode" panose="020B0602030504020204" pitchFamily="34" charset="0"/>
              </a:rPr>
              <a:pPr fontAlgn="base">
                <a:spcBef>
                  <a:spcPct val="0"/>
                </a:spcBef>
                <a:spcAft>
                  <a:spcPct val="0"/>
                </a:spcAft>
              </a:pPr>
              <a:t>29</a:t>
            </a:fld>
            <a:endParaRPr altLang="en-US" sz="1400">
              <a:solidFill>
                <a:schemeClr val="tx1"/>
              </a:solidFill>
              <a:latin typeface="Century Gothic" panose="020B0502020202020204" pitchFamily="34" charset="0"/>
              <a:cs typeface="Lucida Sans Unicode" panose="020B0602030504020204" pitchFamily="34" charset="0"/>
            </a:endParaRPr>
          </a:p>
        </p:txBody>
      </p:sp>
    </p:spTree>
    <p:extLst>
      <p:ext uri="{BB962C8B-B14F-4D97-AF65-F5344CB8AC3E}">
        <p14:creationId xmlns:p14="http://schemas.microsoft.com/office/powerpoint/2010/main" val="480407631"/>
      </p:ext>
    </p:extLst>
  </p:cSld>
  <p:clrMapOvr>
    <a:masterClrMapping/>
  </p:clrMapOvr>
  <p:transition spd="slow"/>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Τίτλος 1">
            <a:extLst>
              <a:ext uri="{FF2B5EF4-FFF2-40B4-BE49-F238E27FC236}">
                <a16:creationId xmlns:a16="http://schemas.microsoft.com/office/drawing/2014/main" id="{62D63E16-36B8-415C-B237-B742459AAA23}"/>
              </a:ext>
            </a:extLst>
          </p:cNvPr>
          <p:cNvSpPr txBox="1">
            <a:spLocks noGrp="1" noChangeArrowheads="1"/>
          </p:cNvSpPr>
          <p:nvPr>
            <p:ph type="title" idx="4294967295"/>
          </p:nvPr>
        </p:nvSpPr>
        <p:spPr>
          <a:xfrm>
            <a:off x="503238" y="850900"/>
            <a:ext cx="9072562" cy="1171575"/>
          </a:xfrm>
        </p:spPr>
        <p:txBody>
          <a:bodyPr wrap="square"/>
          <a:lstStyle/>
          <a:p>
            <a:pPr eaLnBrk="1"/>
            <a:r>
              <a:rPr lang="el-GR" altLang="en-US" dirty="0">
                <a:latin typeface="Arial" panose="020B0604020202020204" pitchFamily="34" charset="0"/>
                <a:ea typeface="Source Sans Pro" panose="020B0503030403020204" pitchFamily="34" charset="0"/>
                <a:cs typeface="Arial" panose="020B0604020202020204" pitchFamily="34" charset="0"/>
              </a:rPr>
              <a:t>Εργασία</a:t>
            </a:r>
            <a:r>
              <a:rPr altLang="en-US" dirty="0">
                <a:latin typeface="Arial" panose="020B0604020202020204" pitchFamily="34" charset="0"/>
                <a:ea typeface="Source Sans Pro" panose="020B0503030403020204" pitchFamily="34" charset="0"/>
                <a:cs typeface="Arial" panose="020B0604020202020204" pitchFamily="34" charset="0"/>
              </a:rPr>
              <a:t> 1+2</a:t>
            </a:r>
          </a:p>
        </p:txBody>
      </p:sp>
      <p:sp>
        <p:nvSpPr>
          <p:cNvPr id="7171" name="Θέση κειμένου 2">
            <a:extLst>
              <a:ext uri="{FF2B5EF4-FFF2-40B4-BE49-F238E27FC236}">
                <a16:creationId xmlns:a16="http://schemas.microsoft.com/office/drawing/2014/main" id="{F3C8C7D4-86AB-4D0E-93F4-5E242A0DE1B2}"/>
              </a:ext>
            </a:extLst>
          </p:cNvPr>
          <p:cNvSpPr txBox="1">
            <a:spLocks noGrp="1" noChangeArrowheads="1"/>
          </p:cNvSpPr>
          <p:nvPr>
            <p:ph type="body" idx="4294967295"/>
          </p:nvPr>
        </p:nvSpPr>
        <p:spPr>
          <a:xfrm>
            <a:off x="503238" y="2273300"/>
            <a:ext cx="9072562" cy="3627438"/>
          </a:xfrm>
        </p:spPr>
        <p:txBody>
          <a:bodyPr wrap="square" anchor="ctr"/>
          <a:lstStyle/>
          <a:p>
            <a:pPr marL="342900" indent="-342900" eaLnBrk="1">
              <a:buSzPct val="45000"/>
              <a:buFont typeface="Arial" panose="020B0604020202020204" pitchFamily="34" charset="0"/>
              <a:buChar char="•"/>
            </a:pPr>
            <a:r>
              <a:rPr lang="el-GR" altLang="en-US" dirty="0">
                <a:latin typeface="Arial" panose="020B0604020202020204" pitchFamily="34" charset="0"/>
                <a:cs typeface="Arial" panose="020B0604020202020204" pitchFamily="34" charset="0"/>
              </a:rPr>
              <a:t>Κατηγοριοποίηση</a:t>
            </a:r>
            <a:endParaRPr altLang="en-US" dirty="0">
              <a:latin typeface="Arial" panose="020B0604020202020204" pitchFamily="34" charset="0"/>
              <a:cs typeface="Arial" panose="020B0604020202020204" pitchFamily="34" charset="0"/>
            </a:endParaRPr>
          </a:p>
          <a:p>
            <a:pPr marL="342900" indent="-342900" eaLnBrk="1">
              <a:buSzPct val="45000"/>
              <a:buFont typeface="Arial" panose="020B0604020202020204" pitchFamily="34" charset="0"/>
              <a:buChar char="•"/>
            </a:pPr>
            <a:r>
              <a:rPr lang="el-GR" altLang="en-US" dirty="0">
                <a:latin typeface="Arial" panose="020B0604020202020204" pitchFamily="34" charset="0"/>
                <a:cs typeface="Arial" panose="020B0604020202020204" pitchFamily="34" charset="0"/>
              </a:rPr>
              <a:t>Υλοποίηση</a:t>
            </a:r>
            <a:r>
              <a:rPr altLang="en-US" dirty="0">
                <a:latin typeface="Arial" panose="020B0604020202020204" pitchFamily="34" charset="0"/>
                <a:cs typeface="Arial" panose="020B0604020202020204" pitchFamily="34" charset="0"/>
              </a:rPr>
              <a:t> και </a:t>
            </a:r>
            <a:r>
              <a:rPr lang="el-GR" altLang="en-US" dirty="0">
                <a:latin typeface="Arial" panose="020B0604020202020204" pitchFamily="34" charset="0"/>
                <a:cs typeface="Arial" panose="020B0604020202020204" pitchFamily="34" charset="0"/>
              </a:rPr>
              <a:t>αξιολόγηση</a:t>
            </a:r>
            <a:r>
              <a:rPr altLang="en-US" dirty="0">
                <a:latin typeface="Arial" panose="020B0604020202020204" pitchFamily="34" charset="0"/>
                <a:cs typeface="Arial" panose="020B0604020202020204" pitchFamily="34" charset="0"/>
              </a:rPr>
              <a:t> </a:t>
            </a:r>
            <a:r>
              <a:rPr lang="el-GR" altLang="en-US" dirty="0">
                <a:latin typeface="Arial" panose="020B0604020202020204" pitchFamily="34" charset="0"/>
                <a:cs typeface="Arial" panose="020B0604020202020204" pitchFamily="34" charset="0"/>
              </a:rPr>
              <a:t>αλγορίθμων</a:t>
            </a:r>
            <a:r>
              <a:rPr altLang="en-US" dirty="0">
                <a:latin typeface="Arial" panose="020B0604020202020204" pitchFamily="34" charset="0"/>
                <a:cs typeface="Arial" panose="020B0604020202020204" pitchFamily="34" charset="0"/>
              </a:rPr>
              <a:t>: SVM, kPCA και LDA</a:t>
            </a:r>
          </a:p>
          <a:p>
            <a:pPr marL="342900" indent="-342900" eaLnBrk="1">
              <a:buSzPct val="45000"/>
              <a:buFont typeface="Arial" panose="020B0604020202020204" pitchFamily="34" charset="0"/>
              <a:buChar char="•"/>
            </a:pPr>
            <a:r>
              <a:rPr lang="el-GR" altLang="en-US" dirty="0">
                <a:latin typeface="Arial" panose="020B0604020202020204" pitchFamily="34" charset="0"/>
                <a:cs typeface="Arial" panose="020B0604020202020204" pitchFamily="34" charset="0"/>
              </a:rPr>
              <a:t>Σύγκριση</a:t>
            </a:r>
            <a:r>
              <a:rPr altLang="en-US" dirty="0">
                <a:latin typeface="Arial" panose="020B0604020202020204" pitchFamily="34" charset="0"/>
                <a:cs typeface="Arial" panose="020B0604020202020204" pitchFamily="34" charset="0"/>
              </a:rPr>
              <a:t> </a:t>
            </a:r>
            <a:r>
              <a:rPr lang="el-GR" altLang="en-US" dirty="0">
                <a:latin typeface="Arial" panose="020B0604020202020204" pitchFamily="34" charset="0"/>
                <a:cs typeface="Arial" panose="020B0604020202020204" pitchFamily="34" charset="0"/>
              </a:rPr>
              <a:t>με τους αντίστοιχους αλγόριθμους της βιβλιοθήκης</a:t>
            </a:r>
            <a:r>
              <a:rPr altLang="en-US" dirty="0">
                <a:latin typeface="Arial" panose="020B0604020202020204" pitchFamily="34" charset="0"/>
                <a:cs typeface="Arial" panose="020B0604020202020204" pitchFamily="34" charset="0"/>
              </a:rPr>
              <a:t> sklearn</a:t>
            </a:r>
          </a:p>
        </p:txBody>
      </p:sp>
      <p:sp>
        <p:nvSpPr>
          <p:cNvPr id="7172" name="Θέση αριθμού διαφάνειας 6">
            <a:extLst>
              <a:ext uri="{FF2B5EF4-FFF2-40B4-BE49-F238E27FC236}">
                <a16:creationId xmlns:a16="http://schemas.microsoft.com/office/drawing/2014/main" id="{DC022C64-F2B3-4350-91F0-C95DA6A347D1}"/>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numCol="1" anchor="t" anchorCtr="0" compatLnSpc="1">
            <a:prstTxWarp prst="textNoShape">
              <a:avLst/>
            </a:prstTxWarp>
          </a:bodyPr>
          <a:lstStyle>
            <a:lvl1pPr>
              <a:spcAft>
                <a:spcPts val="1413"/>
              </a:spcAft>
              <a:defRPr sz="2200">
                <a:solidFill>
                  <a:srgbClr val="000000"/>
                </a:solidFill>
                <a:latin typeface="Source Sans Pro" panose="020B0503030403020204" pitchFamily="34" charset="0"/>
                <a:cs typeface="Tahoma" panose="020B060403050404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cs typeface="Tahoma" panose="020B060403050404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cs typeface="Tahoma" panose="020B060403050404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cs typeface="Tahoma" panose="020B060403050404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cs typeface="Tahoma" panose="020B060403050404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cs typeface="Tahoma" panose="020B060403050404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cs typeface="Tahoma" panose="020B060403050404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cs typeface="Tahoma" panose="020B060403050404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cs typeface="Tahoma" panose="020B0604030504040204" pitchFamily="34" charset="0"/>
              </a:defRPr>
            </a:lvl9pPr>
          </a:lstStyle>
          <a:p>
            <a:pPr fontAlgn="base">
              <a:spcBef>
                <a:spcPct val="0"/>
              </a:spcBef>
              <a:spcAft>
                <a:spcPct val="0"/>
              </a:spcAft>
            </a:pPr>
            <a:fld id="{9621898E-74BD-4AC1-9B4F-51DEFAE7C501}" type="slidenum">
              <a:rPr altLang="en-US" sz="1400" smtClean="0">
                <a:solidFill>
                  <a:schemeClr val="tx1"/>
                </a:solidFill>
                <a:latin typeface="Century Gothic" panose="020B0502020202020204" pitchFamily="34" charset="0"/>
                <a:cs typeface="Lucida Sans Unicode" panose="020B0602030504020204" pitchFamily="34" charset="0"/>
              </a:rPr>
              <a:pPr fontAlgn="base">
                <a:spcBef>
                  <a:spcPct val="0"/>
                </a:spcBef>
                <a:spcAft>
                  <a:spcPct val="0"/>
                </a:spcAft>
              </a:pPr>
              <a:t>3</a:t>
            </a:fld>
            <a:endParaRPr altLang="en-US" sz="1400">
              <a:solidFill>
                <a:schemeClr val="tx1"/>
              </a:solidFill>
              <a:latin typeface="Century Gothic" panose="020B0502020202020204" pitchFamily="34" charset="0"/>
              <a:cs typeface="Lucida Sans Unicode" panose="020B0602030504020204" pitchFamily="34" charset="0"/>
            </a:endParaRPr>
          </a:p>
        </p:txBody>
      </p:sp>
    </p:spTree>
    <p:extLst>
      <p:ext uri="{BB962C8B-B14F-4D97-AF65-F5344CB8AC3E}">
        <p14:creationId xmlns:p14="http://schemas.microsoft.com/office/powerpoint/2010/main" val="4214154183"/>
      </p:ext>
    </p:extLst>
  </p:cSld>
  <p:clrMapOvr>
    <a:masterClrMapping/>
  </p:clrMapOvr>
  <p:transition spd="slow"/>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Τίτλος 1">
            <a:extLst>
              <a:ext uri="{FF2B5EF4-FFF2-40B4-BE49-F238E27FC236}">
                <a16:creationId xmlns:a16="http://schemas.microsoft.com/office/drawing/2014/main" id="{62D63E16-36B8-415C-B237-B742459AAA23}"/>
              </a:ext>
            </a:extLst>
          </p:cNvPr>
          <p:cNvSpPr txBox="1">
            <a:spLocks noGrp="1" noChangeArrowheads="1"/>
          </p:cNvSpPr>
          <p:nvPr>
            <p:ph type="title" idx="4294967295"/>
          </p:nvPr>
        </p:nvSpPr>
        <p:spPr>
          <a:xfrm>
            <a:off x="503238" y="850900"/>
            <a:ext cx="9072562" cy="1171575"/>
          </a:xfrm>
        </p:spPr>
        <p:txBody>
          <a:bodyPr wrap="square"/>
          <a:lstStyle/>
          <a:p>
            <a:pPr eaLnBrk="1"/>
            <a:r>
              <a:rPr lang="el-GR" altLang="en-US" dirty="0">
                <a:latin typeface="Arial" panose="020B0604020202020204" pitchFamily="34" charset="0"/>
                <a:ea typeface="Source Sans Pro" panose="020B0503030403020204" pitchFamily="34" charset="0"/>
                <a:cs typeface="Arial" panose="020B0604020202020204" pitchFamily="34" charset="0"/>
              </a:rPr>
              <a:t>Εργασία</a:t>
            </a:r>
            <a:r>
              <a:rPr altLang="en-US" dirty="0">
                <a:latin typeface="Arial" panose="020B0604020202020204" pitchFamily="34" charset="0"/>
                <a:ea typeface="Source Sans Pro" panose="020B0503030403020204" pitchFamily="34" charset="0"/>
                <a:cs typeface="Arial" panose="020B0604020202020204" pitchFamily="34" charset="0"/>
              </a:rPr>
              <a:t> 3</a:t>
            </a:r>
          </a:p>
        </p:txBody>
      </p:sp>
      <p:sp>
        <p:nvSpPr>
          <p:cNvPr id="7171" name="Θέση κειμένου 2">
            <a:extLst>
              <a:ext uri="{FF2B5EF4-FFF2-40B4-BE49-F238E27FC236}">
                <a16:creationId xmlns:a16="http://schemas.microsoft.com/office/drawing/2014/main" id="{F3C8C7D4-86AB-4D0E-93F4-5E242A0DE1B2}"/>
              </a:ext>
            </a:extLst>
          </p:cNvPr>
          <p:cNvSpPr txBox="1">
            <a:spLocks noGrp="1" noChangeArrowheads="1"/>
          </p:cNvSpPr>
          <p:nvPr>
            <p:ph type="body" idx="4294967295"/>
          </p:nvPr>
        </p:nvSpPr>
        <p:spPr>
          <a:xfrm>
            <a:off x="503238" y="2273300"/>
            <a:ext cx="9072562" cy="3627438"/>
          </a:xfrm>
        </p:spPr>
        <p:txBody>
          <a:bodyPr wrap="square" anchor="ctr"/>
          <a:lstStyle/>
          <a:p>
            <a:pPr marL="342900" indent="-342900" eaLnBrk="1">
              <a:buSzPct val="45000"/>
              <a:buFont typeface="Arial" panose="020B0604020202020204" pitchFamily="34" charset="0"/>
              <a:buChar char="•"/>
            </a:pPr>
            <a:r>
              <a:rPr lang="el-GR" altLang="en-US" dirty="0">
                <a:latin typeface="Arial" panose="020B0604020202020204" pitchFamily="34" charset="0"/>
                <a:cs typeface="Arial" panose="020B0604020202020204" pitchFamily="34" charset="0"/>
              </a:rPr>
              <a:t>Ομαδοποίηση</a:t>
            </a:r>
            <a:endParaRPr altLang="en-US" dirty="0">
              <a:latin typeface="Arial" panose="020B0604020202020204" pitchFamily="34" charset="0"/>
              <a:cs typeface="Arial" panose="020B0604020202020204" pitchFamily="34" charset="0"/>
            </a:endParaRPr>
          </a:p>
          <a:p>
            <a:pPr marL="342900" indent="-342900" eaLnBrk="1">
              <a:buSzPct val="45000"/>
              <a:buFont typeface="Arial" panose="020B0604020202020204" pitchFamily="34" charset="0"/>
              <a:buChar char="•"/>
            </a:pPr>
            <a:r>
              <a:rPr lang="el-GR" altLang="en-US" dirty="0">
                <a:latin typeface="Arial" panose="020B0604020202020204" pitchFamily="34" charset="0"/>
                <a:cs typeface="Arial" panose="020B0604020202020204" pitchFamily="34" charset="0"/>
              </a:rPr>
              <a:t>Υλοποίηση</a:t>
            </a:r>
            <a:r>
              <a:rPr altLang="en-US" dirty="0">
                <a:latin typeface="Arial" panose="020B0604020202020204" pitchFamily="34" charset="0"/>
                <a:cs typeface="Arial" panose="020B0604020202020204" pitchFamily="34" charset="0"/>
              </a:rPr>
              <a:t> και </a:t>
            </a:r>
            <a:r>
              <a:rPr lang="el-GR" altLang="en-US" dirty="0">
                <a:latin typeface="Arial" panose="020B0604020202020204" pitchFamily="34" charset="0"/>
                <a:cs typeface="Arial" panose="020B0604020202020204" pitchFamily="34" charset="0"/>
              </a:rPr>
              <a:t>αξιολόγηση </a:t>
            </a:r>
            <a:r>
              <a:rPr lang="en-US" altLang="en-US" dirty="0">
                <a:latin typeface="Arial" panose="020B0604020202020204" pitchFamily="34" charset="0"/>
                <a:cs typeface="Arial" panose="020B0604020202020204" pitchFamily="34" charset="0"/>
              </a:rPr>
              <a:t>Spectral Clustering </a:t>
            </a:r>
            <a:r>
              <a:rPr lang="el-GR" altLang="en-US" dirty="0">
                <a:latin typeface="Arial" panose="020B0604020202020204" pitchFamily="34" charset="0"/>
                <a:cs typeface="Arial" panose="020B0604020202020204" pitchFamily="34" charset="0"/>
              </a:rPr>
              <a:t>με </a:t>
            </a:r>
            <a:r>
              <a:rPr lang="en-US" altLang="en-US" dirty="0">
                <a:latin typeface="Arial" panose="020B0604020202020204" pitchFamily="34" charset="0"/>
                <a:cs typeface="Arial" panose="020B0604020202020204" pitchFamily="34" charset="0"/>
              </a:rPr>
              <a:t>unnormalized </a:t>
            </a:r>
            <a:r>
              <a:rPr lang="el-GR" altLang="en-US" dirty="0">
                <a:latin typeface="Arial" panose="020B0604020202020204" pitchFamily="34" charset="0"/>
                <a:cs typeface="Arial" panose="020B0604020202020204" pitchFamily="34" charset="0"/>
              </a:rPr>
              <a:t>και </a:t>
            </a:r>
            <a:r>
              <a:rPr lang="en-US" altLang="en-US" dirty="0">
                <a:latin typeface="Arial" panose="020B0604020202020204" pitchFamily="34" charset="0"/>
                <a:cs typeface="Arial" panose="020B0604020202020204" pitchFamily="34" charset="0"/>
              </a:rPr>
              <a:t>normalized graph laplacian</a:t>
            </a:r>
            <a:endParaRPr altLang="en-US" dirty="0">
              <a:latin typeface="Arial" panose="020B0604020202020204" pitchFamily="34" charset="0"/>
              <a:cs typeface="Arial" panose="020B0604020202020204" pitchFamily="34" charset="0"/>
            </a:endParaRPr>
          </a:p>
          <a:p>
            <a:pPr marL="342900" indent="-342900" eaLnBrk="1">
              <a:buSzPct val="45000"/>
              <a:buFont typeface="Arial" panose="020B0604020202020204" pitchFamily="34" charset="0"/>
              <a:buChar char="•"/>
            </a:pPr>
            <a:r>
              <a:rPr lang="el-GR" altLang="en-US" dirty="0">
                <a:latin typeface="Arial" panose="020B0604020202020204" pitchFamily="34" charset="0"/>
                <a:cs typeface="Arial" panose="020B0604020202020204" pitchFamily="34" charset="0"/>
              </a:rPr>
              <a:t>Σύγκριση</a:t>
            </a:r>
            <a:r>
              <a:rPr altLang="en-US" dirty="0">
                <a:latin typeface="Arial" panose="020B0604020202020204" pitchFamily="34" charset="0"/>
                <a:cs typeface="Arial" panose="020B0604020202020204" pitchFamily="34" charset="0"/>
              </a:rPr>
              <a:t> </a:t>
            </a:r>
            <a:r>
              <a:rPr lang="el-GR" altLang="en-US" dirty="0">
                <a:latin typeface="Arial" panose="020B0604020202020204" pitchFamily="34" charset="0"/>
                <a:cs typeface="Arial" panose="020B0604020202020204" pitchFamily="34" charset="0"/>
              </a:rPr>
              <a:t>με τον αντίστοιχο αλγόριθμο της βιβλιοθήκης</a:t>
            </a:r>
            <a:r>
              <a:rPr altLang="en-US" dirty="0">
                <a:latin typeface="Arial" panose="020B0604020202020204" pitchFamily="34" charset="0"/>
                <a:cs typeface="Arial" panose="020B0604020202020204" pitchFamily="34" charset="0"/>
              </a:rPr>
              <a:t> sklearn </a:t>
            </a:r>
            <a:r>
              <a:rPr lang="el-GR" altLang="en-US" dirty="0">
                <a:latin typeface="Arial" panose="020B0604020202020204" pitchFamily="34" charset="0"/>
                <a:cs typeface="Arial" panose="020B0604020202020204" pitchFamily="34" charset="0"/>
              </a:rPr>
              <a:t>ο οποίος χρησιμοποιεί </a:t>
            </a:r>
            <a:r>
              <a:rPr lang="en-US" altLang="en-US" dirty="0">
                <a:latin typeface="Arial" panose="020B0604020202020204" pitchFamily="34" charset="0"/>
                <a:cs typeface="Arial" panose="020B0604020202020204" pitchFamily="34" charset="0"/>
              </a:rPr>
              <a:t>normalized graph laplacian</a:t>
            </a:r>
            <a:endParaRPr altLang="en-US" dirty="0">
              <a:latin typeface="Arial" panose="020B0604020202020204" pitchFamily="34" charset="0"/>
              <a:cs typeface="Arial" panose="020B0604020202020204" pitchFamily="34" charset="0"/>
            </a:endParaRPr>
          </a:p>
        </p:txBody>
      </p:sp>
      <p:sp>
        <p:nvSpPr>
          <p:cNvPr id="7172" name="Θέση αριθμού διαφάνειας 6">
            <a:extLst>
              <a:ext uri="{FF2B5EF4-FFF2-40B4-BE49-F238E27FC236}">
                <a16:creationId xmlns:a16="http://schemas.microsoft.com/office/drawing/2014/main" id="{DC022C64-F2B3-4350-91F0-C95DA6A347D1}"/>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numCol="1" anchor="t" anchorCtr="0" compatLnSpc="1">
            <a:prstTxWarp prst="textNoShape">
              <a:avLst/>
            </a:prstTxWarp>
          </a:bodyPr>
          <a:lstStyle>
            <a:lvl1pPr>
              <a:spcAft>
                <a:spcPts val="1413"/>
              </a:spcAft>
              <a:defRPr sz="2200">
                <a:solidFill>
                  <a:srgbClr val="000000"/>
                </a:solidFill>
                <a:latin typeface="Source Sans Pro" panose="020B0503030403020204" pitchFamily="34" charset="0"/>
                <a:cs typeface="Tahoma" panose="020B060403050404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cs typeface="Tahoma" panose="020B060403050404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cs typeface="Tahoma" panose="020B060403050404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cs typeface="Tahoma" panose="020B060403050404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cs typeface="Tahoma" panose="020B060403050404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cs typeface="Tahoma" panose="020B060403050404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cs typeface="Tahoma" panose="020B060403050404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cs typeface="Tahoma" panose="020B060403050404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cs typeface="Tahoma" panose="020B0604030504040204" pitchFamily="34" charset="0"/>
              </a:defRPr>
            </a:lvl9pPr>
          </a:lstStyle>
          <a:p>
            <a:pPr fontAlgn="base">
              <a:spcBef>
                <a:spcPct val="0"/>
              </a:spcBef>
              <a:spcAft>
                <a:spcPct val="0"/>
              </a:spcAft>
            </a:pPr>
            <a:fld id="{9621898E-74BD-4AC1-9B4F-51DEFAE7C501}" type="slidenum">
              <a:rPr altLang="en-US" sz="1400" smtClean="0">
                <a:solidFill>
                  <a:schemeClr val="tx1"/>
                </a:solidFill>
                <a:latin typeface="Century Gothic" panose="020B0502020202020204" pitchFamily="34" charset="0"/>
                <a:cs typeface="Lucida Sans Unicode" panose="020B0602030504020204" pitchFamily="34" charset="0"/>
              </a:rPr>
              <a:pPr fontAlgn="base">
                <a:spcBef>
                  <a:spcPct val="0"/>
                </a:spcBef>
                <a:spcAft>
                  <a:spcPct val="0"/>
                </a:spcAft>
              </a:pPr>
              <a:t>30</a:t>
            </a:fld>
            <a:endParaRPr altLang="en-US" sz="1400">
              <a:solidFill>
                <a:schemeClr val="tx1"/>
              </a:solidFill>
              <a:latin typeface="Century Gothic" panose="020B0502020202020204" pitchFamily="34" charset="0"/>
              <a:cs typeface="Lucida Sans Unicode" panose="020B0602030504020204" pitchFamily="34" charset="0"/>
            </a:endParaRPr>
          </a:p>
        </p:txBody>
      </p:sp>
    </p:spTree>
    <p:extLst>
      <p:ext uri="{BB962C8B-B14F-4D97-AF65-F5344CB8AC3E}">
        <p14:creationId xmlns:p14="http://schemas.microsoft.com/office/powerpoint/2010/main" val="2440248320"/>
      </p:ext>
    </p:extLst>
  </p:cSld>
  <p:clrMapOvr>
    <a:masterClrMapping/>
  </p:clrMapOvr>
  <p:transition spd="slow"/>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Τίτλος 1">
            <a:extLst>
              <a:ext uri="{FF2B5EF4-FFF2-40B4-BE49-F238E27FC236}">
                <a16:creationId xmlns:a16="http://schemas.microsoft.com/office/drawing/2014/main" id="{E43AE07D-53C2-4DDD-8200-31A70B4825AB}"/>
              </a:ext>
            </a:extLst>
          </p:cNvPr>
          <p:cNvSpPr txBox="1">
            <a:spLocks noGrp="1" noChangeArrowheads="1"/>
          </p:cNvSpPr>
          <p:nvPr>
            <p:ph type="title" idx="4294967295"/>
          </p:nvPr>
        </p:nvSpPr>
        <p:spPr>
          <a:xfrm>
            <a:off x="503238" y="1189673"/>
            <a:ext cx="9072562" cy="492443"/>
          </a:xfrm>
        </p:spPr>
        <p:txBody>
          <a:bodyPr wrap="square">
            <a:spAutoFit/>
          </a:bodyPr>
          <a:lstStyle/>
          <a:p>
            <a:pPr eaLnBrk="1"/>
            <a:r>
              <a:rPr altLang="en-US" dirty="0">
                <a:latin typeface="Arial" panose="020B0604020202020204" pitchFamily="34" charset="0"/>
                <a:cs typeface="Arial" panose="020B0604020202020204" pitchFamily="34" charset="0"/>
              </a:rPr>
              <a:t>Pipeline</a:t>
            </a:r>
          </a:p>
        </p:txBody>
      </p:sp>
      <p:sp>
        <p:nvSpPr>
          <p:cNvPr id="11267" name="Θέση κειμένου 2">
            <a:extLst>
              <a:ext uri="{FF2B5EF4-FFF2-40B4-BE49-F238E27FC236}">
                <a16:creationId xmlns:a16="http://schemas.microsoft.com/office/drawing/2014/main" id="{76BB39A1-4EB5-4676-8CDE-DAD64867E0B6}"/>
              </a:ext>
            </a:extLst>
          </p:cNvPr>
          <p:cNvSpPr txBox="1">
            <a:spLocks noGrp="1" noChangeArrowheads="1"/>
          </p:cNvSpPr>
          <p:nvPr>
            <p:ph type="body" idx="4294967295"/>
          </p:nvPr>
        </p:nvSpPr>
        <p:spPr>
          <a:xfrm>
            <a:off x="503238" y="2768323"/>
            <a:ext cx="8348454" cy="3447098"/>
          </a:xfrm>
        </p:spPr>
        <p:txBody>
          <a:bodyPr wrap="square" anchor="ctr">
            <a:spAutoFit/>
          </a:bodyPr>
          <a:lstStyle/>
          <a:p>
            <a:pPr marL="342900" indent="-342900" eaLnBrk="1">
              <a:buSzPct val="45000"/>
              <a:buFontTx/>
              <a:buChar char="•"/>
            </a:pPr>
            <a:r>
              <a:rPr lang="el-GR" altLang="en-US" dirty="0">
                <a:latin typeface="Arial" panose="020B0604020202020204" pitchFamily="34" charset="0"/>
                <a:cs typeface="Arial" panose="020B0604020202020204" pitchFamily="34" charset="0"/>
              </a:rPr>
              <a:t>Κανονικοποίηση</a:t>
            </a:r>
          </a:p>
          <a:p>
            <a:pPr marL="342900" indent="-342900" eaLnBrk="1">
              <a:buSzPct val="45000"/>
              <a:buFontTx/>
              <a:buChar char="•"/>
            </a:pPr>
            <a:r>
              <a:rPr lang="el-GR" altLang="en-US" dirty="0">
                <a:latin typeface="Arial" panose="020B0604020202020204" pitchFamily="34" charset="0"/>
                <a:cs typeface="Arial" panose="020B0604020202020204" pitchFamily="34" charset="0"/>
              </a:rPr>
              <a:t>Μείωση διάστασης με </a:t>
            </a:r>
            <a:r>
              <a:rPr lang="en-US" altLang="en-US" dirty="0">
                <a:latin typeface="Arial" panose="020B0604020202020204" pitchFamily="34" charset="0"/>
                <a:cs typeface="Arial" panose="020B0604020202020204" pitchFamily="34" charset="0"/>
              </a:rPr>
              <a:t>Embedding</a:t>
            </a:r>
            <a:endParaRPr lang="el-GR" altLang="en-US" dirty="0">
              <a:latin typeface="Arial" panose="020B0604020202020204" pitchFamily="34" charset="0"/>
              <a:cs typeface="Arial" panose="020B0604020202020204" pitchFamily="34" charset="0"/>
            </a:endParaRPr>
          </a:p>
          <a:p>
            <a:pPr marL="342900" indent="-342900" eaLnBrk="1">
              <a:buSzPct val="45000"/>
              <a:buFontTx/>
              <a:buChar char="•"/>
            </a:pPr>
            <a:r>
              <a:rPr lang="en-US" altLang="en-US" dirty="0">
                <a:latin typeface="Arial" panose="020B0604020202020204" pitchFamily="34" charset="0"/>
                <a:cs typeface="Arial" panose="020B0604020202020204" pitchFamily="34" charset="0"/>
              </a:rPr>
              <a:t>Spectral Clustering </a:t>
            </a:r>
            <a:r>
              <a:rPr lang="el-GR" altLang="en-US" dirty="0">
                <a:latin typeface="Arial" panose="020B0604020202020204" pitchFamily="34" charset="0"/>
                <a:cs typeface="Arial" panose="020B0604020202020204" pitchFamily="34" charset="0"/>
              </a:rPr>
              <a:t>για διάφορους αριθμούς ομάδων</a:t>
            </a:r>
          </a:p>
          <a:p>
            <a:pPr marL="342900" indent="-342900" eaLnBrk="1">
              <a:buSzPct val="45000"/>
              <a:buFontTx/>
              <a:buChar char="•"/>
            </a:pPr>
            <a:r>
              <a:rPr lang="el-GR" altLang="en-US" dirty="0">
                <a:latin typeface="Arial" panose="020B0604020202020204" pitchFamily="34" charset="0"/>
                <a:cs typeface="Arial" panose="020B0604020202020204" pitchFamily="34" charset="0"/>
              </a:rPr>
              <a:t>Αξιολόγηση με </a:t>
            </a:r>
            <a:r>
              <a:rPr lang="en-US" b="0" i="0" dirty="0">
                <a:solidFill>
                  <a:srgbClr val="000000"/>
                </a:solidFill>
                <a:effectLst/>
                <a:latin typeface="Arial" panose="020B0604020202020204" pitchFamily="34" charset="0"/>
                <a:cs typeface="Arial" panose="020B0604020202020204" pitchFamily="34" charset="0"/>
              </a:rPr>
              <a:t>Homogeneity, Completeness </a:t>
            </a:r>
            <a:r>
              <a:rPr lang="el-GR" b="0" i="0" dirty="0">
                <a:solidFill>
                  <a:srgbClr val="000000"/>
                </a:solidFill>
                <a:effectLst/>
                <a:latin typeface="Arial" panose="020B0604020202020204" pitchFamily="34" charset="0"/>
                <a:cs typeface="Arial" panose="020B0604020202020204" pitchFamily="34" charset="0"/>
              </a:rPr>
              <a:t>και </a:t>
            </a:r>
            <a:r>
              <a:rPr lang="en-US" b="0" i="0" dirty="0">
                <a:solidFill>
                  <a:srgbClr val="000000"/>
                </a:solidFill>
                <a:effectLst/>
                <a:latin typeface="Arial" panose="020B0604020202020204" pitchFamily="34" charset="0"/>
                <a:cs typeface="Arial" panose="020B0604020202020204" pitchFamily="34" charset="0"/>
              </a:rPr>
              <a:t>V-measure</a:t>
            </a:r>
            <a:endParaRPr lang="en-US" altLang="en-US" dirty="0">
              <a:latin typeface="Arial" panose="020B0604020202020204" pitchFamily="34" charset="0"/>
              <a:cs typeface="Arial" panose="020B0604020202020204" pitchFamily="34" charset="0"/>
            </a:endParaRPr>
          </a:p>
          <a:p>
            <a:pPr marL="342900" indent="-342900" eaLnBrk="1">
              <a:buSzPct val="45000"/>
              <a:buFontTx/>
              <a:buChar char="•"/>
            </a:pPr>
            <a:r>
              <a:rPr lang="el-GR" altLang="en-US" dirty="0">
                <a:latin typeface="Arial" panose="020B0604020202020204" pitchFamily="34" charset="0"/>
                <a:cs typeface="Arial" panose="020B0604020202020204" pitchFamily="34" charset="0"/>
              </a:rPr>
              <a:t>Κατηγοριοποίηση του </a:t>
            </a:r>
            <a:r>
              <a:rPr lang="en-US" altLang="en-US" dirty="0">
                <a:latin typeface="Arial" panose="020B0604020202020204" pitchFamily="34" charset="0"/>
                <a:cs typeface="Arial" panose="020B0604020202020204" pitchFamily="34" charset="0"/>
              </a:rPr>
              <a:t>test set </a:t>
            </a:r>
            <a:r>
              <a:rPr lang="el-GR" altLang="en-US" dirty="0">
                <a:latin typeface="Arial" panose="020B0604020202020204" pitchFamily="34" charset="0"/>
                <a:cs typeface="Arial" panose="020B0604020202020204" pitchFamily="34" charset="0"/>
              </a:rPr>
              <a:t>με </a:t>
            </a:r>
            <a:r>
              <a:rPr lang="en-US" altLang="en-US" dirty="0">
                <a:latin typeface="Arial" panose="020B0604020202020204" pitchFamily="34" charset="0"/>
                <a:cs typeface="Arial" panose="020B0604020202020204" pitchFamily="34" charset="0"/>
              </a:rPr>
              <a:t>Nearest Class Centroid </a:t>
            </a:r>
            <a:endParaRPr lang="el-GR" altLang="en-US" dirty="0">
              <a:latin typeface="Arial" panose="020B0604020202020204" pitchFamily="34" charset="0"/>
              <a:cs typeface="Arial" panose="020B0604020202020204" pitchFamily="34" charset="0"/>
            </a:endParaRPr>
          </a:p>
          <a:p>
            <a:pPr marL="342900" indent="-342900" eaLnBrk="1">
              <a:buSzPct val="45000"/>
              <a:buFontTx/>
              <a:buChar char="•"/>
            </a:pPr>
            <a:r>
              <a:rPr lang="el-GR" altLang="en-US" dirty="0">
                <a:latin typeface="Arial" panose="020B0604020202020204" pitchFamily="34" charset="0"/>
                <a:cs typeface="Arial" panose="020B0604020202020204" pitchFamily="34" charset="0"/>
              </a:rPr>
              <a:t>Αξιολόγηση με </a:t>
            </a:r>
            <a:r>
              <a:rPr lang="en-US" altLang="en-US" dirty="0">
                <a:latin typeface="Arial" panose="020B0604020202020204" pitchFamily="34" charset="0"/>
                <a:cs typeface="Arial" panose="020B0604020202020204" pitchFamily="34" charset="0"/>
              </a:rPr>
              <a:t>Accuracy, Precision, Recall, F1</a:t>
            </a:r>
            <a:endParaRPr lang="el-GR" altLang="en-US" dirty="0">
              <a:latin typeface="Arial" panose="020B0604020202020204" pitchFamily="34" charset="0"/>
              <a:cs typeface="Arial" panose="020B0604020202020204" pitchFamily="34" charset="0"/>
            </a:endParaRPr>
          </a:p>
          <a:p>
            <a:pPr marL="342900" indent="-342900" eaLnBrk="1">
              <a:buSzPct val="45000"/>
              <a:buFontTx/>
              <a:buChar char="•"/>
            </a:pPr>
            <a:endParaRPr altLang="en-US" dirty="0">
              <a:latin typeface="Arial" panose="020B0604020202020204" pitchFamily="34" charset="0"/>
              <a:cs typeface="Arial" panose="020B0604020202020204" pitchFamily="34" charset="0"/>
            </a:endParaRPr>
          </a:p>
        </p:txBody>
      </p:sp>
      <p:sp>
        <p:nvSpPr>
          <p:cNvPr id="11270" name="Θέση αριθμού διαφάνειας 8">
            <a:extLst>
              <a:ext uri="{FF2B5EF4-FFF2-40B4-BE49-F238E27FC236}">
                <a16:creationId xmlns:a16="http://schemas.microsoft.com/office/drawing/2014/main" id="{29812DD9-C047-4173-A88D-9912C5CDA65F}"/>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numCol="1" anchor="t" anchorCtr="0" compatLnSpc="1">
            <a:prstTxWarp prst="textNoShape">
              <a:avLst/>
            </a:prstTxWarp>
          </a:bodyPr>
          <a:lstStyle>
            <a:lvl1pPr>
              <a:spcAft>
                <a:spcPts val="1413"/>
              </a:spcAft>
              <a:defRPr sz="2200">
                <a:solidFill>
                  <a:srgbClr val="000000"/>
                </a:solidFill>
                <a:latin typeface="Source Sans Pro" panose="020B0503030403020204" pitchFamily="34" charset="0"/>
                <a:cs typeface="Tahoma" panose="020B060403050404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cs typeface="Tahoma" panose="020B060403050404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cs typeface="Tahoma" panose="020B060403050404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cs typeface="Tahoma" panose="020B060403050404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cs typeface="Tahoma" panose="020B060403050404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cs typeface="Tahoma" panose="020B060403050404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cs typeface="Tahoma" panose="020B060403050404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cs typeface="Tahoma" panose="020B060403050404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cs typeface="Tahoma" panose="020B0604030504040204" pitchFamily="34" charset="0"/>
              </a:defRPr>
            </a:lvl9pPr>
          </a:lstStyle>
          <a:p>
            <a:pPr fontAlgn="base">
              <a:spcBef>
                <a:spcPct val="0"/>
              </a:spcBef>
              <a:spcAft>
                <a:spcPct val="0"/>
              </a:spcAft>
            </a:pPr>
            <a:fld id="{EBB013C5-D28E-4B92-8C68-F9D310B51E8B}" type="slidenum">
              <a:rPr altLang="en-US" sz="1400" smtClean="0">
                <a:solidFill>
                  <a:schemeClr val="tx1"/>
                </a:solidFill>
                <a:latin typeface="Century Gothic" panose="020B0502020202020204" pitchFamily="34" charset="0"/>
                <a:cs typeface="Lucida Sans Unicode" panose="020B0602030504020204" pitchFamily="34" charset="0"/>
              </a:rPr>
              <a:pPr fontAlgn="base">
                <a:spcBef>
                  <a:spcPct val="0"/>
                </a:spcBef>
                <a:spcAft>
                  <a:spcPct val="0"/>
                </a:spcAft>
              </a:pPr>
              <a:t>31</a:t>
            </a:fld>
            <a:endParaRPr altLang="en-US" sz="1400">
              <a:solidFill>
                <a:schemeClr val="tx1"/>
              </a:solidFill>
              <a:latin typeface="Century Gothic" panose="020B0502020202020204" pitchFamily="34" charset="0"/>
              <a:cs typeface="Lucida Sans Unicode" panose="020B0602030504020204" pitchFamily="34" charset="0"/>
            </a:endParaRPr>
          </a:p>
        </p:txBody>
      </p:sp>
    </p:spTree>
    <p:extLst>
      <p:ext uri="{BB962C8B-B14F-4D97-AF65-F5344CB8AC3E}">
        <p14:creationId xmlns:p14="http://schemas.microsoft.com/office/powerpoint/2010/main" val="4050549019"/>
      </p:ext>
    </p:extLst>
  </p:cSld>
  <p:clrMapOvr>
    <a:masterClrMapping/>
  </p:clrMapOvr>
  <p:transition spd="slow"/>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Τίτλος 1">
            <a:extLst>
              <a:ext uri="{FF2B5EF4-FFF2-40B4-BE49-F238E27FC236}">
                <a16:creationId xmlns:a16="http://schemas.microsoft.com/office/drawing/2014/main" id="{DFBD0103-3B53-4A06-BC6F-2295F4982BBB}"/>
              </a:ext>
            </a:extLst>
          </p:cNvPr>
          <p:cNvSpPr txBox="1">
            <a:spLocks noGrp="1" noChangeArrowheads="1"/>
          </p:cNvSpPr>
          <p:nvPr>
            <p:ph type="title" idx="4294967295"/>
          </p:nvPr>
        </p:nvSpPr>
        <p:spPr>
          <a:xfrm>
            <a:off x="503238" y="1189673"/>
            <a:ext cx="9072562" cy="492443"/>
          </a:xfrm>
        </p:spPr>
        <p:txBody>
          <a:bodyPr wrap="square">
            <a:spAutoFit/>
          </a:bodyPr>
          <a:lstStyle/>
          <a:p>
            <a:pPr eaLnBrk="1"/>
            <a:r>
              <a:rPr lang="en-US" altLang="en-US" dirty="0">
                <a:latin typeface="Arial" panose="020B0604020202020204" pitchFamily="34" charset="0"/>
                <a:cs typeface="Arial" panose="020B0604020202020204" pitchFamily="34" charset="0"/>
              </a:rPr>
              <a:t>Spectral Clustering</a:t>
            </a:r>
            <a:endParaRPr lang="el-GR" altLang="en-US" dirty="0">
              <a:latin typeface="Arial" panose="020B0604020202020204" pitchFamily="34" charset="0"/>
              <a:cs typeface="Arial" panose="020B0604020202020204" pitchFamily="34" charset="0"/>
            </a:endParaRPr>
          </a:p>
        </p:txBody>
      </p:sp>
      <p:sp>
        <p:nvSpPr>
          <p:cNvPr id="13315" name="Θέση κειμένου 2">
            <a:extLst>
              <a:ext uri="{FF2B5EF4-FFF2-40B4-BE49-F238E27FC236}">
                <a16:creationId xmlns:a16="http://schemas.microsoft.com/office/drawing/2014/main" id="{97F9E7D2-C5A3-47EB-BBA6-40044690019A}"/>
              </a:ext>
            </a:extLst>
          </p:cNvPr>
          <p:cNvSpPr txBox="1">
            <a:spLocks noGrp="1" noChangeArrowheads="1"/>
          </p:cNvSpPr>
          <p:nvPr>
            <p:ph type="body" idx="4294967295"/>
          </p:nvPr>
        </p:nvSpPr>
        <p:spPr>
          <a:xfrm>
            <a:off x="503238" y="2742090"/>
            <a:ext cx="9072562" cy="3447098"/>
          </a:xfrm>
        </p:spPr>
        <p:txBody>
          <a:bodyPr wrap="square" anchor="ctr">
            <a:spAutoFit/>
          </a:bodyPr>
          <a:lstStyle/>
          <a:p>
            <a:pPr marL="342900" indent="-342900" eaLnBrk="1">
              <a:buSzPct val="45000"/>
              <a:buFontTx/>
              <a:buChar char="•"/>
            </a:pPr>
            <a:r>
              <a:rPr lang="el-GR" altLang="en-US" dirty="0">
                <a:latin typeface="Arial" panose="020B0604020202020204" pitchFamily="34" charset="0"/>
                <a:cs typeface="Arial" panose="020B0604020202020204" pitchFamily="34" charset="0"/>
              </a:rPr>
              <a:t>Πίνακας γειτνίασης G</a:t>
            </a:r>
            <a:r>
              <a:rPr lang="en-US" altLang="en-US" dirty="0">
                <a:latin typeface="Arial" panose="020B0604020202020204" pitchFamily="34" charset="0"/>
                <a:cs typeface="Arial" panose="020B0604020202020204" pitchFamily="34" charset="0"/>
              </a:rPr>
              <a:t> </a:t>
            </a:r>
            <a:r>
              <a:rPr lang="el-GR" altLang="en-US" dirty="0">
                <a:latin typeface="Arial" panose="020B0604020202020204" pitchFamily="34" charset="0"/>
                <a:cs typeface="Arial" panose="020B0604020202020204" pitchFamily="34" charset="0"/>
              </a:rPr>
              <a:t>του γράφου ομοιότητας από </a:t>
            </a:r>
            <a:r>
              <a:rPr lang="en-US" altLang="en-US" dirty="0">
                <a:latin typeface="Arial" panose="020B0604020202020204" pitchFamily="34" charset="0"/>
                <a:cs typeface="Arial" panose="020B0604020202020204" pitchFamily="34" charset="0"/>
              </a:rPr>
              <a:t>k</a:t>
            </a:r>
            <a:r>
              <a:rPr lang="el-GR" altLang="en-US" dirty="0">
                <a:latin typeface="Arial" panose="020B0604020202020204" pitchFamily="34" charset="0"/>
                <a:cs typeface="Arial" panose="020B0604020202020204" pitchFamily="34" charset="0"/>
              </a:rPr>
              <a:t>ΝΝ</a:t>
            </a:r>
          </a:p>
          <a:p>
            <a:pPr marL="342900" indent="-342900" eaLnBrk="1">
              <a:buSzPct val="45000"/>
              <a:buFontTx/>
              <a:buChar char="•"/>
            </a:pPr>
            <a:r>
              <a:rPr lang="el-GR" altLang="en-US" dirty="0">
                <a:latin typeface="Arial" panose="020B0604020202020204" pitchFamily="34" charset="0"/>
                <a:cs typeface="Arial" panose="020B0604020202020204" pitchFamily="34" charset="0"/>
              </a:rPr>
              <a:t>Πίνακας ομοιότητας: </a:t>
            </a:r>
            <a:r>
              <a:rPr lang="en-US" altLang="en-US" dirty="0">
                <a:latin typeface="Arial" panose="020B0604020202020204" pitchFamily="34" charset="0"/>
                <a:cs typeface="Arial" panose="020B0604020202020204" pitchFamily="34" charset="0"/>
              </a:rPr>
              <a:t>S</a:t>
            </a:r>
            <a:r>
              <a:rPr lang="el-GR" altLang="en-US" dirty="0">
                <a:latin typeface="Arial" panose="020B0604020202020204" pitchFamily="34" charset="0"/>
                <a:cs typeface="Arial" panose="020B0604020202020204" pitchFamily="34" charset="0"/>
              </a:rPr>
              <a:t> = 0.5*(</a:t>
            </a:r>
            <a:r>
              <a:rPr lang="en-US" altLang="en-US" dirty="0">
                <a:latin typeface="Arial" panose="020B0604020202020204" pitchFamily="34" charset="0"/>
                <a:cs typeface="Arial" panose="020B0604020202020204" pitchFamily="34" charset="0"/>
              </a:rPr>
              <a:t>G + G</a:t>
            </a:r>
            <a:r>
              <a:rPr lang="en-US" altLang="en-US" baseline="30000" dirty="0">
                <a:latin typeface="Arial" panose="020B0604020202020204" pitchFamily="34" charset="0"/>
                <a:cs typeface="Arial" panose="020B0604020202020204" pitchFamily="34" charset="0"/>
              </a:rPr>
              <a:t>T</a:t>
            </a:r>
            <a:r>
              <a:rPr lang="en-US" altLang="en-US" dirty="0">
                <a:latin typeface="Arial" panose="020B0604020202020204" pitchFamily="34" charset="0"/>
                <a:cs typeface="Arial" panose="020B0604020202020204" pitchFamily="34" charset="0"/>
              </a:rPr>
              <a:t>)</a:t>
            </a:r>
          </a:p>
          <a:p>
            <a:pPr marL="342900" indent="-342900" eaLnBrk="1">
              <a:buSzPct val="45000"/>
              <a:buFontTx/>
              <a:buChar char="•"/>
            </a:pPr>
            <a:r>
              <a:rPr lang="en-US" altLang="en-US" dirty="0">
                <a:latin typeface="Arial" panose="020B0604020202020204" pitchFamily="34" charset="0"/>
                <a:cs typeface="Arial" panose="020B0604020202020204" pitchFamily="34" charset="0"/>
              </a:rPr>
              <a:t>Unnormalized graph laplacian</a:t>
            </a:r>
            <a:r>
              <a:rPr lang="el-GR" altLang="en-US" dirty="0">
                <a:latin typeface="Arial" panose="020B0604020202020204" pitchFamily="34" charset="0"/>
                <a:cs typeface="Arial" panose="020B0604020202020204" pitchFamily="34" charset="0"/>
              </a:rPr>
              <a:t>: </a:t>
            </a:r>
            <a:r>
              <a:rPr lang="en-US" altLang="en-US" dirty="0">
                <a:latin typeface="Arial" panose="020B0604020202020204" pitchFamily="34" charset="0"/>
                <a:cs typeface="Arial" panose="020B0604020202020204" pitchFamily="34" charset="0"/>
              </a:rPr>
              <a:t>L = D – S</a:t>
            </a:r>
          </a:p>
          <a:p>
            <a:pPr marL="342900" indent="-342900" eaLnBrk="1">
              <a:buSzPct val="45000"/>
              <a:buFontTx/>
              <a:buChar char="•"/>
            </a:pPr>
            <a:r>
              <a:rPr lang="en-US" altLang="en-US" dirty="0">
                <a:latin typeface="Arial" panose="020B0604020202020204" pitchFamily="34" charset="0"/>
                <a:cs typeface="Arial" panose="020B0604020202020204" pitchFamily="34" charset="0"/>
              </a:rPr>
              <a:t>Normalized graph laplacian: </a:t>
            </a:r>
            <a:r>
              <a:rPr lang="en-US" altLang="en-US" dirty="0" err="1">
                <a:latin typeface="Arial" panose="020B0604020202020204" pitchFamily="34" charset="0"/>
                <a:cs typeface="Arial" panose="020B0604020202020204" pitchFamily="34" charset="0"/>
              </a:rPr>
              <a:t>L</a:t>
            </a:r>
            <a:r>
              <a:rPr lang="en-US" altLang="en-US" baseline="-25000" dirty="0" err="1">
                <a:latin typeface="Arial" panose="020B0604020202020204" pitchFamily="34" charset="0"/>
                <a:cs typeface="Arial" panose="020B0604020202020204" pitchFamily="34" charset="0"/>
              </a:rPr>
              <a:t>sym</a:t>
            </a:r>
            <a:r>
              <a:rPr lang="en-US" altLang="en-US" dirty="0">
                <a:latin typeface="Arial" panose="020B0604020202020204" pitchFamily="34" charset="0"/>
                <a:cs typeface="Arial" panose="020B0604020202020204" pitchFamily="34" charset="0"/>
              </a:rPr>
              <a:t> = D</a:t>
            </a:r>
            <a:r>
              <a:rPr lang="en-US" altLang="en-US" baseline="30000" dirty="0">
                <a:latin typeface="Arial" panose="020B0604020202020204" pitchFamily="34" charset="0"/>
                <a:cs typeface="Arial" panose="020B0604020202020204" pitchFamily="34" charset="0"/>
              </a:rPr>
              <a:t>-1/2</a:t>
            </a:r>
            <a:r>
              <a:rPr lang="en-US" altLang="en-US" dirty="0">
                <a:latin typeface="Arial" panose="020B0604020202020204" pitchFamily="34" charset="0"/>
                <a:cs typeface="Arial" panose="020B0604020202020204" pitchFamily="34" charset="0"/>
              </a:rPr>
              <a:t>LD</a:t>
            </a:r>
            <a:r>
              <a:rPr lang="en-US" altLang="en-US" baseline="30000" dirty="0">
                <a:latin typeface="Arial" panose="020B0604020202020204" pitchFamily="34" charset="0"/>
                <a:cs typeface="Arial" panose="020B0604020202020204" pitchFamily="34" charset="0"/>
              </a:rPr>
              <a:t>-1/2</a:t>
            </a:r>
            <a:endParaRPr lang="en-US" altLang="en-US" dirty="0">
              <a:latin typeface="Arial" panose="020B0604020202020204" pitchFamily="34" charset="0"/>
              <a:cs typeface="Arial" panose="020B0604020202020204" pitchFamily="34" charset="0"/>
            </a:endParaRPr>
          </a:p>
          <a:p>
            <a:pPr marL="342900" indent="-342900" eaLnBrk="1">
              <a:buSzPct val="45000"/>
              <a:buFontTx/>
              <a:buChar char="•"/>
            </a:pPr>
            <a:r>
              <a:rPr lang="el-GR" altLang="en-US" dirty="0">
                <a:latin typeface="Arial" panose="020B0604020202020204" pitchFamily="34" charset="0"/>
                <a:cs typeface="Arial" panose="020B0604020202020204" pitchFamily="34" charset="0"/>
              </a:rPr>
              <a:t>Ιδιοανάλυση στον </a:t>
            </a:r>
            <a:r>
              <a:rPr lang="en-US" altLang="en-US" dirty="0">
                <a:latin typeface="Arial" panose="020B0604020202020204" pitchFamily="34" charset="0"/>
                <a:cs typeface="Arial" panose="020B0604020202020204" pitchFamily="34" charset="0"/>
              </a:rPr>
              <a:t>graph laplacian</a:t>
            </a:r>
          </a:p>
          <a:p>
            <a:pPr marL="342900" indent="-342900" eaLnBrk="1">
              <a:buSzPct val="45000"/>
              <a:buFontTx/>
              <a:buChar char="•"/>
            </a:pPr>
            <a:r>
              <a:rPr lang="en-US" altLang="en-US" dirty="0">
                <a:latin typeface="Arial" panose="020B0604020202020204" pitchFamily="34" charset="0"/>
                <a:cs typeface="Arial" panose="020B0604020202020204" pitchFamily="34" charset="0"/>
              </a:rPr>
              <a:t>Sparse matrices</a:t>
            </a:r>
            <a:endParaRPr lang="el-GR" altLang="en-US" dirty="0">
              <a:latin typeface="Arial" panose="020B0604020202020204" pitchFamily="34" charset="0"/>
              <a:cs typeface="Arial" panose="020B0604020202020204" pitchFamily="34" charset="0"/>
            </a:endParaRPr>
          </a:p>
          <a:p>
            <a:pPr marL="342900" indent="-342900" eaLnBrk="1">
              <a:buSzPct val="45000"/>
              <a:buFontTx/>
              <a:buChar char="•"/>
            </a:pPr>
            <a:r>
              <a:rPr lang="en-US" altLang="en-US">
                <a:latin typeface="Arial" panose="020B0604020202020204" pitchFamily="34" charset="0"/>
                <a:cs typeface="Arial" panose="020B0604020202020204" pitchFamily="34" charset="0"/>
              </a:rPr>
              <a:t>k-means</a:t>
            </a:r>
            <a:endParaRPr lang="el-GR" altLang="en-US">
              <a:latin typeface="Arial" panose="020B0604020202020204" pitchFamily="34" charset="0"/>
              <a:cs typeface="Arial" panose="020B0604020202020204" pitchFamily="34" charset="0"/>
            </a:endParaRPr>
          </a:p>
        </p:txBody>
      </p:sp>
      <p:sp>
        <p:nvSpPr>
          <p:cNvPr id="13316" name="Θέση αριθμού διαφάνειας 6">
            <a:extLst>
              <a:ext uri="{FF2B5EF4-FFF2-40B4-BE49-F238E27FC236}">
                <a16:creationId xmlns:a16="http://schemas.microsoft.com/office/drawing/2014/main" id="{0CDBB50F-0A26-499F-BDD5-2914543232FE}"/>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numCol="1" anchor="t" anchorCtr="0" compatLnSpc="1">
            <a:prstTxWarp prst="textNoShape">
              <a:avLst/>
            </a:prstTxWarp>
          </a:bodyPr>
          <a:lstStyle>
            <a:lvl1pPr>
              <a:spcAft>
                <a:spcPts val="1413"/>
              </a:spcAft>
              <a:defRPr sz="2200">
                <a:solidFill>
                  <a:srgbClr val="000000"/>
                </a:solidFill>
                <a:latin typeface="Source Sans Pro" panose="020B0503030403020204" pitchFamily="34" charset="0"/>
                <a:cs typeface="Tahoma" panose="020B060403050404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cs typeface="Tahoma" panose="020B060403050404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cs typeface="Tahoma" panose="020B060403050404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cs typeface="Tahoma" panose="020B060403050404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cs typeface="Tahoma" panose="020B060403050404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cs typeface="Tahoma" panose="020B060403050404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cs typeface="Tahoma" panose="020B060403050404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cs typeface="Tahoma" panose="020B060403050404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cs typeface="Tahoma" panose="020B0604030504040204" pitchFamily="34" charset="0"/>
              </a:defRPr>
            </a:lvl9pPr>
          </a:lstStyle>
          <a:p>
            <a:pPr fontAlgn="base">
              <a:spcBef>
                <a:spcPct val="0"/>
              </a:spcBef>
              <a:spcAft>
                <a:spcPct val="0"/>
              </a:spcAft>
            </a:pPr>
            <a:fld id="{366C0718-9F42-494B-A34A-D89DBDF5C2D4}" type="slidenum">
              <a:rPr altLang="en-US" sz="1400" smtClean="0">
                <a:solidFill>
                  <a:schemeClr val="tx1"/>
                </a:solidFill>
                <a:latin typeface="Century Gothic" panose="020B0502020202020204" pitchFamily="34" charset="0"/>
                <a:cs typeface="Lucida Sans Unicode" panose="020B0602030504020204" pitchFamily="34" charset="0"/>
              </a:rPr>
              <a:pPr fontAlgn="base">
                <a:spcBef>
                  <a:spcPct val="0"/>
                </a:spcBef>
                <a:spcAft>
                  <a:spcPct val="0"/>
                </a:spcAft>
              </a:pPr>
              <a:t>32</a:t>
            </a:fld>
            <a:endParaRPr altLang="en-US" sz="1400">
              <a:solidFill>
                <a:schemeClr val="tx1"/>
              </a:solidFill>
              <a:latin typeface="Century Gothic" panose="020B0502020202020204" pitchFamily="34" charset="0"/>
              <a:cs typeface="Lucida Sans Unicode" panose="020B0602030504020204" pitchFamily="34" charset="0"/>
            </a:endParaRPr>
          </a:p>
        </p:txBody>
      </p:sp>
    </p:spTree>
    <p:extLst>
      <p:ext uri="{BB962C8B-B14F-4D97-AF65-F5344CB8AC3E}">
        <p14:creationId xmlns:p14="http://schemas.microsoft.com/office/powerpoint/2010/main" val="3319633860"/>
      </p:ext>
    </p:extLst>
  </p:cSld>
  <p:clrMapOvr>
    <a:masterClrMapping/>
  </p:clrMapOvr>
  <p:transition spd="slow"/>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Τίτλος 1">
            <a:extLst>
              <a:ext uri="{FF2B5EF4-FFF2-40B4-BE49-F238E27FC236}">
                <a16:creationId xmlns:a16="http://schemas.microsoft.com/office/drawing/2014/main" id="{4E0FA47B-4E8A-4D5F-86A1-1FC274F7EC06}"/>
              </a:ext>
            </a:extLst>
          </p:cNvPr>
          <p:cNvSpPr txBox="1">
            <a:spLocks noGrp="1" noChangeArrowheads="1"/>
          </p:cNvSpPr>
          <p:nvPr>
            <p:ph type="title" idx="4294967295"/>
          </p:nvPr>
        </p:nvSpPr>
        <p:spPr>
          <a:xfrm>
            <a:off x="503238" y="1189673"/>
            <a:ext cx="9072562" cy="492443"/>
          </a:xfrm>
        </p:spPr>
        <p:txBody>
          <a:bodyPr wrap="square">
            <a:spAutoFit/>
          </a:bodyPr>
          <a:lstStyle/>
          <a:p>
            <a:pPr eaLnBrk="1"/>
            <a:r>
              <a:rPr altLang="en-US" dirty="0">
                <a:latin typeface="Arial" panose="020B0604020202020204" pitchFamily="34" charset="0"/>
                <a:cs typeface="Arial" panose="020B0604020202020204" pitchFamily="34" charset="0"/>
              </a:rPr>
              <a:t>Dataset 1 - MNIST</a:t>
            </a:r>
          </a:p>
        </p:txBody>
      </p:sp>
      <p:sp>
        <p:nvSpPr>
          <p:cNvPr id="9219" name="Θέση κειμένου 2">
            <a:extLst>
              <a:ext uri="{FF2B5EF4-FFF2-40B4-BE49-F238E27FC236}">
                <a16:creationId xmlns:a16="http://schemas.microsoft.com/office/drawing/2014/main" id="{94D38C96-F3BF-4AD5-B5BC-FDDA6363720D}"/>
              </a:ext>
            </a:extLst>
          </p:cNvPr>
          <p:cNvSpPr txBox="1">
            <a:spLocks noGrp="1" noChangeArrowheads="1"/>
          </p:cNvSpPr>
          <p:nvPr>
            <p:ph type="body" idx="4294967295"/>
          </p:nvPr>
        </p:nvSpPr>
        <p:spPr>
          <a:xfrm>
            <a:off x="503238" y="3349947"/>
            <a:ext cx="4427537" cy="2231380"/>
          </a:xfrm>
        </p:spPr>
        <p:txBody>
          <a:bodyPr wrap="square" anchor="ctr">
            <a:spAutoFit/>
          </a:bodyPr>
          <a:lstStyle/>
          <a:p>
            <a:pPr marL="342900" indent="-342900" eaLnBrk="1">
              <a:buSzPct val="45000"/>
              <a:buFontTx/>
              <a:buChar char="•"/>
            </a:pPr>
            <a:r>
              <a:rPr altLang="en-US" dirty="0">
                <a:latin typeface="Arial" panose="020B0604020202020204" pitchFamily="34" charset="0"/>
                <a:cs typeface="Arial" panose="020B0604020202020204" pitchFamily="34" charset="0"/>
              </a:rPr>
              <a:t>Ασπρόμαυρες εικόνες απο χειρόγραφα ψηφία 0-9</a:t>
            </a:r>
          </a:p>
          <a:p>
            <a:pPr marL="342900" indent="-342900" eaLnBrk="1">
              <a:buSzPct val="45000"/>
              <a:buFontTx/>
              <a:buChar char="•"/>
            </a:pPr>
            <a:r>
              <a:rPr altLang="en-US" dirty="0">
                <a:latin typeface="Arial" panose="020B0604020202020204" pitchFamily="34" charset="0"/>
                <a:cs typeface="Arial" panose="020B0604020202020204" pitchFamily="34" charset="0"/>
              </a:rPr>
              <a:t>Training set: </a:t>
            </a:r>
            <a:r>
              <a:rPr lang="el-GR" altLang="en-US" dirty="0">
                <a:latin typeface="Arial" panose="020B0604020202020204" pitchFamily="34" charset="0"/>
                <a:cs typeface="Arial" panose="020B0604020202020204" pitchFamily="34" charset="0"/>
              </a:rPr>
              <a:t>1</a:t>
            </a:r>
            <a:r>
              <a:rPr altLang="en-US" dirty="0">
                <a:latin typeface="Arial" panose="020B0604020202020204" pitchFamily="34" charset="0"/>
                <a:cs typeface="Arial" panose="020B0604020202020204" pitchFamily="34" charset="0"/>
              </a:rPr>
              <a:t>0,000</a:t>
            </a:r>
          </a:p>
          <a:p>
            <a:pPr marL="342900" indent="-342900" eaLnBrk="1">
              <a:buSzPct val="45000"/>
              <a:buFontTx/>
              <a:buChar char="•"/>
            </a:pPr>
            <a:r>
              <a:rPr altLang="en-US" dirty="0">
                <a:latin typeface="Arial" panose="020B0604020202020204" pitchFamily="34" charset="0"/>
                <a:cs typeface="Arial" panose="020B0604020202020204" pitchFamily="34" charset="0"/>
              </a:rPr>
              <a:t>Test set: 10,000</a:t>
            </a:r>
          </a:p>
          <a:p>
            <a:pPr marL="342900" indent="-342900" eaLnBrk="1">
              <a:buSzPct val="45000"/>
              <a:buFontTx/>
              <a:buChar char="•"/>
            </a:pPr>
            <a:r>
              <a:rPr lang="el-GR" altLang="en-US" dirty="0">
                <a:latin typeface="Arial" panose="020B0604020202020204" pitchFamily="34" charset="0"/>
                <a:cs typeface="Arial" panose="020B0604020202020204" pitchFamily="34" charset="0"/>
              </a:rPr>
              <a:t>Μέγεθος</a:t>
            </a:r>
            <a:r>
              <a:rPr altLang="en-US" dirty="0">
                <a:latin typeface="Arial" panose="020B0604020202020204" pitchFamily="34" charset="0"/>
                <a:cs typeface="Arial" panose="020B0604020202020204" pitchFamily="34" charset="0"/>
              </a:rPr>
              <a:t> </a:t>
            </a:r>
            <a:r>
              <a:rPr lang="el-GR" altLang="en-US" dirty="0">
                <a:latin typeface="Arial" panose="020B0604020202020204" pitchFamily="34" charset="0"/>
                <a:cs typeface="Arial" panose="020B0604020202020204" pitchFamily="34" charset="0"/>
              </a:rPr>
              <a:t>εικόνας</a:t>
            </a:r>
            <a:r>
              <a:rPr altLang="en-US" dirty="0">
                <a:latin typeface="Arial" panose="020B0604020202020204" pitchFamily="34" charset="0"/>
                <a:cs typeface="Arial" panose="020B0604020202020204" pitchFamily="34" charset="0"/>
              </a:rPr>
              <a:t>: 28x28 = 784</a:t>
            </a:r>
          </a:p>
        </p:txBody>
      </p:sp>
      <p:pic>
        <p:nvPicPr>
          <p:cNvPr id="9220" name="Picture 4">
            <a:extLst>
              <a:ext uri="{FF2B5EF4-FFF2-40B4-BE49-F238E27FC236}">
                <a16:creationId xmlns:a16="http://schemas.microsoft.com/office/drawing/2014/main" id="{8818F45B-15BC-4317-8BCA-F9BA54B37FD8}"/>
              </a:ext>
            </a:extLst>
          </p:cNvPr>
          <p:cNvPicPr>
            <a:picLocks noGrp="1" noChangeAspect="1" noChangeArrowheads="1"/>
          </p:cNvPicPr>
          <p:nvPr>
            <p:ph type="pic" idx="4294967295"/>
          </p:nvPr>
        </p:nvPicPr>
        <p:blipFill>
          <a:blip r:embed="rId3">
            <a:extLst>
              <a:ext uri="{28A0092B-C50C-407E-A947-70E740481C1C}">
                <a14:useLocalDpi xmlns:a14="http://schemas.microsoft.com/office/drawing/2010/main" val="0"/>
              </a:ext>
            </a:extLst>
          </a:blip>
          <a:srcRect/>
          <a:stretch>
            <a:fillRect/>
          </a:stretch>
        </p:blipFill>
        <p:spPr>
          <a:xfrm>
            <a:off x="5257800" y="2514600"/>
            <a:ext cx="4425950" cy="819150"/>
          </a:xfrm>
        </p:spPr>
      </p:pic>
      <p:pic>
        <p:nvPicPr>
          <p:cNvPr id="9221" name="Picture 5">
            <a:extLst>
              <a:ext uri="{FF2B5EF4-FFF2-40B4-BE49-F238E27FC236}">
                <a16:creationId xmlns:a16="http://schemas.microsoft.com/office/drawing/2014/main" id="{C8EB8225-655C-46A0-8408-BC8CF0669E51}"/>
              </a:ext>
            </a:extLst>
          </p:cNvPr>
          <p:cNvPicPr>
            <a:picLocks noGrp="1" noChangeAspect="1" noChangeArrowheads="1"/>
          </p:cNvPicPr>
          <p:nvPr>
            <p:ph type="pic" idx="4294967295"/>
          </p:nvPr>
        </p:nvPicPr>
        <p:blipFill>
          <a:blip r:embed="rId4">
            <a:extLst>
              <a:ext uri="{28A0092B-C50C-407E-A947-70E740481C1C}">
                <a14:useLocalDpi xmlns:a14="http://schemas.microsoft.com/office/drawing/2010/main" val="0"/>
              </a:ext>
            </a:extLst>
          </a:blip>
          <a:srcRect/>
          <a:stretch>
            <a:fillRect/>
          </a:stretch>
        </p:blipFill>
        <p:spPr>
          <a:xfrm>
            <a:off x="5715000" y="3886200"/>
            <a:ext cx="3657600" cy="2743200"/>
          </a:xfrm>
        </p:spPr>
      </p:pic>
      <p:sp>
        <p:nvSpPr>
          <p:cNvPr id="9222" name="Θέση αριθμού διαφάνειας 8">
            <a:extLst>
              <a:ext uri="{FF2B5EF4-FFF2-40B4-BE49-F238E27FC236}">
                <a16:creationId xmlns:a16="http://schemas.microsoft.com/office/drawing/2014/main" id="{96C0E63F-6C65-4D08-9876-50D792CDF60F}"/>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numCol="1" anchor="t" anchorCtr="0" compatLnSpc="1">
            <a:prstTxWarp prst="textNoShape">
              <a:avLst/>
            </a:prstTxWarp>
          </a:bodyPr>
          <a:lstStyle>
            <a:lvl1pPr>
              <a:spcAft>
                <a:spcPts val="1413"/>
              </a:spcAft>
              <a:defRPr sz="2200">
                <a:solidFill>
                  <a:srgbClr val="000000"/>
                </a:solidFill>
                <a:latin typeface="Source Sans Pro" panose="020B0503030403020204" pitchFamily="34" charset="0"/>
                <a:cs typeface="Tahoma" panose="020B060403050404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cs typeface="Tahoma" panose="020B060403050404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cs typeface="Tahoma" panose="020B060403050404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cs typeface="Tahoma" panose="020B060403050404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cs typeface="Tahoma" panose="020B060403050404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cs typeface="Tahoma" panose="020B060403050404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cs typeface="Tahoma" panose="020B060403050404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cs typeface="Tahoma" panose="020B060403050404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cs typeface="Tahoma" panose="020B0604030504040204" pitchFamily="34" charset="0"/>
              </a:defRPr>
            </a:lvl9pPr>
          </a:lstStyle>
          <a:p>
            <a:pPr fontAlgn="base">
              <a:spcBef>
                <a:spcPct val="0"/>
              </a:spcBef>
              <a:spcAft>
                <a:spcPct val="0"/>
              </a:spcAft>
            </a:pPr>
            <a:fld id="{0B9F2D98-1C38-4F4A-805C-2D7809DDBEB4}" type="slidenum">
              <a:rPr altLang="en-US" sz="1400" smtClean="0">
                <a:solidFill>
                  <a:schemeClr val="tx1"/>
                </a:solidFill>
                <a:latin typeface="Century Gothic" panose="020B0502020202020204" pitchFamily="34" charset="0"/>
                <a:cs typeface="Lucida Sans Unicode" panose="020B0602030504020204" pitchFamily="34" charset="0"/>
              </a:rPr>
              <a:pPr fontAlgn="base">
                <a:spcBef>
                  <a:spcPct val="0"/>
                </a:spcBef>
                <a:spcAft>
                  <a:spcPct val="0"/>
                </a:spcAft>
              </a:pPr>
              <a:t>33</a:t>
            </a:fld>
            <a:endParaRPr altLang="en-US" sz="1400">
              <a:solidFill>
                <a:schemeClr val="tx1"/>
              </a:solidFill>
              <a:latin typeface="Century Gothic" panose="020B0502020202020204" pitchFamily="34" charset="0"/>
              <a:cs typeface="Lucida Sans Unicode" panose="020B0602030504020204" pitchFamily="34" charset="0"/>
            </a:endParaRPr>
          </a:p>
        </p:txBody>
      </p:sp>
    </p:spTree>
    <p:extLst>
      <p:ext uri="{BB962C8B-B14F-4D97-AF65-F5344CB8AC3E}">
        <p14:creationId xmlns:p14="http://schemas.microsoft.com/office/powerpoint/2010/main" val="1564943397"/>
      </p:ext>
    </p:extLst>
  </p:cSld>
  <p:clrMapOvr>
    <a:masterClrMapping/>
  </p:clrMapOvr>
  <p:transition spd="slow"/>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Θέση αριθμού διαφάνειας 3">
            <a:extLst>
              <a:ext uri="{FF2B5EF4-FFF2-40B4-BE49-F238E27FC236}">
                <a16:creationId xmlns:a16="http://schemas.microsoft.com/office/drawing/2014/main" id="{45B73EF7-26DC-4701-A2DE-74BE42DFD310}"/>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numCol="1" anchor="t" anchorCtr="0" compatLnSpc="1">
            <a:prstTxWarp prst="textNoShape">
              <a:avLst/>
            </a:prstTxWarp>
          </a:bodyPr>
          <a:lstStyle>
            <a:lvl1pPr>
              <a:spcAft>
                <a:spcPts val="1413"/>
              </a:spcAft>
              <a:defRPr sz="2200">
                <a:solidFill>
                  <a:srgbClr val="000000"/>
                </a:solidFill>
                <a:latin typeface="Source Sans Pro" panose="020B0503030403020204" pitchFamily="34" charset="0"/>
                <a:cs typeface="Tahoma" panose="020B060403050404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cs typeface="Tahoma" panose="020B060403050404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cs typeface="Tahoma" panose="020B060403050404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cs typeface="Tahoma" panose="020B060403050404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cs typeface="Tahoma" panose="020B060403050404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cs typeface="Tahoma" panose="020B060403050404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cs typeface="Tahoma" panose="020B060403050404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cs typeface="Tahoma" panose="020B060403050404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cs typeface="Tahoma" panose="020B0604030504040204" pitchFamily="34" charset="0"/>
              </a:defRPr>
            </a:lvl9pPr>
          </a:lstStyle>
          <a:p>
            <a:pPr fontAlgn="base">
              <a:spcBef>
                <a:spcPct val="0"/>
              </a:spcBef>
              <a:spcAft>
                <a:spcPct val="0"/>
              </a:spcAft>
            </a:pPr>
            <a:fld id="{D56CF392-B7C0-4A10-821E-D688F4C1818D}" type="slidenum">
              <a:rPr altLang="en-US" sz="1400" smtClean="0">
                <a:solidFill>
                  <a:schemeClr val="tx1"/>
                </a:solidFill>
                <a:latin typeface="Century Gothic" panose="020B0502020202020204" pitchFamily="34" charset="0"/>
                <a:cs typeface="Lucida Sans Unicode" panose="020B0602030504020204" pitchFamily="34" charset="0"/>
              </a:rPr>
              <a:pPr fontAlgn="base">
                <a:spcBef>
                  <a:spcPct val="0"/>
                </a:spcBef>
                <a:spcAft>
                  <a:spcPct val="0"/>
                </a:spcAft>
              </a:pPr>
              <a:t>34</a:t>
            </a:fld>
            <a:endParaRPr altLang="en-US" sz="1400">
              <a:solidFill>
                <a:schemeClr val="tx1"/>
              </a:solidFill>
              <a:latin typeface="Century Gothic" panose="020B0502020202020204" pitchFamily="34" charset="0"/>
              <a:cs typeface="Lucida Sans Unicode" panose="020B0602030504020204" pitchFamily="34" charset="0"/>
            </a:endParaRPr>
          </a:p>
        </p:txBody>
      </p:sp>
      <p:sp>
        <p:nvSpPr>
          <p:cNvPr id="19459" name="Τίτλος 1">
            <a:extLst>
              <a:ext uri="{FF2B5EF4-FFF2-40B4-BE49-F238E27FC236}">
                <a16:creationId xmlns:a16="http://schemas.microsoft.com/office/drawing/2014/main" id="{60E4D9A3-E916-4001-AFD7-01D056AC8A53}"/>
              </a:ext>
            </a:extLst>
          </p:cNvPr>
          <p:cNvSpPr txBox="1">
            <a:spLocks noGrp="1" noChangeArrowheads="1"/>
          </p:cNvSpPr>
          <p:nvPr>
            <p:ph type="title" idx="4294967295"/>
          </p:nvPr>
        </p:nvSpPr>
        <p:spPr>
          <a:xfrm>
            <a:off x="503238" y="1189673"/>
            <a:ext cx="9072562" cy="492443"/>
          </a:xfrm>
        </p:spPr>
        <p:txBody>
          <a:bodyPr wrap="square">
            <a:spAutoFit/>
          </a:bodyPr>
          <a:lstStyle/>
          <a:p>
            <a:pPr eaLnBrk="1"/>
            <a:r>
              <a:rPr lang="en-US" altLang="en-US" dirty="0">
                <a:latin typeface="Arial" panose="020B0604020202020204" pitchFamily="34" charset="0"/>
                <a:cs typeface="Arial" panose="020B0604020202020204" pitchFamily="34" charset="0"/>
              </a:rPr>
              <a:t>Embedding</a:t>
            </a:r>
            <a:endParaRPr altLang="en-US" dirty="0">
              <a:latin typeface="Arial" panose="020B0604020202020204" pitchFamily="34" charset="0"/>
              <a:cs typeface="Arial" panose="020B0604020202020204" pitchFamily="34" charset="0"/>
            </a:endParaRPr>
          </a:p>
        </p:txBody>
      </p:sp>
      <p:pic>
        <p:nvPicPr>
          <p:cNvPr id="17" name="Εικόνα 16">
            <a:extLst>
              <a:ext uri="{FF2B5EF4-FFF2-40B4-BE49-F238E27FC236}">
                <a16:creationId xmlns:a16="http://schemas.microsoft.com/office/drawing/2014/main" id="{CED855D4-D5F0-4CB9-BC82-09FE1235E01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29629" y="2394876"/>
            <a:ext cx="3071624" cy="2516274"/>
          </a:xfrm>
          <a:prstGeom prst="rect">
            <a:avLst/>
          </a:prstGeom>
        </p:spPr>
      </p:pic>
      <p:pic>
        <p:nvPicPr>
          <p:cNvPr id="7" name="Εικόνα 6">
            <a:extLst>
              <a:ext uri="{FF2B5EF4-FFF2-40B4-BE49-F238E27FC236}">
                <a16:creationId xmlns:a16="http://schemas.microsoft.com/office/drawing/2014/main" id="{A0F7E968-865E-49CC-8875-B9D24D5CDB9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601549" y="4911150"/>
            <a:ext cx="2899272" cy="2490717"/>
          </a:xfrm>
          <a:prstGeom prst="rect">
            <a:avLst/>
          </a:prstGeom>
        </p:spPr>
      </p:pic>
      <p:pic>
        <p:nvPicPr>
          <p:cNvPr id="8" name="Εικόνα 7">
            <a:extLst>
              <a:ext uri="{FF2B5EF4-FFF2-40B4-BE49-F238E27FC236}">
                <a16:creationId xmlns:a16="http://schemas.microsoft.com/office/drawing/2014/main" id="{58CFE82A-1776-4A08-85D8-723C219BD869}"/>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912074" y="4911150"/>
            <a:ext cx="2946827" cy="2501090"/>
          </a:xfrm>
          <a:prstGeom prst="rect">
            <a:avLst/>
          </a:prstGeom>
        </p:spPr>
      </p:pic>
      <p:pic>
        <p:nvPicPr>
          <p:cNvPr id="3" name="Εικόνα 2">
            <a:extLst>
              <a:ext uri="{FF2B5EF4-FFF2-40B4-BE49-F238E27FC236}">
                <a16:creationId xmlns:a16="http://schemas.microsoft.com/office/drawing/2014/main" id="{101E7160-5706-4C08-8E0F-814C821E7715}"/>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5473547" y="2407628"/>
            <a:ext cx="3065335" cy="2503522"/>
          </a:xfrm>
          <a:prstGeom prst="rect">
            <a:avLst/>
          </a:prstGeom>
        </p:spPr>
      </p:pic>
      <p:sp>
        <p:nvSpPr>
          <p:cNvPr id="13" name="Θέση κειμένου 2">
            <a:extLst>
              <a:ext uri="{FF2B5EF4-FFF2-40B4-BE49-F238E27FC236}">
                <a16:creationId xmlns:a16="http://schemas.microsoft.com/office/drawing/2014/main" id="{EC70E8B9-2CF7-43D2-853C-78B0B6F36629}"/>
              </a:ext>
            </a:extLst>
          </p:cNvPr>
          <p:cNvSpPr txBox="1">
            <a:spLocks noChangeArrowheads="1"/>
          </p:cNvSpPr>
          <p:nvPr/>
        </p:nvSpPr>
        <p:spPr bwMode="auto">
          <a:xfrm>
            <a:off x="503238" y="1902564"/>
            <a:ext cx="576344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spAutoFit/>
          </a:bodyPr>
          <a:lstStyle>
            <a:lvl1pPr algn="l" rtl="0" eaLnBrk="0" fontAlgn="base" hangingPunct="0">
              <a:spcBef>
                <a:spcPct val="0"/>
              </a:spcBef>
              <a:spcAft>
                <a:spcPts val="1413"/>
              </a:spcAft>
              <a:defRPr lang="en-US" sz="2200" kern="1200">
                <a:solidFill>
                  <a:srgbClr val="000000"/>
                </a:solidFill>
                <a:latin typeface="Source Sans Pro" pitchFamily="34"/>
                <a:cs typeface="Tahoma" pitchFamily="2"/>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Tahoma" panose="020B0604030504040204" pitchFamily="3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Tahoma" panose="020B0604030504040204" pitchFamily="3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Tahoma" panose="020B060403050404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eaLnBrk="1">
              <a:buSzPct val="45000"/>
              <a:buFontTx/>
              <a:buChar char="•"/>
            </a:pPr>
            <a:r>
              <a:rPr lang="el-GR" altLang="en-US" dirty="0">
                <a:latin typeface="Arial" panose="020B0604020202020204" pitchFamily="34" charset="0"/>
                <a:cs typeface="Arial" panose="020B0604020202020204" pitchFamily="34" charset="0"/>
              </a:rPr>
              <a:t>Επιλέγεται το</a:t>
            </a:r>
            <a:r>
              <a:rPr lang="en-US" altLang="en-US" dirty="0">
                <a:latin typeface="Arial" panose="020B0604020202020204" pitchFamily="34" charset="0"/>
                <a:cs typeface="Arial" panose="020B0604020202020204" pitchFamily="34" charset="0"/>
              </a:rPr>
              <a:t> t-SNE</a:t>
            </a:r>
            <a:r>
              <a:rPr lang="el-GR" altLang="en-US" dirty="0">
                <a:latin typeface="Arial" panose="020B0604020202020204" pitchFamily="34" charset="0"/>
                <a:cs typeface="Arial" panose="020B0604020202020204" pitchFamily="34" charset="0"/>
              </a:rPr>
              <a:t> </a:t>
            </a:r>
            <a:endParaRPr lang="en-US" alt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53108719"/>
      </p:ext>
    </p:extLst>
  </p:cSld>
  <p:clrMapOvr>
    <a:masterClrMapping/>
  </p:clrMapOvr>
  <p:transition spd="slow"/>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Θέση αριθμού διαφάνειας 3">
            <a:extLst>
              <a:ext uri="{FF2B5EF4-FFF2-40B4-BE49-F238E27FC236}">
                <a16:creationId xmlns:a16="http://schemas.microsoft.com/office/drawing/2014/main" id="{45B73EF7-26DC-4701-A2DE-74BE42DFD310}"/>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numCol="1" anchor="t" anchorCtr="0" compatLnSpc="1">
            <a:prstTxWarp prst="textNoShape">
              <a:avLst/>
            </a:prstTxWarp>
          </a:bodyPr>
          <a:lstStyle>
            <a:lvl1pPr>
              <a:spcAft>
                <a:spcPts val="1413"/>
              </a:spcAft>
              <a:defRPr sz="2200">
                <a:solidFill>
                  <a:srgbClr val="000000"/>
                </a:solidFill>
                <a:latin typeface="Source Sans Pro" panose="020B0503030403020204" pitchFamily="34" charset="0"/>
                <a:cs typeface="Tahoma" panose="020B060403050404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cs typeface="Tahoma" panose="020B060403050404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cs typeface="Tahoma" panose="020B060403050404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cs typeface="Tahoma" panose="020B060403050404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cs typeface="Tahoma" panose="020B060403050404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cs typeface="Tahoma" panose="020B060403050404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cs typeface="Tahoma" panose="020B060403050404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cs typeface="Tahoma" panose="020B060403050404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cs typeface="Tahoma" panose="020B0604030504040204" pitchFamily="34" charset="0"/>
              </a:defRPr>
            </a:lvl9pPr>
          </a:lstStyle>
          <a:p>
            <a:pPr fontAlgn="base">
              <a:spcBef>
                <a:spcPct val="0"/>
              </a:spcBef>
              <a:spcAft>
                <a:spcPct val="0"/>
              </a:spcAft>
            </a:pPr>
            <a:fld id="{D56CF392-B7C0-4A10-821E-D688F4C1818D}" type="slidenum">
              <a:rPr altLang="en-US" sz="1400" smtClean="0">
                <a:solidFill>
                  <a:schemeClr val="tx1"/>
                </a:solidFill>
                <a:latin typeface="Century Gothic" panose="020B0502020202020204" pitchFamily="34" charset="0"/>
                <a:cs typeface="Lucida Sans Unicode" panose="020B0602030504020204" pitchFamily="34" charset="0"/>
              </a:rPr>
              <a:pPr fontAlgn="base">
                <a:spcBef>
                  <a:spcPct val="0"/>
                </a:spcBef>
                <a:spcAft>
                  <a:spcPct val="0"/>
                </a:spcAft>
              </a:pPr>
              <a:t>35</a:t>
            </a:fld>
            <a:endParaRPr altLang="en-US" sz="1400">
              <a:solidFill>
                <a:schemeClr val="tx1"/>
              </a:solidFill>
              <a:latin typeface="Century Gothic" panose="020B0502020202020204" pitchFamily="34" charset="0"/>
              <a:cs typeface="Lucida Sans Unicode" panose="020B0602030504020204" pitchFamily="34" charset="0"/>
            </a:endParaRPr>
          </a:p>
        </p:txBody>
      </p:sp>
      <p:sp>
        <p:nvSpPr>
          <p:cNvPr id="19459" name="Τίτλος 1">
            <a:extLst>
              <a:ext uri="{FF2B5EF4-FFF2-40B4-BE49-F238E27FC236}">
                <a16:creationId xmlns:a16="http://schemas.microsoft.com/office/drawing/2014/main" id="{60E4D9A3-E916-4001-AFD7-01D056AC8A53}"/>
              </a:ext>
            </a:extLst>
          </p:cNvPr>
          <p:cNvSpPr txBox="1">
            <a:spLocks noGrp="1" noChangeArrowheads="1"/>
          </p:cNvSpPr>
          <p:nvPr>
            <p:ph type="title" idx="4294967295"/>
          </p:nvPr>
        </p:nvSpPr>
        <p:spPr>
          <a:xfrm>
            <a:off x="503238" y="1189673"/>
            <a:ext cx="9072562" cy="492443"/>
          </a:xfrm>
        </p:spPr>
        <p:txBody>
          <a:bodyPr wrap="square">
            <a:spAutoFit/>
          </a:bodyPr>
          <a:lstStyle/>
          <a:p>
            <a:pPr eaLnBrk="1"/>
            <a:r>
              <a:rPr lang="en-US" altLang="en-US" dirty="0">
                <a:latin typeface="Arial" panose="020B0604020202020204" pitchFamily="34" charset="0"/>
                <a:cs typeface="Arial" panose="020B0604020202020204" pitchFamily="34" charset="0"/>
              </a:rPr>
              <a:t>Spectral Clustering</a:t>
            </a:r>
            <a:endParaRPr altLang="en-US" dirty="0">
              <a:latin typeface="Arial" panose="020B0604020202020204" pitchFamily="34" charset="0"/>
              <a:cs typeface="Arial" panose="020B0604020202020204" pitchFamily="34" charset="0"/>
            </a:endParaRPr>
          </a:p>
        </p:txBody>
      </p:sp>
      <p:pic>
        <p:nvPicPr>
          <p:cNvPr id="17" name="Εικόνα 16">
            <a:extLst>
              <a:ext uri="{FF2B5EF4-FFF2-40B4-BE49-F238E27FC236}">
                <a16:creationId xmlns:a16="http://schemas.microsoft.com/office/drawing/2014/main" id="{CED855D4-D5F0-4CB9-BC82-09FE1235E01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21987" y="2386151"/>
            <a:ext cx="2778970" cy="2079565"/>
          </a:xfrm>
          <a:prstGeom prst="rect">
            <a:avLst/>
          </a:prstGeom>
        </p:spPr>
      </p:pic>
      <p:pic>
        <p:nvPicPr>
          <p:cNvPr id="7" name="Εικόνα 6">
            <a:extLst>
              <a:ext uri="{FF2B5EF4-FFF2-40B4-BE49-F238E27FC236}">
                <a16:creationId xmlns:a16="http://schemas.microsoft.com/office/drawing/2014/main" id="{A0F7E968-865E-49CC-8875-B9D24D5CDB9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924913" y="2396733"/>
            <a:ext cx="2733725" cy="2058444"/>
          </a:xfrm>
          <a:prstGeom prst="rect">
            <a:avLst/>
          </a:prstGeom>
        </p:spPr>
      </p:pic>
      <p:pic>
        <p:nvPicPr>
          <p:cNvPr id="3" name="Εικόνα 2">
            <a:extLst>
              <a:ext uri="{FF2B5EF4-FFF2-40B4-BE49-F238E27FC236}">
                <a16:creationId xmlns:a16="http://schemas.microsoft.com/office/drawing/2014/main" id="{101E7160-5706-4C08-8E0F-814C821E7715}"/>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782257" y="2386151"/>
            <a:ext cx="2721671" cy="2069026"/>
          </a:xfrm>
          <a:prstGeom prst="rect">
            <a:avLst/>
          </a:prstGeom>
        </p:spPr>
      </p:pic>
      <p:sp>
        <p:nvSpPr>
          <p:cNvPr id="9" name="TextBox 8">
            <a:extLst>
              <a:ext uri="{FF2B5EF4-FFF2-40B4-BE49-F238E27FC236}">
                <a16:creationId xmlns:a16="http://schemas.microsoft.com/office/drawing/2014/main" id="{D85D76B7-5F82-4411-AEC8-1BE792ECA689}"/>
              </a:ext>
            </a:extLst>
          </p:cNvPr>
          <p:cNvSpPr txBox="1"/>
          <p:nvPr/>
        </p:nvSpPr>
        <p:spPr>
          <a:xfrm>
            <a:off x="321910" y="1981803"/>
            <a:ext cx="3289273" cy="369332"/>
          </a:xfrm>
          <a:prstGeom prst="rect">
            <a:avLst/>
          </a:prstGeom>
          <a:noFill/>
        </p:spPr>
        <p:txBody>
          <a:bodyPr wrap="square" rtlCol="0">
            <a:spAutoFit/>
          </a:bodyPr>
          <a:lstStyle/>
          <a:p>
            <a:pPr marL="285750" indent="-285750">
              <a:buFont typeface="Arial" panose="020B0604020202020204" pitchFamily="34" charset="0"/>
              <a:buChar char="•"/>
            </a:pPr>
            <a:r>
              <a:rPr lang="en-US" dirty="0"/>
              <a:t>Unnormalized graph laplacian</a:t>
            </a:r>
          </a:p>
        </p:txBody>
      </p:sp>
      <p:sp>
        <p:nvSpPr>
          <p:cNvPr id="12" name="TextBox 11">
            <a:extLst>
              <a:ext uri="{FF2B5EF4-FFF2-40B4-BE49-F238E27FC236}">
                <a16:creationId xmlns:a16="http://schemas.microsoft.com/office/drawing/2014/main" id="{8C9CD88F-987F-43F2-AF83-88C91F3BC4E5}"/>
              </a:ext>
            </a:extLst>
          </p:cNvPr>
          <p:cNvSpPr txBox="1"/>
          <p:nvPr/>
        </p:nvSpPr>
        <p:spPr>
          <a:xfrm>
            <a:off x="7606092" y="1960595"/>
            <a:ext cx="2510852" cy="369332"/>
          </a:xfrm>
          <a:prstGeom prst="rect">
            <a:avLst/>
          </a:prstGeom>
          <a:noFill/>
        </p:spPr>
        <p:txBody>
          <a:bodyPr wrap="square" rtlCol="0">
            <a:spAutoFit/>
          </a:bodyPr>
          <a:lstStyle/>
          <a:p>
            <a:pPr marL="285750" indent="-285750">
              <a:buFont typeface="Arial" panose="020B0604020202020204" pitchFamily="34" charset="0"/>
              <a:buChar char="•"/>
            </a:pPr>
            <a:r>
              <a:rPr lang="en-US" dirty="0"/>
              <a:t>sklearn</a:t>
            </a:r>
          </a:p>
        </p:txBody>
      </p:sp>
      <p:sp>
        <p:nvSpPr>
          <p:cNvPr id="13" name="TextBox 12">
            <a:extLst>
              <a:ext uri="{FF2B5EF4-FFF2-40B4-BE49-F238E27FC236}">
                <a16:creationId xmlns:a16="http://schemas.microsoft.com/office/drawing/2014/main" id="{767D671F-6296-44D6-B23C-72FD346383DE}"/>
              </a:ext>
            </a:extLst>
          </p:cNvPr>
          <p:cNvSpPr txBox="1"/>
          <p:nvPr/>
        </p:nvSpPr>
        <p:spPr>
          <a:xfrm>
            <a:off x="3716114" y="1981803"/>
            <a:ext cx="3216488" cy="369332"/>
          </a:xfrm>
          <a:prstGeom prst="rect">
            <a:avLst/>
          </a:prstGeom>
          <a:noFill/>
        </p:spPr>
        <p:txBody>
          <a:bodyPr wrap="square">
            <a:spAutoFit/>
          </a:bodyPr>
          <a:lstStyle/>
          <a:p>
            <a:pPr marL="285750" indent="-285750">
              <a:buFont typeface="Arial" panose="020B0604020202020204" pitchFamily="34" charset="0"/>
              <a:buChar char="•"/>
            </a:pPr>
            <a:r>
              <a:rPr lang="en-US" dirty="0"/>
              <a:t>Normalized graph laplacian</a:t>
            </a:r>
          </a:p>
        </p:txBody>
      </p:sp>
      <p:pic>
        <p:nvPicPr>
          <p:cNvPr id="14" name="Εικόνα 13">
            <a:extLst>
              <a:ext uri="{FF2B5EF4-FFF2-40B4-BE49-F238E27FC236}">
                <a16:creationId xmlns:a16="http://schemas.microsoft.com/office/drawing/2014/main" id="{4CB61603-53DD-46CC-B4A7-392CF685B802}"/>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421987" y="4777367"/>
            <a:ext cx="2778970" cy="1996809"/>
          </a:xfrm>
          <a:prstGeom prst="rect">
            <a:avLst/>
          </a:prstGeom>
        </p:spPr>
      </p:pic>
      <p:pic>
        <p:nvPicPr>
          <p:cNvPr id="15" name="Εικόνα 14">
            <a:extLst>
              <a:ext uri="{FF2B5EF4-FFF2-40B4-BE49-F238E27FC236}">
                <a16:creationId xmlns:a16="http://schemas.microsoft.com/office/drawing/2014/main" id="{0DA5FBC6-515E-4E9F-AE0F-6EBA82C992F4}"/>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6924913" y="4776846"/>
            <a:ext cx="2733725" cy="1997893"/>
          </a:xfrm>
          <a:prstGeom prst="rect">
            <a:avLst/>
          </a:prstGeom>
        </p:spPr>
      </p:pic>
      <p:pic>
        <p:nvPicPr>
          <p:cNvPr id="16" name="Εικόνα 15">
            <a:extLst>
              <a:ext uri="{FF2B5EF4-FFF2-40B4-BE49-F238E27FC236}">
                <a16:creationId xmlns:a16="http://schemas.microsoft.com/office/drawing/2014/main" id="{4C398C40-3864-435C-8ACB-8A87F5A72141}"/>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3782257" y="4775097"/>
            <a:ext cx="2721671" cy="1990810"/>
          </a:xfrm>
          <a:prstGeom prst="rect">
            <a:avLst/>
          </a:prstGeom>
        </p:spPr>
      </p:pic>
    </p:spTree>
    <p:extLst>
      <p:ext uri="{BB962C8B-B14F-4D97-AF65-F5344CB8AC3E}">
        <p14:creationId xmlns:p14="http://schemas.microsoft.com/office/powerpoint/2010/main" val="3403132012"/>
      </p:ext>
    </p:extLst>
  </p:cSld>
  <p:clrMapOvr>
    <a:masterClrMapping/>
  </p:clrMapOvr>
  <p:transition spd="slow"/>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Θέση αριθμού διαφάνειας 3">
            <a:extLst>
              <a:ext uri="{FF2B5EF4-FFF2-40B4-BE49-F238E27FC236}">
                <a16:creationId xmlns:a16="http://schemas.microsoft.com/office/drawing/2014/main" id="{45B73EF7-26DC-4701-A2DE-74BE42DFD310}"/>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numCol="1" anchor="t" anchorCtr="0" compatLnSpc="1">
            <a:prstTxWarp prst="textNoShape">
              <a:avLst/>
            </a:prstTxWarp>
          </a:bodyPr>
          <a:lstStyle>
            <a:lvl1pPr>
              <a:spcAft>
                <a:spcPts val="1413"/>
              </a:spcAft>
              <a:defRPr sz="2200">
                <a:solidFill>
                  <a:srgbClr val="000000"/>
                </a:solidFill>
                <a:latin typeface="Source Sans Pro" panose="020B0503030403020204" pitchFamily="34" charset="0"/>
                <a:cs typeface="Tahoma" panose="020B060403050404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cs typeface="Tahoma" panose="020B060403050404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cs typeface="Tahoma" panose="020B060403050404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cs typeface="Tahoma" panose="020B060403050404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cs typeface="Tahoma" panose="020B060403050404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cs typeface="Tahoma" panose="020B060403050404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cs typeface="Tahoma" panose="020B060403050404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cs typeface="Tahoma" panose="020B060403050404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cs typeface="Tahoma" panose="020B0604030504040204" pitchFamily="34" charset="0"/>
              </a:defRPr>
            </a:lvl9pPr>
          </a:lstStyle>
          <a:p>
            <a:pPr fontAlgn="base">
              <a:spcBef>
                <a:spcPct val="0"/>
              </a:spcBef>
              <a:spcAft>
                <a:spcPct val="0"/>
              </a:spcAft>
            </a:pPr>
            <a:fld id="{D56CF392-B7C0-4A10-821E-D688F4C1818D}" type="slidenum">
              <a:rPr altLang="en-US" sz="1400" smtClean="0">
                <a:solidFill>
                  <a:schemeClr val="tx1"/>
                </a:solidFill>
                <a:latin typeface="Century Gothic" panose="020B0502020202020204" pitchFamily="34" charset="0"/>
                <a:cs typeface="Lucida Sans Unicode" panose="020B0602030504020204" pitchFamily="34" charset="0"/>
              </a:rPr>
              <a:pPr fontAlgn="base">
                <a:spcBef>
                  <a:spcPct val="0"/>
                </a:spcBef>
                <a:spcAft>
                  <a:spcPct val="0"/>
                </a:spcAft>
              </a:pPr>
              <a:t>36</a:t>
            </a:fld>
            <a:endParaRPr altLang="en-US" sz="1400">
              <a:solidFill>
                <a:schemeClr val="tx1"/>
              </a:solidFill>
              <a:latin typeface="Century Gothic" panose="020B0502020202020204" pitchFamily="34" charset="0"/>
              <a:cs typeface="Lucida Sans Unicode" panose="020B0602030504020204" pitchFamily="34" charset="0"/>
            </a:endParaRPr>
          </a:p>
        </p:txBody>
      </p:sp>
      <p:sp>
        <p:nvSpPr>
          <p:cNvPr id="19459" name="Τίτλος 1">
            <a:extLst>
              <a:ext uri="{FF2B5EF4-FFF2-40B4-BE49-F238E27FC236}">
                <a16:creationId xmlns:a16="http://schemas.microsoft.com/office/drawing/2014/main" id="{60E4D9A3-E916-4001-AFD7-01D056AC8A53}"/>
              </a:ext>
            </a:extLst>
          </p:cNvPr>
          <p:cNvSpPr txBox="1">
            <a:spLocks noGrp="1" noChangeArrowheads="1"/>
          </p:cNvSpPr>
          <p:nvPr>
            <p:ph type="title" idx="4294967295"/>
          </p:nvPr>
        </p:nvSpPr>
        <p:spPr>
          <a:xfrm>
            <a:off x="503238" y="1189673"/>
            <a:ext cx="9072562" cy="492443"/>
          </a:xfrm>
        </p:spPr>
        <p:txBody>
          <a:bodyPr wrap="square">
            <a:spAutoFit/>
          </a:bodyPr>
          <a:lstStyle/>
          <a:p>
            <a:pPr eaLnBrk="1"/>
            <a:r>
              <a:rPr lang="en-US" altLang="en-US" dirty="0">
                <a:latin typeface="Arial" panose="020B0604020202020204" pitchFamily="34" charset="0"/>
                <a:cs typeface="Arial" panose="020B0604020202020204" pitchFamily="34" charset="0"/>
              </a:rPr>
              <a:t>Spectral Clustering</a:t>
            </a:r>
            <a:endParaRPr altLang="en-US" dirty="0">
              <a:latin typeface="Arial" panose="020B0604020202020204" pitchFamily="34" charset="0"/>
              <a:cs typeface="Arial" panose="020B0604020202020204" pitchFamily="34" charset="0"/>
            </a:endParaRPr>
          </a:p>
        </p:txBody>
      </p:sp>
      <p:pic>
        <p:nvPicPr>
          <p:cNvPr id="17" name="Εικόνα 16">
            <a:extLst>
              <a:ext uri="{FF2B5EF4-FFF2-40B4-BE49-F238E27FC236}">
                <a16:creationId xmlns:a16="http://schemas.microsoft.com/office/drawing/2014/main" id="{CED855D4-D5F0-4CB9-BC82-09FE1235E01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21987" y="2410015"/>
            <a:ext cx="2778970" cy="2031837"/>
          </a:xfrm>
          <a:prstGeom prst="rect">
            <a:avLst/>
          </a:prstGeom>
        </p:spPr>
      </p:pic>
      <p:pic>
        <p:nvPicPr>
          <p:cNvPr id="7" name="Εικόνα 6">
            <a:extLst>
              <a:ext uri="{FF2B5EF4-FFF2-40B4-BE49-F238E27FC236}">
                <a16:creationId xmlns:a16="http://schemas.microsoft.com/office/drawing/2014/main" id="{A0F7E968-865E-49CC-8875-B9D24D5CDB9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970387" y="2396733"/>
            <a:ext cx="2642776" cy="2058444"/>
          </a:xfrm>
          <a:prstGeom prst="rect">
            <a:avLst/>
          </a:prstGeom>
        </p:spPr>
      </p:pic>
      <p:pic>
        <p:nvPicPr>
          <p:cNvPr id="3" name="Εικόνα 2">
            <a:extLst>
              <a:ext uri="{FF2B5EF4-FFF2-40B4-BE49-F238E27FC236}">
                <a16:creationId xmlns:a16="http://schemas.microsoft.com/office/drawing/2014/main" id="{101E7160-5706-4C08-8E0F-814C821E7715}"/>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782257" y="2391461"/>
            <a:ext cx="2721671" cy="2058406"/>
          </a:xfrm>
          <a:prstGeom prst="rect">
            <a:avLst/>
          </a:prstGeom>
        </p:spPr>
      </p:pic>
      <p:sp>
        <p:nvSpPr>
          <p:cNvPr id="9" name="TextBox 8">
            <a:extLst>
              <a:ext uri="{FF2B5EF4-FFF2-40B4-BE49-F238E27FC236}">
                <a16:creationId xmlns:a16="http://schemas.microsoft.com/office/drawing/2014/main" id="{D85D76B7-5F82-4411-AEC8-1BE792ECA689}"/>
              </a:ext>
            </a:extLst>
          </p:cNvPr>
          <p:cNvSpPr txBox="1"/>
          <p:nvPr/>
        </p:nvSpPr>
        <p:spPr>
          <a:xfrm>
            <a:off x="321910" y="1981803"/>
            <a:ext cx="3289273" cy="369332"/>
          </a:xfrm>
          <a:prstGeom prst="rect">
            <a:avLst/>
          </a:prstGeom>
          <a:noFill/>
        </p:spPr>
        <p:txBody>
          <a:bodyPr wrap="square" rtlCol="0">
            <a:spAutoFit/>
          </a:bodyPr>
          <a:lstStyle/>
          <a:p>
            <a:pPr marL="285750" indent="-285750">
              <a:buFont typeface="Arial" panose="020B0604020202020204" pitchFamily="34" charset="0"/>
              <a:buChar char="•"/>
            </a:pPr>
            <a:r>
              <a:rPr lang="en-US" dirty="0"/>
              <a:t>Unnormalized graph laplacian</a:t>
            </a:r>
          </a:p>
        </p:txBody>
      </p:sp>
      <p:sp>
        <p:nvSpPr>
          <p:cNvPr id="12" name="TextBox 11">
            <a:extLst>
              <a:ext uri="{FF2B5EF4-FFF2-40B4-BE49-F238E27FC236}">
                <a16:creationId xmlns:a16="http://schemas.microsoft.com/office/drawing/2014/main" id="{8C9CD88F-987F-43F2-AF83-88C91F3BC4E5}"/>
              </a:ext>
            </a:extLst>
          </p:cNvPr>
          <p:cNvSpPr txBox="1"/>
          <p:nvPr/>
        </p:nvSpPr>
        <p:spPr>
          <a:xfrm>
            <a:off x="7606092" y="1960595"/>
            <a:ext cx="2510852" cy="369332"/>
          </a:xfrm>
          <a:prstGeom prst="rect">
            <a:avLst/>
          </a:prstGeom>
          <a:noFill/>
        </p:spPr>
        <p:txBody>
          <a:bodyPr wrap="square" rtlCol="0">
            <a:spAutoFit/>
          </a:bodyPr>
          <a:lstStyle/>
          <a:p>
            <a:pPr marL="285750" indent="-285750">
              <a:buFont typeface="Arial" panose="020B0604020202020204" pitchFamily="34" charset="0"/>
              <a:buChar char="•"/>
            </a:pPr>
            <a:r>
              <a:rPr lang="en-US" dirty="0"/>
              <a:t>sklearn</a:t>
            </a:r>
          </a:p>
        </p:txBody>
      </p:sp>
      <p:sp>
        <p:nvSpPr>
          <p:cNvPr id="13" name="TextBox 12">
            <a:extLst>
              <a:ext uri="{FF2B5EF4-FFF2-40B4-BE49-F238E27FC236}">
                <a16:creationId xmlns:a16="http://schemas.microsoft.com/office/drawing/2014/main" id="{767D671F-6296-44D6-B23C-72FD346383DE}"/>
              </a:ext>
            </a:extLst>
          </p:cNvPr>
          <p:cNvSpPr txBox="1"/>
          <p:nvPr/>
        </p:nvSpPr>
        <p:spPr>
          <a:xfrm>
            <a:off x="3716114" y="1981803"/>
            <a:ext cx="3216488" cy="369332"/>
          </a:xfrm>
          <a:prstGeom prst="rect">
            <a:avLst/>
          </a:prstGeom>
          <a:noFill/>
        </p:spPr>
        <p:txBody>
          <a:bodyPr wrap="square">
            <a:spAutoFit/>
          </a:bodyPr>
          <a:lstStyle/>
          <a:p>
            <a:pPr marL="285750" indent="-285750">
              <a:buFont typeface="Arial" panose="020B0604020202020204" pitchFamily="34" charset="0"/>
              <a:buChar char="•"/>
            </a:pPr>
            <a:r>
              <a:rPr lang="en-US" dirty="0"/>
              <a:t>Normalized graph laplacian</a:t>
            </a:r>
          </a:p>
        </p:txBody>
      </p:sp>
      <p:pic>
        <p:nvPicPr>
          <p:cNvPr id="14" name="Εικόνα 13">
            <a:extLst>
              <a:ext uri="{FF2B5EF4-FFF2-40B4-BE49-F238E27FC236}">
                <a16:creationId xmlns:a16="http://schemas.microsoft.com/office/drawing/2014/main" id="{4CB61603-53DD-46CC-B4A7-392CF685B802}"/>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459513" y="4777367"/>
            <a:ext cx="2703918" cy="1996809"/>
          </a:xfrm>
          <a:prstGeom prst="rect">
            <a:avLst/>
          </a:prstGeom>
        </p:spPr>
      </p:pic>
      <p:pic>
        <p:nvPicPr>
          <p:cNvPr id="15" name="Εικόνα 14">
            <a:extLst>
              <a:ext uri="{FF2B5EF4-FFF2-40B4-BE49-F238E27FC236}">
                <a16:creationId xmlns:a16="http://schemas.microsoft.com/office/drawing/2014/main" id="{0DA5FBC6-515E-4E9F-AE0F-6EBA82C992F4}"/>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6924913" y="4783163"/>
            <a:ext cx="2733725" cy="1985259"/>
          </a:xfrm>
          <a:prstGeom prst="rect">
            <a:avLst/>
          </a:prstGeom>
        </p:spPr>
      </p:pic>
      <p:pic>
        <p:nvPicPr>
          <p:cNvPr id="16" name="Εικόνα 15">
            <a:extLst>
              <a:ext uri="{FF2B5EF4-FFF2-40B4-BE49-F238E27FC236}">
                <a16:creationId xmlns:a16="http://schemas.microsoft.com/office/drawing/2014/main" id="{4C398C40-3864-435C-8ACB-8A87F5A72141}"/>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3782257" y="4782223"/>
            <a:ext cx="2721671" cy="1976558"/>
          </a:xfrm>
          <a:prstGeom prst="rect">
            <a:avLst/>
          </a:prstGeom>
        </p:spPr>
      </p:pic>
    </p:spTree>
    <p:extLst>
      <p:ext uri="{BB962C8B-B14F-4D97-AF65-F5344CB8AC3E}">
        <p14:creationId xmlns:p14="http://schemas.microsoft.com/office/powerpoint/2010/main" val="23259986"/>
      </p:ext>
    </p:extLst>
  </p:cSld>
  <p:clrMapOvr>
    <a:masterClrMapping/>
  </p:clrMapOvr>
  <p:transition spd="slow"/>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Θέση αριθμού διαφάνειας 3">
            <a:extLst>
              <a:ext uri="{FF2B5EF4-FFF2-40B4-BE49-F238E27FC236}">
                <a16:creationId xmlns:a16="http://schemas.microsoft.com/office/drawing/2014/main" id="{45B73EF7-26DC-4701-A2DE-74BE42DFD310}"/>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numCol="1" anchor="t" anchorCtr="0" compatLnSpc="1">
            <a:prstTxWarp prst="textNoShape">
              <a:avLst/>
            </a:prstTxWarp>
          </a:bodyPr>
          <a:lstStyle>
            <a:lvl1pPr>
              <a:spcAft>
                <a:spcPts val="1413"/>
              </a:spcAft>
              <a:defRPr sz="2200">
                <a:solidFill>
                  <a:srgbClr val="000000"/>
                </a:solidFill>
                <a:latin typeface="Source Sans Pro" panose="020B0503030403020204" pitchFamily="34" charset="0"/>
                <a:cs typeface="Tahoma" panose="020B060403050404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cs typeface="Tahoma" panose="020B060403050404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cs typeface="Tahoma" panose="020B060403050404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cs typeface="Tahoma" panose="020B060403050404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cs typeface="Tahoma" panose="020B060403050404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cs typeface="Tahoma" panose="020B060403050404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cs typeface="Tahoma" panose="020B060403050404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cs typeface="Tahoma" panose="020B060403050404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cs typeface="Tahoma" panose="020B0604030504040204" pitchFamily="34" charset="0"/>
              </a:defRPr>
            </a:lvl9pPr>
          </a:lstStyle>
          <a:p>
            <a:pPr fontAlgn="base">
              <a:spcBef>
                <a:spcPct val="0"/>
              </a:spcBef>
              <a:spcAft>
                <a:spcPct val="0"/>
              </a:spcAft>
            </a:pPr>
            <a:fld id="{D56CF392-B7C0-4A10-821E-D688F4C1818D}" type="slidenum">
              <a:rPr altLang="en-US" sz="1400" smtClean="0">
                <a:solidFill>
                  <a:schemeClr val="tx1"/>
                </a:solidFill>
                <a:latin typeface="Century Gothic" panose="020B0502020202020204" pitchFamily="34" charset="0"/>
                <a:cs typeface="Lucida Sans Unicode" panose="020B0602030504020204" pitchFamily="34" charset="0"/>
              </a:rPr>
              <a:pPr fontAlgn="base">
                <a:spcBef>
                  <a:spcPct val="0"/>
                </a:spcBef>
                <a:spcAft>
                  <a:spcPct val="0"/>
                </a:spcAft>
              </a:pPr>
              <a:t>37</a:t>
            </a:fld>
            <a:endParaRPr altLang="en-US" sz="1400">
              <a:solidFill>
                <a:schemeClr val="tx1"/>
              </a:solidFill>
              <a:latin typeface="Century Gothic" panose="020B0502020202020204" pitchFamily="34" charset="0"/>
              <a:cs typeface="Lucida Sans Unicode" panose="020B0602030504020204" pitchFamily="34" charset="0"/>
            </a:endParaRPr>
          </a:p>
        </p:txBody>
      </p:sp>
      <p:sp>
        <p:nvSpPr>
          <p:cNvPr id="19459" name="Τίτλος 1">
            <a:extLst>
              <a:ext uri="{FF2B5EF4-FFF2-40B4-BE49-F238E27FC236}">
                <a16:creationId xmlns:a16="http://schemas.microsoft.com/office/drawing/2014/main" id="{60E4D9A3-E916-4001-AFD7-01D056AC8A53}"/>
              </a:ext>
            </a:extLst>
          </p:cNvPr>
          <p:cNvSpPr txBox="1">
            <a:spLocks noGrp="1" noChangeArrowheads="1"/>
          </p:cNvSpPr>
          <p:nvPr>
            <p:ph type="title" idx="4294967295"/>
          </p:nvPr>
        </p:nvSpPr>
        <p:spPr>
          <a:xfrm>
            <a:off x="503238" y="1189673"/>
            <a:ext cx="9072562" cy="492443"/>
          </a:xfrm>
        </p:spPr>
        <p:txBody>
          <a:bodyPr wrap="square">
            <a:spAutoFit/>
          </a:bodyPr>
          <a:lstStyle/>
          <a:p>
            <a:pPr eaLnBrk="1"/>
            <a:r>
              <a:rPr lang="en-US" altLang="en-US" dirty="0">
                <a:latin typeface="Arial" panose="020B0604020202020204" pitchFamily="34" charset="0"/>
                <a:cs typeface="Arial" panose="020B0604020202020204" pitchFamily="34" charset="0"/>
              </a:rPr>
              <a:t>Spectral Clustering</a:t>
            </a:r>
            <a:endParaRPr altLang="en-US" dirty="0">
              <a:latin typeface="Arial" panose="020B0604020202020204" pitchFamily="34" charset="0"/>
              <a:cs typeface="Arial" panose="020B0604020202020204" pitchFamily="34" charset="0"/>
            </a:endParaRPr>
          </a:p>
        </p:txBody>
      </p:sp>
      <p:pic>
        <p:nvPicPr>
          <p:cNvPr id="17" name="Εικόνα 16">
            <a:extLst>
              <a:ext uri="{FF2B5EF4-FFF2-40B4-BE49-F238E27FC236}">
                <a16:creationId xmlns:a16="http://schemas.microsoft.com/office/drawing/2014/main" id="{CED855D4-D5F0-4CB9-BC82-09FE1235E01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46758" y="2386151"/>
            <a:ext cx="2729429" cy="2079565"/>
          </a:xfrm>
          <a:prstGeom prst="rect">
            <a:avLst/>
          </a:prstGeom>
        </p:spPr>
      </p:pic>
      <p:pic>
        <p:nvPicPr>
          <p:cNvPr id="7" name="Εικόνα 6">
            <a:extLst>
              <a:ext uri="{FF2B5EF4-FFF2-40B4-BE49-F238E27FC236}">
                <a16:creationId xmlns:a16="http://schemas.microsoft.com/office/drawing/2014/main" id="{A0F7E968-865E-49CC-8875-B9D24D5CDB9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939615" y="2396733"/>
            <a:ext cx="2704321" cy="2058444"/>
          </a:xfrm>
          <a:prstGeom prst="rect">
            <a:avLst/>
          </a:prstGeom>
        </p:spPr>
      </p:pic>
      <p:pic>
        <p:nvPicPr>
          <p:cNvPr id="3" name="Εικόνα 2">
            <a:extLst>
              <a:ext uri="{FF2B5EF4-FFF2-40B4-BE49-F238E27FC236}">
                <a16:creationId xmlns:a16="http://schemas.microsoft.com/office/drawing/2014/main" id="{101E7160-5706-4C08-8E0F-814C821E7715}"/>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801388" y="2386151"/>
            <a:ext cx="2683409" cy="2069026"/>
          </a:xfrm>
          <a:prstGeom prst="rect">
            <a:avLst/>
          </a:prstGeom>
        </p:spPr>
      </p:pic>
      <p:sp>
        <p:nvSpPr>
          <p:cNvPr id="9" name="TextBox 8">
            <a:extLst>
              <a:ext uri="{FF2B5EF4-FFF2-40B4-BE49-F238E27FC236}">
                <a16:creationId xmlns:a16="http://schemas.microsoft.com/office/drawing/2014/main" id="{D85D76B7-5F82-4411-AEC8-1BE792ECA689}"/>
              </a:ext>
            </a:extLst>
          </p:cNvPr>
          <p:cNvSpPr txBox="1"/>
          <p:nvPr/>
        </p:nvSpPr>
        <p:spPr>
          <a:xfrm>
            <a:off x="321910" y="1981803"/>
            <a:ext cx="3289273" cy="369332"/>
          </a:xfrm>
          <a:prstGeom prst="rect">
            <a:avLst/>
          </a:prstGeom>
          <a:noFill/>
        </p:spPr>
        <p:txBody>
          <a:bodyPr wrap="square" rtlCol="0">
            <a:spAutoFit/>
          </a:bodyPr>
          <a:lstStyle/>
          <a:p>
            <a:pPr marL="285750" indent="-285750">
              <a:buFont typeface="Arial" panose="020B0604020202020204" pitchFamily="34" charset="0"/>
              <a:buChar char="•"/>
            </a:pPr>
            <a:r>
              <a:rPr lang="en-US" dirty="0"/>
              <a:t>Unnormalized graph laplacian</a:t>
            </a:r>
          </a:p>
        </p:txBody>
      </p:sp>
      <p:sp>
        <p:nvSpPr>
          <p:cNvPr id="12" name="TextBox 11">
            <a:extLst>
              <a:ext uri="{FF2B5EF4-FFF2-40B4-BE49-F238E27FC236}">
                <a16:creationId xmlns:a16="http://schemas.microsoft.com/office/drawing/2014/main" id="{8C9CD88F-987F-43F2-AF83-88C91F3BC4E5}"/>
              </a:ext>
            </a:extLst>
          </p:cNvPr>
          <p:cNvSpPr txBox="1"/>
          <p:nvPr/>
        </p:nvSpPr>
        <p:spPr>
          <a:xfrm>
            <a:off x="7606092" y="1960595"/>
            <a:ext cx="2510852" cy="369332"/>
          </a:xfrm>
          <a:prstGeom prst="rect">
            <a:avLst/>
          </a:prstGeom>
          <a:noFill/>
        </p:spPr>
        <p:txBody>
          <a:bodyPr wrap="square" rtlCol="0">
            <a:spAutoFit/>
          </a:bodyPr>
          <a:lstStyle/>
          <a:p>
            <a:pPr marL="285750" indent="-285750">
              <a:buFont typeface="Arial" panose="020B0604020202020204" pitchFamily="34" charset="0"/>
              <a:buChar char="•"/>
            </a:pPr>
            <a:r>
              <a:rPr lang="en-US" dirty="0"/>
              <a:t>sklearn</a:t>
            </a:r>
          </a:p>
        </p:txBody>
      </p:sp>
      <p:sp>
        <p:nvSpPr>
          <p:cNvPr id="13" name="TextBox 12">
            <a:extLst>
              <a:ext uri="{FF2B5EF4-FFF2-40B4-BE49-F238E27FC236}">
                <a16:creationId xmlns:a16="http://schemas.microsoft.com/office/drawing/2014/main" id="{767D671F-6296-44D6-B23C-72FD346383DE}"/>
              </a:ext>
            </a:extLst>
          </p:cNvPr>
          <p:cNvSpPr txBox="1"/>
          <p:nvPr/>
        </p:nvSpPr>
        <p:spPr>
          <a:xfrm>
            <a:off x="3716114" y="1981803"/>
            <a:ext cx="3216488" cy="369332"/>
          </a:xfrm>
          <a:prstGeom prst="rect">
            <a:avLst/>
          </a:prstGeom>
          <a:noFill/>
        </p:spPr>
        <p:txBody>
          <a:bodyPr wrap="square">
            <a:spAutoFit/>
          </a:bodyPr>
          <a:lstStyle/>
          <a:p>
            <a:pPr marL="285750" indent="-285750">
              <a:buFont typeface="Arial" panose="020B0604020202020204" pitchFamily="34" charset="0"/>
              <a:buChar char="•"/>
            </a:pPr>
            <a:r>
              <a:rPr lang="en-US" dirty="0"/>
              <a:t>Normalized graph laplacian</a:t>
            </a:r>
          </a:p>
        </p:txBody>
      </p:sp>
      <p:pic>
        <p:nvPicPr>
          <p:cNvPr id="14" name="Εικόνα 13">
            <a:extLst>
              <a:ext uri="{FF2B5EF4-FFF2-40B4-BE49-F238E27FC236}">
                <a16:creationId xmlns:a16="http://schemas.microsoft.com/office/drawing/2014/main" id="{4CB61603-53DD-46CC-B4A7-392CF685B802}"/>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532198" y="4777367"/>
            <a:ext cx="2558548" cy="1996809"/>
          </a:xfrm>
          <a:prstGeom prst="rect">
            <a:avLst/>
          </a:prstGeom>
        </p:spPr>
      </p:pic>
      <p:pic>
        <p:nvPicPr>
          <p:cNvPr id="15" name="Εικόνα 14">
            <a:extLst>
              <a:ext uri="{FF2B5EF4-FFF2-40B4-BE49-F238E27FC236}">
                <a16:creationId xmlns:a16="http://schemas.microsoft.com/office/drawing/2014/main" id="{0DA5FBC6-515E-4E9F-AE0F-6EBA82C992F4}"/>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6978428" y="4776846"/>
            <a:ext cx="2626694" cy="1997893"/>
          </a:xfrm>
          <a:prstGeom prst="rect">
            <a:avLst/>
          </a:prstGeom>
        </p:spPr>
      </p:pic>
      <p:pic>
        <p:nvPicPr>
          <p:cNvPr id="16" name="Εικόνα 15">
            <a:extLst>
              <a:ext uri="{FF2B5EF4-FFF2-40B4-BE49-F238E27FC236}">
                <a16:creationId xmlns:a16="http://schemas.microsoft.com/office/drawing/2014/main" id="{4C398C40-3864-435C-8ACB-8A87F5A72141}"/>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3826232" y="4775097"/>
            <a:ext cx="2633721" cy="1990810"/>
          </a:xfrm>
          <a:prstGeom prst="rect">
            <a:avLst/>
          </a:prstGeom>
        </p:spPr>
      </p:pic>
    </p:spTree>
    <p:extLst>
      <p:ext uri="{BB962C8B-B14F-4D97-AF65-F5344CB8AC3E}">
        <p14:creationId xmlns:p14="http://schemas.microsoft.com/office/powerpoint/2010/main" val="1091976534"/>
      </p:ext>
    </p:extLst>
  </p:cSld>
  <p:clrMapOvr>
    <a:masterClrMapping/>
  </p:clrMapOvr>
  <p:transition spd="slow"/>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Θέση αριθμού διαφάνειας 3">
            <a:extLst>
              <a:ext uri="{FF2B5EF4-FFF2-40B4-BE49-F238E27FC236}">
                <a16:creationId xmlns:a16="http://schemas.microsoft.com/office/drawing/2014/main" id="{45B73EF7-26DC-4701-A2DE-74BE42DFD310}"/>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numCol="1" anchor="t" anchorCtr="0" compatLnSpc="1">
            <a:prstTxWarp prst="textNoShape">
              <a:avLst/>
            </a:prstTxWarp>
          </a:bodyPr>
          <a:lstStyle>
            <a:lvl1pPr>
              <a:spcAft>
                <a:spcPts val="1413"/>
              </a:spcAft>
              <a:defRPr sz="2200">
                <a:solidFill>
                  <a:srgbClr val="000000"/>
                </a:solidFill>
                <a:latin typeface="Source Sans Pro" panose="020B0503030403020204" pitchFamily="34" charset="0"/>
                <a:cs typeface="Tahoma" panose="020B060403050404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cs typeface="Tahoma" panose="020B060403050404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cs typeface="Tahoma" panose="020B060403050404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cs typeface="Tahoma" panose="020B060403050404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cs typeface="Tahoma" panose="020B060403050404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cs typeface="Tahoma" panose="020B060403050404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cs typeface="Tahoma" panose="020B060403050404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cs typeface="Tahoma" panose="020B060403050404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cs typeface="Tahoma" panose="020B0604030504040204" pitchFamily="34" charset="0"/>
              </a:defRPr>
            </a:lvl9pPr>
          </a:lstStyle>
          <a:p>
            <a:pPr fontAlgn="base">
              <a:spcBef>
                <a:spcPct val="0"/>
              </a:spcBef>
              <a:spcAft>
                <a:spcPct val="0"/>
              </a:spcAft>
            </a:pPr>
            <a:fld id="{D56CF392-B7C0-4A10-821E-D688F4C1818D}" type="slidenum">
              <a:rPr altLang="en-US" sz="1400" smtClean="0">
                <a:solidFill>
                  <a:schemeClr val="tx1"/>
                </a:solidFill>
                <a:latin typeface="Century Gothic" panose="020B0502020202020204" pitchFamily="34" charset="0"/>
                <a:cs typeface="Lucida Sans Unicode" panose="020B0602030504020204" pitchFamily="34" charset="0"/>
              </a:rPr>
              <a:pPr fontAlgn="base">
                <a:spcBef>
                  <a:spcPct val="0"/>
                </a:spcBef>
                <a:spcAft>
                  <a:spcPct val="0"/>
                </a:spcAft>
              </a:pPr>
              <a:t>38</a:t>
            </a:fld>
            <a:endParaRPr altLang="en-US" sz="1400">
              <a:solidFill>
                <a:schemeClr val="tx1"/>
              </a:solidFill>
              <a:latin typeface="Century Gothic" panose="020B0502020202020204" pitchFamily="34" charset="0"/>
              <a:cs typeface="Lucida Sans Unicode" panose="020B0602030504020204" pitchFamily="34" charset="0"/>
            </a:endParaRPr>
          </a:p>
        </p:txBody>
      </p:sp>
      <p:sp>
        <p:nvSpPr>
          <p:cNvPr id="19459" name="Τίτλος 1">
            <a:extLst>
              <a:ext uri="{FF2B5EF4-FFF2-40B4-BE49-F238E27FC236}">
                <a16:creationId xmlns:a16="http://schemas.microsoft.com/office/drawing/2014/main" id="{60E4D9A3-E916-4001-AFD7-01D056AC8A53}"/>
              </a:ext>
            </a:extLst>
          </p:cNvPr>
          <p:cNvSpPr txBox="1">
            <a:spLocks noGrp="1" noChangeArrowheads="1"/>
          </p:cNvSpPr>
          <p:nvPr>
            <p:ph type="title" idx="4294967295"/>
          </p:nvPr>
        </p:nvSpPr>
        <p:spPr>
          <a:xfrm>
            <a:off x="503238" y="1189673"/>
            <a:ext cx="9072562" cy="492443"/>
          </a:xfrm>
        </p:spPr>
        <p:txBody>
          <a:bodyPr wrap="square">
            <a:spAutoFit/>
          </a:bodyPr>
          <a:lstStyle/>
          <a:p>
            <a:pPr eaLnBrk="1"/>
            <a:r>
              <a:rPr lang="en-US" altLang="en-US" dirty="0">
                <a:latin typeface="Arial" panose="020B0604020202020204" pitchFamily="34" charset="0"/>
                <a:cs typeface="Arial" panose="020B0604020202020204" pitchFamily="34" charset="0"/>
              </a:rPr>
              <a:t>Spectral Clustering</a:t>
            </a:r>
            <a:endParaRPr altLang="en-US" dirty="0">
              <a:latin typeface="Arial" panose="020B0604020202020204" pitchFamily="34" charset="0"/>
              <a:cs typeface="Arial" panose="020B0604020202020204" pitchFamily="34" charset="0"/>
            </a:endParaRPr>
          </a:p>
        </p:txBody>
      </p:sp>
      <p:pic>
        <p:nvPicPr>
          <p:cNvPr id="17" name="Εικόνα 16">
            <a:extLst>
              <a:ext uri="{FF2B5EF4-FFF2-40B4-BE49-F238E27FC236}">
                <a16:creationId xmlns:a16="http://schemas.microsoft.com/office/drawing/2014/main" id="{CED855D4-D5F0-4CB9-BC82-09FE1235E01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83749" y="2386151"/>
            <a:ext cx="2655445" cy="2079565"/>
          </a:xfrm>
          <a:prstGeom prst="rect">
            <a:avLst/>
          </a:prstGeom>
        </p:spPr>
      </p:pic>
      <p:pic>
        <p:nvPicPr>
          <p:cNvPr id="7" name="Εικόνα 6">
            <a:extLst>
              <a:ext uri="{FF2B5EF4-FFF2-40B4-BE49-F238E27FC236}">
                <a16:creationId xmlns:a16="http://schemas.microsoft.com/office/drawing/2014/main" id="{A0F7E968-865E-49CC-8875-B9D24D5CDB9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924913" y="2396867"/>
            <a:ext cx="2733725" cy="2058175"/>
          </a:xfrm>
          <a:prstGeom prst="rect">
            <a:avLst/>
          </a:prstGeom>
        </p:spPr>
      </p:pic>
      <p:pic>
        <p:nvPicPr>
          <p:cNvPr id="3" name="Εικόνα 2">
            <a:extLst>
              <a:ext uri="{FF2B5EF4-FFF2-40B4-BE49-F238E27FC236}">
                <a16:creationId xmlns:a16="http://schemas.microsoft.com/office/drawing/2014/main" id="{101E7160-5706-4C08-8E0F-814C821E7715}"/>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802979" y="2386151"/>
            <a:ext cx="2680226" cy="2069026"/>
          </a:xfrm>
          <a:prstGeom prst="rect">
            <a:avLst/>
          </a:prstGeom>
        </p:spPr>
      </p:pic>
      <p:sp>
        <p:nvSpPr>
          <p:cNvPr id="9" name="TextBox 8">
            <a:extLst>
              <a:ext uri="{FF2B5EF4-FFF2-40B4-BE49-F238E27FC236}">
                <a16:creationId xmlns:a16="http://schemas.microsoft.com/office/drawing/2014/main" id="{D85D76B7-5F82-4411-AEC8-1BE792ECA689}"/>
              </a:ext>
            </a:extLst>
          </p:cNvPr>
          <p:cNvSpPr txBox="1"/>
          <p:nvPr/>
        </p:nvSpPr>
        <p:spPr>
          <a:xfrm>
            <a:off x="321910" y="1981803"/>
            <a:ext cx="3289273" cy="369332"/>
          </a:xfrm>
          <a:prstGeom prst="rect">
            <a:avLst/>
          </a:prstGeom>
          <a:noFill/>
        </p:spPr>
        <p:txBody>
          <a:bodyPr wrap="square" rtlCol="0">
            <a:spAutoFit/>
          </a:bodyPr>
          <a:lstStyle/>
          <a:p>
            <a:pPr marL="285750" indent="-285750">
              <a:buFont typeface="Arial" panose="020B0604020202020204" pitchFamily="34" charset="0"/>
              <a:buChar char="•"/>
            </a:pPr>
            <a:r>
              <a:rPr lang="en-US" dirty="0"/>
              <a:t>Unnormalized graph laplacian</a:t>
            </a:r>
          </a:p>
        </p:txBody>
      </p:sp>
      <p:sp>
        <p:nvSpPr>
          <p:cNvPr id="12" name="TextBox 11">
            <a:extLst>
              <a:ext uri="{FF2B5EF4-FFF2-40B4-BE49-F238E27FC236}">
                <a16:creationId xmlns:a16="http://schemas.microsoft.com/office/drawing/2014/main" id="{8C9CD88F-987F-43F2-AF83-88C91F3BC4E5}"/>
              </a:ext>
            </a:extLst>
          </p:cNvPr>
          <p:cNvSpPr txBox="1"/>
          <p:nvPr/>
        </p:nvSpPr>
        <p:spPr>
          <a:xfrm>
            <a:off x="7606092" y="1960595"/>
            <a:ext cx="2510852" cy="369332"/>
          </a:xfrm>
          <a:prstGeom prst="rect">
            <a:avLst/>
          </a:prstGeom>
          <a:noFill/>
        </p:spPr>
        <p:txBody>
          <a:bodyPr wrap="square" rtlCol="0">
            <a:spAutoFit/>
          </a:bodyPr>
          <a:lstStyle/>
          <a:p>
            <a:pPr marL="285750" indent="-285750">
              <a:buFont typeface="Arial" panose="020B0604020202020204" pitchFamily="34" charset="0"/>
              <a:buChar char="•"/>
            </a:pPr>
            <a:r>
              <a:rPr lang="en-US" dirty="0"/>
              <a:t>sklearn</a:t>
            </a:r>
          </a:p>
        </p:txBody>
      </p:sp>
      <p:sp>
        <p:nvSpPr>
          <p:cNvPr id="13" name="TextBox 12">
            <a:extLst>
              <a:ext uri="{FF2B5EF4-FFF2-40B4-BE49-F238E27FC236}">
                <a16:creationId xmlns:a16="http://schemas.microsoft.com/office/drawing/2014/main" id="{767D671F-6296-44D6-B23C-72FD346383DE}"/>
              </a:ext>
            </a:extLst>
          </p:cNvPr>
          <p:cNvSpPr txBox="1"/>
          <p:nvPr/>
        </p:nvSpPr>
        <p:spPr>
          <a:xfrm>
            <a:off x="3716114" y="1981803"/>
            <a:ext cx="3216488" cy="369332"/>
          </a:xfrm>
          <a:prstGeom prst="rect">
            <a:avLst/>
          </a:prstGeom>
          <a:noFill/>
        </p:spPr>
        <p:txBody>
          <a:bodyPr wrap="square">
            <a:spAutoFit/>
          </a:bodyPr>
          <a:lstStyle/>
          <a:p>
            <a:pPr marL="285750" indent="-285750">
              <a:buFont typeface="Arial" panose="020B0604020202020204" pitchFamily="34" charset="0"/>
              <a:buChar char="•"/>
            </a:pPr>
            <a:r>
              <a:rPr lang="en-US" dirty="0"/>
              <a:t>Normalized graph laplacian</a:t>
            </a:r>
          </a:p>
        </p:txBody>
      </p:sp>
      <p:pic>
        <p:nvPicPr>
          <p:cNvPr id="14" name="Εικόνα 13">
            <a:extLst>
              <a:ext uri="{FF2B5EF4-FFF2-40B4-BE49-F238E27FC236}">
                <a16:creationId xmlns:a16="http://schemas.microsoft.com/office/drawing/2014/main" id="{4CB61603-53DD-46CC-B4A7-392CF685B802}"/>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529077" y="4777367"/>
            <a:ext cx="2564790" cy="1996809"/>
          </a:xfrm>
          <a:prstGeom prst="rect">
            <a:avLst/>
          </a:prstGeom>
        </p:spPr>
      </p:pic>
      <p:pic>
        <p:nvPicPr>
          <p:cNvPr id="15" name="Εικόνα 14">
            <a:extLst>
              <a:ext uri="{FF2B5EF4-FFF2-40B4-BE49-F238E27FC236}">
                <a16:creationId xmlns:a16="http://schemas.microsoft.com/office/drawing/2014/main" id="{0DA5FBC6-515E-4E9F-AE0F-6EBA82C992F4}"/>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6970370" y="4776846"/>
            <a:ext cx="2642810" cy="1997893"/>
          </a:xfrm>
          <a:prstGeom prst="rect">
            <a:avLst/>
          </a:prstGeom>
        </p:spPr>
      </p:pic>
      <p:pic>
        <p:nvPicPr>
          <p:cNvPr id="16" name="Εικόνα 15">
            <a:extLst>
              <a:ext uri="{FF2B5EF4-FFF2-40B4-BE49-F238E27FC236}">
                <a16:creationId xmlns:a16="http://schemas.microsoft.com/office/drawing/2014/main" id="{4C398C40-3864-435C-8ACB-8A87F5A72141}"/>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3856455" y="4775097"/>
            <a:ext cx="2573274" cy="1990810"/>
          </a:xfrm>
          <a:prstGeom prst="rect">
            <a:avLst/>
          </a:prstGeom>
        </p:spPr>
      </p:pic>
    </p:spTree>
    <p:extLst>
      <p:ext uri="{BB962C8B-B14F-4D97-AF65-F5344CB8AC3E}">
        <p14:creationId xmlns:p14="http://schemas.microsoft.com/office/powerpoint/2010/main" val="3284044244"/>
      </p:ext>
    </p:extLst>
  </p:cSld>
  <p:clrMapOvr>
    <a:masterClrMapping/>
  </p:clrMapOvr>
  <p:transition spd="slow"/>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Θέση αριθμού διαφάνειας 3">
            <a:extLst>
              <a:ext uri="{FF2B5EF4-FFF2-40B4-BE49-F238E27FC236}">
                <a16:creationId xmlns:a16="http://schemas.microsoft.com/office/drawing/2014/main" id="{45B73EF7-26DC-4701-A2DE-74BE42DFD310}"/>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numCol="1" anchor="t" anchorCtr="0" compatLnSpc="1">
            <a:prstTxWarp prst="textNoShape">
              <a:avLst/>
            </a:prstTxWarp>
          </a:bodyPr>
          <a:lstStyle>
            <a:lvl1pPr>
              <a:spcAft>
                <a:spcPts val="1413"/>
              </a:spcAft>
              <a:defRPr sz="2200">
                <a:solidFill>
                  <a:srgbClr val="000000"/>
                </a:solidFill>
                <a:latin typeface="Source Sans Pro" panose="020B0503030403020204" pitchFamily="34" charset="0"/>
                <a:cs typeface="Tahoma" panose="020B060403050404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cs typeface="Tahoma" panose="020B060403050404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cs typeface="Tahoma" panose="020B060403050404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cs typeface="Tahoma" panose="020B060403050404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cs typeface="Tahoma" panose="020B060403050404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cs typeface="Tahoma" panose="020B060403050404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cs typeface="Tahoma" panose="020B060403050404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cs typeface="Tahoma" panose="020B060403050404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cs typeface="Tahoma" panose="020B0604030504040204" pitchFamily="34" charset="0"/>
              </a:defRPr>
            </a:lvl9pPr>
          </a:lstStyle>
          <a:p>
            <a:pPr fontAlgn="base">
              <a:spcBef>
                <a:spcPct val="0"/>
              </a:spcBef>
              <a:spcAft>
                <a:spcPct val="0"/>
              </a:spcAft>
            </a:pPr>
            <a:fld id="{D56CF392-B7C0-4A10-821E-D688F4C1818D}" type="slidenum">
              <a:rPr altLang="en-US" sz="1400" smtClean="0">
                <a:solidFill>
                  <a:schemeClr val="tx1"/>
                </a:solidFill>
                <a:latin typeface="Century Gothic" panose="020B0502020202020204" pitchFamily="34" charset="0"/>
                <a:cs typeface="Lucida Sans Unicode" panose="020B0602030504020204" pitchFamily="34" charset="0"/>
              </a:rPr>
              <a:pPr fontAlgn="base">
                <a:spcBef>
                  <a:spcPct val="0"/>
                </a:spcBef>
                <a:spcAft>
                  <a:spcPct val="0"/>
                </a:spcAft>
              </a:pPr>
              <a:t>39</a:t>
            </a:fld>
            <a:endParaRPr altLang="en-US" sz="1400">
              <a:solidFill>
                <a:schemeClr val="tx1"/>
              </a:solidFill>
              <a:latin typeface="Century Gothic" panose="020B0502020202020204" pitchFamily="34" charset="0"/>
              <a:cs typeface="Lucida Sans Unicode" panose="020B0602030504020204" pitchFamily="34" charset="0"/>
            </a:endParaRPr>
          </a:p>
        </p:txBody>
      </p:sp>
      <p:sp>
        <p:nvSpPr>
          <p:cNvPr id="19459" name="Τίτλος 1">
            <a:extLst>
              <a:ext uri="{FF2B5EF4-FFF2-40B4-BE49-F238E27FC236}">
                <a16:creationId xmlns:a16="http://schemas.microsoft.com/office/drawing/2014/main" id="{60E4D9A3-E916-4001-AFD7-01D056AC8A53}"/>
              </a:ext>
            </a:extLst>
          </p:cNvPr>
          <p:cNvSpPr txBox="1">
            <a:spLocks noGrp="1" noChangeArrowheads="1"/>
          </p:cNvSpPr>
          <p:nvPr>
            <p:ph type="title" idx="4294967295"/>
          </p:nvPr>
        </p:nvSpPr>
        <p:spPr>
          <a:xfrm>
            <a:off x="503238" y="1189673"/>
            <a:ext cx="9072562" cy="492443"/>
          </a:xfrm>
        </p:spPr>
        <p:txBody>
          <a:bodyPr wrap="square">
            <a:spAutoFit/>
          </a:bodyPr>
          <a:lstStyle/>
          <a:p>
            <a:pPr eaLnBrk="1"/>
            <a:r>
              <a:rPr lang="en-US" altLang="en-US" dirty="0">
                <a:latin typeface="Arial" panose="020B0604020202020204" pitchFamily="34" charset="0"/>
                <a:cs typeface="Arial" panose="020B0604020202020204" pitchFamily="34" charset="0"/>
              </a:rPr>
              <a:t>Spectral Clustering</a:t>
            </a:r>
            <a:endParaRPr altLang="en-US" dirty="0">
              <a:latin typeface="Arial" panose="020B0604020202020204" pitchFamily="34" charset="0"/>
              <a:cs typeface="Arial" panose="020B0604020202020204" pitchFamily="34" charset="0"/>
            </a:endParaRPr>
          </a:p>
        </p:txBody>
      </p:sp>
      <p:pic>
        <p:nvPicPr>
          <p:cNvPr id="17" name="Εικόνα 16">
            <a:extLst>
              <a:ext uri="{FF2B5EF4-FFF2-40B4-BE49-F238E27FC236}">
                <a16:creationId xmlns:a16="http://schemas.microsoft.com/office/drawing/2014/main" id="{CED855D4-D5F0-4CB9-BC82-09FE1235E01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80459" y="2386151"/>
            <a:ext cx="2662025" cy="2079565"/>
          </a:xfrm>
          <a:prstGeom prst="rect">
            <a:avLst/>
          </a:prstGeom>
        </p:spPr>
      </p:pic>
      <p:pic>
        <p:nvPicPr>
          <p:cNvPr id="7" name="Εικόνα 6">
            <a:extLst>
              <a:ext uri="{FF2B5EF4-FFF2-40B4-BE49-F238E27FC236}">
                <a16:creationId xmlns:a16="http://schemas.microsoft.com/office/drawing/2014/main" id="{A0F7E968-865E-49CC-8875-B9D24D5CDB9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924913" y="2400228"/>
            <a:ext cx="2733725" cy="2051454"/>
          </a:xfrm>
          <a:prstGeom prst="rect">
            <a:avLst/>
          </a:prstGeom>
        </p:spPr>
      </p:pic>
      <p:pic>
        <p:nvPicPr>
          <p:cNvPr id="3" name="Εικόνα 2">
            <a:extLst>
              <a:ext uri="{FF2B5EF4-FFF2-40B4-BE49-F238E27FC236}">
                <a16:creationId xmlns:a16="http://schemas.microsoft.com/office/drawing/2014/main" id="{101E7160-5706-4C08-8E0F-814C821E7715}"/>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782257" y="2404053"/>
            <a:ext cx="2721671" cy="2033221"/>
          </a:xfrm>
          <a:prstGeom prst="rect">
            <a:avLst/>
          </a:prstGeom>
        </p:spPr>
      </p:pic>
      <p:sp>
        <p:nvSpPr>
          <p:cNvPr id="9" name="TextBox 8">
            <a:extLst>
              <a:ext uri="{FF2B5EF4-FFF2-40B4-BE49-F238E27FC236}">
                <a16:creationId xmlns:a16="http://schemas.microsoft.com/office/drawing/2014/main" id="{D85D76B7-5F82-4411-AEC8-1BE792ECA689}"/>
              </a:ext>
            </a:extLst>
          </p:cNvPr>
          <p:cNvSpPr txBox="1"/>
          <p:nvPr/>
        </p:nvSpPr>
        <p:spPr>
          <a:xfrm>
            <a:off x="321910" y="1981803"/>
            <a:ext cx="3289273" cy="369332"/>
          </a:xfrm>
          <a:prstGeom prst="rect">
            <a:avLst/>
          </a:prstGeom>
          <a:noFill/>
        </p:spPr>
        <p:txBody>
          <a:bodyPr wrap="square" rtlCol="0">
            <a:spAutoFit/>
          </a:bodyPr>
          <a:lstStyle/>
          <a:p>
            <a:pPr marL="285750" indent="-285750">
              <a:buFont typeface="Arial" panose="020B0604020202020204" pitchFamily="34" charset="0"/>
              <a:buChar char="•"/>
            </a:pPr>
            <a:r>
              <a:rPr lang="en-US" dirty="0"/>
              <a:t>Unnormalized graph laplacian</a:t>
            </a:r>
          </a:p>
        </p:txBody>
      </p:sp>
      <p:sp>
        <p:nvSpPr>
          <p:cNvPr id="12" name="TextBox 11">
            <a:extLst>
              <a:ext uri="{FF2B5EF4-FFF2-40B4-BE49-F238E27FC236}">
                <a16:creationId xmlns:a16="http://schemas.microsoft.com/office/drawing/2014/main" id="{8C9CD88F-987F-43F2-AF83-88C91F3BC4E5}"/>
              </a:ext>
            </a:extLst>
          </p:cNvPr>
          <p:cNvSpPr txBox="1"/>
          <p:nvPr/>
        </p:nvSpPr>
        <p:spPr>
          <a:xfrm>
            <a:off x="7606092" y="1960595"/>
            <a:ext cx="2510852" cy="369332"/>
          </a:xfrm>
          <a:prstGeom prst="rect">
            <a:avLst/>
          </a:prstGeom>
          <a:noFill/>
        </p:spPr>
        <p:txBody>
          <a:bodyPr wrap="square" rtlCol="0">
            <a:spAutoFit/>
          </a:bodyPr>
          <a:lstStyle/>
          <a:p>
            <a:pPr marL="285750" indent="-285750">
              <a:buFont typeface="Arial" panose="020B0604020202020204" pitchFamily="34" charset="0"/>
              <a:buChar char="•"/>
            </a:pPr>
            <a:r>
              <a:rPr lang="en-US" dirty="0"/>
              <a:t>sklearn</a:t>
            </a:r>
          </a:p>
        </p:txBody>
      </p:sp>
      <p:sp>
        <p:nvSpPr>
          <p:cNvPr id="13" name="TextBox 12">
            <a:extLst>
              <a:ext uri="{FF2B5EF4-FFF2-40B4-BE49-F238E27FC236}">
                <a16:creationId xmlns:a16="http://schemas.microsoft.com/office/drawing/2014/main" id="{767D671F-6296-44D6-B23C-72FD346383DE}"/>
              </a:ext>
            </a:extLst>
          </p:cNvPr>
          <p:cNvSpPr txBox="1"/>
          <p:nvPr/>
        </p:nvSpPr>
        <p:spPr>
          <a:xfrm>
            <a:off x="3716114" y="1981803"/>
            <a:ext cx="3216488" cy="369332"/>
          </a:xfrm>
          <a:prstGeom prst="rect">
            <a:avLst/>
          </a:prstGeom>
          <a:noFill/>
        </p:spPr>
        <p:txBody>
          <a:bodyPr wrap="square">
            <a:spAutoFit/>
          </a:bodyPr>
          <a:lstStyle/>
          <a:p>
            <a:pPr marL="285750" indent="-285750">
              <a:buFont typeface="Arial" panose="020B0604020202020204" pitchFamily="34" charset="0"/>
              <a:buChar char="•"/>
            </a:pPr>
            <a:r>
              <a:rPr lang="en-US" dirty="0"/>
              <a:t>Normalized graph laplacian</a:t>
            </a:r>
          </a:p>
        </p:txBody>
      </p:sp>
      <p:pic>
        <p:nvPicPr>
          <p:cNvPr id="14" name="Εικόνα 13">
            <a:extLst>
              <a:ext uri="{FF2B5EF4-FFF2-40B4-BE49-F238E27FC236}">
                <a16:creationId xmlns:a16="http://schemas.microsoft.com/office/drawing/2014/main" id="{4CB61603-53DD-46CC-B4A7-392CF685B802}"/>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532814" y="4777367"/>
            <a:ext cx="2557316" cy="1996809"/>
          </a:xfrm>
          <a:prstGeom prst="rect">
            <a:avLst/>
          </a:prstGeom>
        </p:spPr>
      </p:pic>
      <p:pic>
        <p:nvPicPr>
          <p:cNvPr id="15" name="Εικόνα 14">
            <a:extLst>
              <a:ext uri="{FF2B5EF4-FFF2-40B4-BE49-F238E27FC236}">
                <a16:creationId xmlns:a16="http://schemas.microsoft.com/office/drawing/2014/main" id="{0DA5FBC6-515E-4E9F-AE0F-6EBA82C992F4}"/>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6940392" y="4776846"/>
            <a:ext cx="2702767" cy="1997893"/>
          </a:xfrm>
          <a:prstGeom prst="rect">
            <a:avLst/>
          </a:prstGeom>
        </p:spPr>
      </p:pic>
      <p:pic>
        <p:nvPicPr>
          <p:cNvPr id="16" name="Εικόνα 15">
            <a:extLst>
              <a:ext uri="{FF2B5EF4-FFF2-40B4-BE49-F238E27FC236}">
                <a16:creationId xmlns:a16="http://schemas.microsoft.com/office/drawing/2014/main" id="{4C398C40-3864-435C-8ACB-8A87F5A72141}"/>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3868974" y="4775097"/>
            <a:ext cx="2548236" cy="1990810"/>
          </a:xfrm>
          <a:prstGeom prst="rect">
            <a:avLst/>
          </a:prstGeom>
        </p:spPr>
      </p:pic>
    </p:spTree>
    <p:extLst>
      <p:ext uri="{BB962C8B-B14F-4D97-AF65-F5344CB8AC3E}">
        <p14:creationId xmlns:p14="http://schemas.microsoft.com/office/powerpoint/2010/main" val="2249377211"/>
      </p:ext>
    </p:extLst>
  </p:cSld>
  <p:clrMapOvr>
    <a:masterClrMapping/>
  </p:clrMapOvr>
  <p:transition spd="slow"/>
</p:sld>
</file>

<file path=ppt/slides/slide4.xml><?xml version="1.0" encoding="utf-8"?>
<p:sld xmlns:a="http://schemas.openxmlformats.org/drawingml/2006/main" xmlns:r="http://schemas.openxmlformats.org/officeDocument/2006/relationships" xmlns:p="http://schemas.openxmlformats.org/presentationml/2006/main">
  <p:cSld name="page3">
    <p:spTree>
      <p:nvGrpSpPr>
        <p:cNvPr id="1" name=""/>
        <p:cNvGrpSpPr/>
        <p:nvPr/>
      </p:nvGrpSpPr>
      <p:grpSpPr>
        <a:xfrm>
          <a:off x="0" y="0"/>
          <a:ext cx="0" cy="0"/>
          <a:chOff x="0" y="0"/>
          <a:chExt cx="0" cy="0"/>
        </a:xfrm>
      </p:grpSpPr>
      <p:sp>
        <p:nvSpPr>
          <p:cNvPr id="9218" name="Τίτλος 1">
            <a:extLst>
              <a:ext uri="{FF2B5EF4-FFF2-40B4-BE49-F238E27FC236}">
                <a16:creationId xmlns:a16="http://schemas.microsoft.com/office/drawing/2014/main" id="{4E0FA47B-4E8A-4D5F-86A1-1FC274F7EC06}"/>
              </a:ext>
            </a:extLst>
          </p:cNvPr>
          <p:cNvSpPr txBox="1">
            <a:spLocks noGrp="1" noChangeArrowheads="1"/>
          </p:cNvSpPr>
          <p:nvPr>
            <p:ph type="title" idx="4294967295"/>
          </p:nvPr>
        </p:nvSpPr>
        <p:spPr>
          <a:xfrm>
            <a:off x="503238" y="1189673"/>
            <a:ext cx="9072562" cy="492443"/>
          </a:xfrm>
        </p:spPr>
        <p:txBody>
          <a:bodyPr wrap="square">
            <a:spAutoFit/>
          </a:bodyPr>
          <a:lstStyle/>
          <a:p>
            <a:pPr eaLnBrk="1"/>
            <a:r>
              <a:rPr altLang="en-US" dirty="0">
                <a:latin typeface="Arial" panose="020B0604020202020204" pitchFamily="34" charset="0"/>
                <a:cs typeface="Arial" panose="020B0604020202020204" pitchFamily="34" charset="0"/>
              </a:rPr>
              <a:t>Dataset 1 - MNIST</a:t>
            </a:r>
          </a:p>
        </p:txBody>
      </p:sp>
      <p:sp>
        <p:nvSpPr>
          <p:cNvPr id="9219" name="Θέση κειμένου 2">
            <a:extLst>
              <a:ext uri="{FF2B5EF4-FFF2-40B4-BE49-F238E27FC236}">
                <a16:creationId xmlns:a16="http://schemas.microsoft.com/office/drawing/2014/main" id="{94D38C96-F3BF-4AD5-B5BC-FDDA6363720D}"/>
              </a:ext>
            </a:extLst>
          </p:cNvPr>
          <p:cNvSpPr txBox="1">
            <a:spLocks noGrp="1" noChangeArrowheads="1"/>
          </p:cNvSpPr>
          <p:nvPr>
            <p:ph type="body" idx="4294967295"/>
          </p:nvPr>
        </p:nvSpPr>
        <p:spPr>
          <a:xfrm>
            <a:off x="503238" y="2403475"/>
            <a:ext cx="4427537" cy="4124325"/>
          </a:xfrm>
        </p:spPr>
        <p:txBody>
          <a:bodyPr wrap="square" anchor="ctr">
            <a:spAutoFit/>
          </a:bodyPr>
          <a:lstStyle/>
          <a:p>
            <a:pPr marL="342900" indent="-342900" eaLnBrk="1">
              <a:buSzPct val="45000"/>
              <a:buFontTx/>
              <a:buChar char="•"/>
            </a:pPr>
            <a:r>
              <a:rPr altLang="en-US" dirty="0">
                <a:latin typeface="Arial" panose="020B0604020202020204" pitchFamily="34" charset="0"/>
                <a:cs typeface="Arial" panose="020B0604020202020204" pitchFamily="34" charset="0"/>
              </a:rPr>
              <a:t>Ασπρόμαυρες εικόνες απο χειρόγραφα ψηφία 0-9</a:t>
            </a:r>
          </a:p>
          <a:p>
            <a:pPr marL="342900" indent="-342900" eaLnBrk="1">
              <a:buSzPct val="45000"/>
              <a:buFontTx/>
              <a:buChar char="•"/>
            </a:pPr>
            <a:r>
              <a:rPr altLang="en-US" dirty="0">
                <a:latin typeface="Arial" panose="020B0604020202020204" pitchFamily="34" charset="0"/>
                <a:cs typeface="Arial" panose="020B0604020202020204" pitchFamily="34" charset="0"/>
              </a:rPr>
              <a:t>Training set: 60,000</a:t>
            </a:r>
          </a:p>
          <a:p>
            <a:pPr marL="342900" indent="-342900" eaLnBrk="1">
              <a:buSzPct val="45000"/>
              <a:buFontTx/>
              <a:buChar char="•"/>
            </a:pPr>
            <a:r>
              <a:rPr altLang="en-US" dirty="0">
                <a:latin typeface="Arial" panose="020B0604020202020204" pitchFamily="34" charset="0"/>
                <a:cs typeface="Arial" panose="020B0604020202020204" pitchFamily="34" charset="0"/>
              </a:rPr>
              <a:t>Test set: 10,000</a:t>
            </a:r>
          </a:p>
          <a:p>
            <a:pPr marL="342900" indent="-342900" eaLnBrk="1">
              <a:buSzPct val="45000"/>
              <a:buFontTx/>
              <a:buChar char="•"/>
            </a:pPr>
            <a:r>
              <a:rPr lang="el-GR" altLang="en-US" dirty="0">
                <a:latin typeface="Arial" panose="020B0604020202020204" pitchFamily="34" charset="0"/>
                <a:cs typeface="Arial" panose="020B0604020202020204" pitchFamily="34" charset="0"/>
              </a:rPr>
              <a:t>Μικρό</a:t>
            </a:r>
            <a:r>
              <a:rPr altLang="en-US" dirty="0">
                <a:latin typeface="Arial" panose="020B0604020202020204" pitchFamily="34" charset="0"/>
                <a:cs typeface="Arial" panose="020B0604020202020204" pitchFamily="34" charset="0"/>
              </a:rPr>
              <a:t> training set: 10,000</a:t>
            </a:r>
          </a:p>
          <a:p>
            <a:pPr marL="342900" indent="-342900" eaLnBrk="1">
              <a:buSzPct val="45000"/>
              <a:buFontTx/>
              <a:buChar char="•"/>
            </a:pPr>
            <a:r>
              <a:rPr lang="el-GR" altLang="en-US" dirty="0">
                <a:latin typeface="Arial" panose="020B0604020202020204" pitchFamily="34" charset="0"/>
                <a:cs typeface="Arial" panose="020B0604020202020204" pitchFamily="34" charset="0"/>
              </a:rPr>
              <a:t>Μέγεθος</a:t>
            </a:r>
            <a:r>
              <a:rPr altLang="en-US" dirty="0">
                <a:latin typeface="Arial" panose="020B0604020202020204" pitchFamily="34" charset="0"/>
                <a:cs typeface="Arial" panose="020B0604020202020204" pitchFamily="34" charset="0"/>
              </a:rPr>
              <a:t> </a:t>
            </a:r>
            <a:r>
              <a:rPr lang="el-GR" altLang="en-US" dirty="0">
                <a:latin typeface="Arial" panose="020B0604020202020204" pitchFamily="34" charset="0"/>
                <a:cs typeface="Arial" panose="020B0604020202020204" pitchFamily="34" charset="0"/>
              </a:rPr>
              <a:t>εικόνας</a:t>
            </a:r>
            <a:r>
              <a:rPr altLang="en-US" dirty="0">
                <a:latin typeface="Arial" panose="020B0604020202020204" pitchFamily="34" charset="0"/>
                <a:cs typeface="Arial" panose="020B0604020202020204" pitchFamily="34" charset="0"/>
              </a:rPr>
              <a:t>: 28x28 = 784</a:t>
            </a:r>
          </a:p>
          <a:p>
            <a:pPr marL="342900" indent="-342900" eaLnBrk="1">
              <a:buSzPct val="45000"/>
              <a:buFontTx/>
              <a:buChar char="•"/>
            </a:pPr>
            <a:r>
              <a:rPr lang="el-GR" altLang="en-US" dirty="0">
                <a:latin typeface="Arial" panose="020B0604020202020204" pitchFamily="34" charset="0"/>
                <a:cs typeface="Arial" panose="020B0604020202020204" pitchFamily="34" charset="0"/>
              </a:rPr>
              <a:t>Κατηγοριοποίηση</a:t>
            </a:r>
            <a:r>
              <a:rPr altLang="en-US" dirty="0">
                <a:latin typeface="Arial" panose="020B0604020202020204" pitchFamily="34" charset="0"/>
                <a:cs typeface="Arial" panose="020B0604020202020204" pitchFamily="34" charset="0"/>
              </a:rPr>
              <a:t> σε ζυγούς και μονούς α</a:t>
            </a:r>
            <a:r>
              <a:rPr altLang="en-US" dirty="0" err="1">
                <a:latin typeface="Arial" panose="020B0604020202020204" pitchFamily="34" charset="0"/>
                <a:cs typeface="Arial" panose="020B0604020202020204" pitchFamily="34" charset="0"/>
              </a:rPr>
              <a:t>ριθμούς</a:t>
            </a:r>
            <a:endParaRPr altLang="en-US" dirty="0">
              <a:latin typeface="Arial" panose="020B0604020202020204" pitchFamily="34" charset="0"/>
              <a:cs typeface="Arial" panose="020B0604020202020204" pitchFamily="34" charset="0"/>
            </a:endParaRPr>
          </a:p>
          <a:p>
            <a:pPr marL="342900" indent="-342900" eaLnBrk="1">
              <a:buSzPct val="45000"/>
              <a:buFontTx/>
              <a:buChar char="•"/>
            </a:pPr>
            <a:r>
              <a:rPr altLang="en-US" dirty="0">
                <a:latin typeface="Arial" panose="020B0604020202020204" pitchFamily="34" charset="0"/>
                <a:cs typeface="Arial" panose="020B0604020202020204" pitchFamily="34" charset="0"/>
              </a:rPr>
              <a:t>Labels: -1, 1</a:t>
            </a:r>
          </a:p>
        </p:txBody>
      </p:sp>
      <p:pic>
        <p:nvPicPr>
          <p:cNvPr id="9220" name="Picture 4">
            <a:extLst>
              <a:ext uri="{FF2B5EF4-FFF2-40B4-BE49-F238E27FC236}">
                <a16:creationId xmlns:a16="http://schemas.microsoft.com/office/drawing/2014/main" id="{8818F45B-15BC-4317-8BCA-F9BA54B37FD8}"/>
              </a:ext>
            </a:extLst>
          </p:cNvPr>
          <p:cNvPicPr>
            <a:picLocks noGrp="1" noChangeAspect="1" noChangeArrowheads="1"/>
          </p:cNvPicPr>
          <p:nvPr>
            <p:ph type="pic" idx="4294967295"/>
          </p:nvPr>
        </p:nvPicPr>
        <p:blipFill>
          <a:blip r:embed="rId3">
            <a:extLst>
              <a:ext uri="{28A0092B-C50C-407E-A947-70E740481C1C}">
                <a14:useLocalDpi xmlns:a14="http://schemas.microsoft.com/office/drawing/2010/main" val="0"/>
              </a:ext>
            </a:extLst>
          </a:blip>
          <a:srcRect/>
          <a:stretch>
            <a:fillRect/>
          </a:stretch>
        </p:blipFill>
        <p:spPr>
          <a:xfrm>
            <a:off x="5257800" y="2514600"/>
            <a:ext cx="4425950" cy="819150"/>
          </a:xfrm>
        </p:spPr>
      </p:pic>
      <p:pic>
        <p:nvPicPr>
          <p:cNvPr id="9221" name="Picture 5">
            <a:extLst>
              <a:ext uri="{FF2B5EF4-FFF2-40B4-BE49-F238E27FC236}">
                <a16:creationId xmlns:a16="http://schemas.microsoft.com/office/drawing/2014/main" id="{C8EB8225-655C-46A0-8408-BC8CF0669E51}"/>
              </a:ext>
            </a:extLst>
          </p:cNvPr>
          <p:cNvPicPr>
            <a:picLocks noGrp="1" noChangeAspect="1" noChangeArrowheads="1"/>
          </p:cNvPicPr>
          <p:nvPr>
            <p:ph type="pic" idx="4294967295"/>
          </p:nvPr>
        </p:nvPicPr>
        <p:blipFill>
          <a:blip r:embed="rId4">
            <a:extLst>
              <a:ext uri="{28A0092B-C50C-407E-A947-70E740481C1C}">
                <a14:useLocalDpi xmlns:a14="http://schemas.microsoft.com/office/drawing/2010/main" val="0"/>
              </a:ext>
            </a:extLst>
          </a:blip>
          <a:srcRect/>
          <a:stretch>
            <a:fillRect/>
          </a:stretch>
        </p:blipFill>
        <p:spPr>
          <a:xfrm>
            <a:off x="5715000" y="3886200"/>
            <a:ext cx="3657600" cy="2743200"/>
          </a:xfrm>
        </p:spPr>
      </p:pic>
      <p:sp>
        <p:nvSpPr>
          <p:cNvPr id="9222" name="Θέση αριθμού διαφάνειας 8">
            <a:extLst>
              <a:ext uri="{FF2B5EF4-FFF2-40B4-BE49-F238E27FC236}">
                <a16:creationId xmlns:a16="http://schemas.microsoft.com/office/drawing/2014/main" id="{96C0E63F-6C65-4D08-9876-50D792CDF60F}"/>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numCol="1" anchor="t" anchorCtr="0" compatLnSpc="1">
            <a:prstTxWarp prst="textNoShape">
              <a:avLst/>
            </a:prstTxWarp>
          </a:bodyPr>
          <a:lstStyle>
            <a:lvl1pPr>
              <a:spcAft>
                <a:spcPts val="1413"/>
              </a:spcAft>
              <a:defRPr sz="2200">
                <a:solidFill>
                  <a:srgbClr val="000000"/>
                </a:solidFill>
                <a:latin typeface="Source Sans Pro" panose="020B0503030403020204" pitchFamily="34" charset="0"/>
                <a:cs typeface="Tahoma" panose="020B060403050404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cs typeface="Tahoma" panose="020B060403050404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cs typeface="Tahoma" panose="020B060403050404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cs typeface="Tahoma" panose="020B060403050404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cs typeface="Tahoma" panose="020B060403050404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cs typeface="Tahoma" panose="020B060403050404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cs typeface="Tahoma" panose="020B060403050404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cs typeface="Tahoma" panose="020B060403050404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cs typeface="Tahoma" panose="020B0604030504040204" pitchFamily="34" charset="0"/>
              </a:defRPr>
            </a:lvl9pPr>
          </a:lstStyle>
          <a:p>
            <a:pPr fontAlgn="base">
              <a:spcBef>
                <a:spcPct val="0"/>
              </a:spcBef>
              <a:spcAft>
                <a:spcPct val="0"/>
              </a:spcAft>
            </a:pPr>
            <a:fld id="{0B9F2D98-1C38-4F4A-805C-2D7809DDBEB4}" type="slidenum">
              <a:rPr altLang="en-US" sz="1400" smtClean="0">
                <a:solidFill>
                  <a:schemeClr val="tx1"/>
                </a:solidFill>
                <a:latin typeface="Century Gothic" panose="020B0502020202020204" pitchFamily="34" charset="0"/>
                <a:cs typeface="Lucida Sans Unicode" panose="020B0602030504020204" pitchFamily="34" charset="0"/>
              </a:rPr>
              <a:pPr fontAlgn="base">
                <a:spcBef>
                  <a:spcPct val="0"/>
                </a:spcBef>
                <a:spcAft>
                  <a:spcPct val="0"/>
                </a:spcAft>
              </a:pPr>
              <a:t>4</a:t>
            </a:fld>
            <a:endParaRPr altLang="en-US" sz="1400">
              <a:solidFill>
                <a:schemeClr val="tx1"/>
              </a:solidFill>
              <a:latin typeface="Century Gothic" panose="020B0502020202020204" pitchFamily="34" charset="0"/>
              <a:cs typeface="Lucida Sans Unicode" panose="020B0602030504020204" pitchFamily="34" charset="0"/>
            </a:endParaRPr>
          </a:p>
        </p:txBody>
      </p:sp>
    </p:spTree>
  </p:cSld>
  <p:clrMapOvr>
    <a:masterClrMapping/>
  </p:clrMapOvr>
  <p:transition spd="slow"/>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Θέση αριθμού διαφάνειας 3">
            <a:extLst>
              <a:ext uri="{FF2B5EF4-FFF2-40B4-BE49-F238E27FC236}">
                <a16:creationId xmlns:a16="http://schemas.microsoft.com/office/drawing/2014/main" id="{45B73EF7-26DC-4701-A2DE-74BE42DFD310}"/>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numCol="1" anchor="t" anchorCtr="0" compatLnSpc="1">
            <a:prstTxWarp prst="textNoShape">
              <a:avLst/>
            </a:prstTxWarp>
          </a:bodyPr>
          <a:lstStyle>
            <a:lvl1pPr>
              <a:spcAft>
                <a:spcPts val="1413"/>
              </a:spcAft>
              <a:defRPr sz="2200">
                <a:solidFill>
                  <a:srgbClr val="000000"/>
                </a:solidFill>
                <a:latin typeface="Source Sans Pro" panose="020B0503030403020204" pitchFamily="34" charset="0"/>
                <a:cs typeface="Tahoma" panose="020B060403050404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cs typeface="Tahoma" panose="020B060403050404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cs typeface="Tahoma" panose="020B060403050404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cs typeface="Tahoma" panose="020B060403050404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cs typeface="Tahoma" panose="020B060403050404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cs typeface="Tahoma" panose="020B060403050404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cs typeface="Tahoma" panose="020B060403050404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cs typeface="Tahoma" panose="020B060403050404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cs typeface="Tahoma" panose="020B0604030504040204" pitchFamily="34" charset="0"/>
              </a:defRPr>
            </a:lvl9pPr>
          </a:lstStyle>
          <a:p>
            <a:pPr fontAlgn="base">
              <a:spcBef>
                <a:spcPct val="0"/>
              </a:spcBef>
              <a:spcAft>
                <a:spcPct val="0"/>
              </a:spcAft>
            </a:pPr>
            <a:fld id="{D56CF392-B7C0-4A10-821E-D688F4C1818D}" type="slidenum">
              <a:rPr altLang="en-US" sz="1400" smtClean="0">
                <a:solidFill>
                  <a:schemeClr val="tx1"/>
                </a:solidFill>
                <a:latin typeface="Century Gothic" panose="020B0502020202020204" pitchFamily="34" charset="0"/>
                <a:cs typeface="Lucida Sans Unicode" panose="020B0602030504020204" pitchFamily="34" charset="0"/>
              </a:rPr>
              <a:pPr fontAlgn="base">
                <a:spcBef>
                  <a:spcPct val="0"/>
                </a:spcBef>
                <a:spcAft>
                  <a:spcPct val="0"/>
                </a:spcAft>
              </a:pPr>
              <a:t>40</a:t>
            </a:fld>
            <a:endParaRPr altLang="en-US" sz="1400">
              <a:solidFill>
                <a:schemeClr val="tx1"/>
              </a:solidFill>
              <a:latin typeface="Century Gothic" panose="020B0502020202020204" pitchFamily="34" charset="0"/>
              <a:cs typeface="Lucida Sans Unicode" panose="020B0602030504020204" pitchFamily="34" charset="0"/>
            </a:endParaRPr>
          </a:p>
        </p:txBody>
      </p:sp>
      <p:sp>
        <p:nvSpPr>
          <p:cNvPr id="19459" name="Τίτλος 1">
            <a:extLst>
              <a:ext uri="{FF2B5EF4-FFF2-40B4-BE49-F238E27FC236}">
                <a16:creationId xmlns:a16="http://schemas.microsoft.com/office/drawing/2014/main" id="{60E4D9A3-E916-4001-AFD7-01D056AC8A53}"/>
              </a:ext>
            </a:extLst>
          </p:cNvPr>
          <p:cNvSpPr txBox="1">
            <a:spLocks noGrp="1" noChangeArrowheads="1"/>
          </p:cNvSpPr>
          <p:nvPr>
            <p:ph type="title" idx="4294967295"/>
          </p:nvPr>
        </p:nvSpPr>
        <p:spPr>
          <a:xfrm>
            <a:off x="503238" y="1189673"/>
            <a:ext cx="9072562" cy="492443"/>
          </a:xfrm>
        </p:spPr>
        <p:txBody>
          <a:bodyPr wrap="square">
            <a:spAutoFit/>
          </a:bodyPr>
          <a:lstStyle/>
          <a:p>
            <a:pPr eaLnBrk="1"/>
            <a:r>
              <a:rPr lang="en-US" altLang="en-US" dirty="0">
                <a:latin typeface="Arial" panose="020B0604020202020204" pitchFamily="34" charset="0"/>
                <a:cs typeface="Arial" panose="020B0604020202020204" pitchFamily="34" charset="0"/>
              </a:rPr>
              <a:t>Spectral Clustering</a:t>
            </a:r>
            <a:endParaRPr altLang="en-US" dirty="0">
              <a:latin typeface="Arial" panose="020B0604020202020204" pitchFamily="34" charset="0"/>
              <a:cs typeface="Arial" panose="020B0604020202020204" pitchFamily="34" charset="0"/>
            </a:endParaRPr>
          </a:p>
        </p:txBody>
      </p:sp>
      <p:pic>
        <p:nvPicPr>
          <p:cNvPr id="17" name="Εικόνα 16">
            <a:extLst>
              <a:ext uri="{FF2B5EF4-FFF2-40B4-BE49-F238E27FC236}">
                <a16:creationId xmlns:a16="http://schemas.microsoft.com/office/drawing/2014/main" id="{CED855D4-D5F0-4CB9-BC82-09FE1235E01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40230" y="2386151"/>
            <a:ext cx="2742483" cy="2079565"/>
          </a:xfrm>
          <a:prstGeom prst="rect">
            <a:avLst/>
          </a:prstGeom>
        </p:spPr>
      </p:pic>
      <p:pic>
        <p:nvPicPr>
          <p:cNvPr id="7" name="Εικόνα 6">
            <a:extLst>
              <a:ext uri="{FF2B5EF4-FFF2-40B4-BE49-F238E27FC236}">
                <a16:creationId xmlns:a16="http://schemas.microsoft.com/office/drawing/2014/main" id="{A0F7E968-865E-49CC-8875-B9D24D5CDB9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927829" y="2396733"/>
            <a:ext cx="2727892" cy="2058444"/>
          </a:xfrm>
          <a:prstGeom prst="rect">
            <a:avLst/>
          </a:prstGeom>
        </p:spPr>
      </p:pic>
      <p:pic>
        <p:nvPicPr>
          <p:cNvPr id="3" name="Εικόνα 2">
            <a:extLst>
              <a:ext uri="{FF2B5EF4-FFF2-40B4-BE49-F238E27FC236}">
                <a16:creationId xmlns:a16="http://schemas.microsoft.com/office/drawing/2014/main" id="{101E7160-5706-4C08-8E0F-814C821E7715}"/>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782257" y="2390717"/>
            <a:ext cx="2721671" cy="2059894"/>
          </a:xfrm>
          <a:prstGeom prst="rect">
            <a:avLst/>
          </a:prstGeom>
        </p:spPr>
      </p:pic>
      <p:sp>
        <p:nvSpPr>
          <p:cNvPr id="9" name="TextBox 8">
            <a:extLst>
              <a:ext uri="{FF2B5EF4-FFF2-40B4-BE49-F238E27FC236}">
                <a16:creationId xmlns:a16="http://schemas.microsoft.com/office/drawing/2014/main" id="{D85D76B7-5F82-4411-AEC8-1BE792ECA689}"/>
              </a:ext>
            </a:extLst>
          </p:cNvPr>
          <p:cNvSpPr txBox="1"/>
          <p:nvPr/>
        </p:nvSpPr>
        <p:spPr>
          <a:xfrm>
            <a:off x="321910" y="1981803"/>
            <a:ext cx="3289273" cy="369332"/>
          </a:xfrm>
          <a:prstGeom prst="rect">
            <a:avLst/>
          </a:prstGeom>
          <a:noFill/>
        </p:spPr>
        <p:txBody>
          <a:bodyPr wrap="square" rtlCol="0">
            <a:spAutoFit/>
          </a:bodyPr>
          <a:lstStyle/>
          <a:p>
            <a:pPr marL="285750" indent="-285750">
              <a:buFont typeface="Arial" panose="020B0604020202020204" pitchFamily="34" charset="0"/>
              <a:buChar char="•"/>
            </a:pPr>
            <a:r>
              <a:rPr lang="en-US" dirty="0"/>
              <a:t>Unnormalized graph laplacian</a:t>
            </a:r>
          </a:p>
        </p:txBody>
      </p:sp>
      <p:sp>
        <p:nvSpPr>
          <p:cNvPr id="12" name="TextBox 11">
            <a:extLst>
              <a:ext uri="{FF2B5EF4-FFF2-40B4-BE49-F238E27FC236}">
                <a16:creationId xmlns:a16="http://schemas.microsoft.com/office/drawing/2014/main" id="{8C9CD88F-987F-43F2-AF83-88C91F3BC4E5}"/>
              </a:ext>
            </a:extLst>
          </p:cNvPr>
          <p:cNvSpPr txBox="1"/>
          <p:nvPr/>
        </p:nvSpPr>
        <p:spPr>
          <a:xfrm>
            <a:off x="7606092" y="1960595"/>
            <a:ext cx="2510852" cy="369332"/>
          </a:xfrm>
          <a:prstGeom prst="rect">
            <a:avLst/>
          </a:prstGeom>
          <a:noFill/>
        </p:spPr>
        <p:txBody>
          <a:bodyPr wrap="square" rtlCol="0">
            <a:spAutoFit/>
          </a:bodyPr>
          <a:lstStyle/>
          <a:p>
            <a:pPr marL="285750" indent="-285750">
              <a:buFont typeface="Arial" panose="020B0604020202020204" pitchFamily="34" charset="0"/>
              <a:buChar char="•"/>
            </a:pPr>
            <a:r>
              <a:rPr lang="en-US" dirty="0"/>
              <a:t>sklearn</a:t>
            </a:r>
          </a:p>
        </p:txBody>
      </p:sp>
      <p:sp>
        <p:nvSpPr>
          <p:cNvPr id="13" name="TextBox 12">
            <a:extLst>
              <a:ext uri="{FF2B5EF4-FFF2-40B4-BE49-F238E27FC236}">
                <a16:creationId xmlns:a16="http://schemas.microsoft.com/office/drawing/2014/main" id="{767D671F-6296-44D6-B23C-72FD346383DE}"/>
              </a:ext>
            </a:extLst>
          </p:cNvPr>
          <p:cNvSpPr txBox="1"/>
          <p:nvPr/>
        </p:nvSpPr>
        <p:spPr>
          <a:xfrm>
            <a:off x="3716114" y="1981803"/>
            <a:ext cx="3216488" cy="369332"/>
          </a:xfrm>
          <a:prstGeom prst="rect">
            <a:avLst/>
          </a:prstGeom>
          <a:noFill/>
        </p:spPr>
        <p:txBody>
          <a:bodyPr wrap="square">
            <a:spAutoFit/>
          </a:bodyPr>
          <a:lstStyle/>
          <a:p>
            <a:pPr marL="285750" indent="-285750">
              <a:buFont typeface="Arial" panose="020B0604020202020204" pitchFamily="34" charset="0"/>
              <a:buChar char="•"/>
            </a:pPr>
            <a:r>
              <a:rPr lang="en-US" dirty="0"/>
              <a:t>Normalized graph laplacian</a:t>
            </a:r>
          </a:p>
        </p:txBody>
      </p:sp>
      <p:pic>
        <p:nvPicPr>
          <p:cNvPr id="14" name="Εικόνα 13">
            <a:extLst>
              <a:ext uri="{FF2B5EF4-FFF2-40B4-BE49-F238E27FC236}">
                <a16:creationId xmlns:a16="http://schemas.microsoft.com/office/drawing/2014/main" id="{4CB61603-53DD-46CC-B4A7-392CF685B802}"/>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514196" y="4777367"/>
            <a:ext cx="2594552" cy="1996809"/>
          </a:xfrm>
          <a:prstGeom prst="rect">
            <a:avLst/>
          </a:prstGeom>
        </p:spPr>
      </p:pic>
      <p:pic>
        <p:nvPicPr>
          <p:cNvPr id="15" name="Εικόνα 14">
            <a:extLst>
              <a:ext uri="{FF2B5EF4-FFF2-40B4-BE49-F238E27FC236}">
                <a16:creationId xmlns:a16="http://schemas.microsoft.com/office/drawing/2014/main" id="{0DA5FBC6-515E-4E9F-AE0F-6EBA82C992F4}"/>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6956002" y="4776846"/>
            <a:ext cx="2671547" cy="1997893"/>
          </a:xfrm>
          <a:prstGeom prst="rect">
            <a:avLst/>
          </a:prstGeom>
        </p:spPr>
      </p:pic>
      <p:pic>
        <p:nvPicPr>
          <p:cNvPr id="16" name="Εικόνα 15">
            <a:extLst>
              <a:ext uri="{FF2B5EF4-FFF2-40B4-BE49-F238E27FC236}">
                <a16:creationId xmlns:a16="http://schemas.microsoft.com/office/drawing/2014/main" id="{4C398C40-3864-435C-8ACB-8A87F5A72141}"/>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3861131" y="4775097"/>
            <a:ext cx="2563921" cy="1990810"/>
          </a:xfrm>
          <a:prstGeom prst="rect">
            <a:avLst/>
          </a:prstGeom>
        </p:spPr>
      </p:pic>
    </p:spTree>
    <p:extLst>
      <p:ext uri="{BB962C8B-B14F-4D97-AF65-F5344CB8AC3E}">
        <p14:creationId xmlns:p14="http://schemas.microsoft.com/office/powerpoint/2010/main" val="2855995528"/>
      </p:ext>
    </p:extLst>
  </p:cSld>
  <p:clrMapOvr>
    <a:masterClrMapping/>
  </p:clrMapOvr>
  <p:transition spd="slow"/>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Θέση αριθμού διαφάνειας 3">
            <a:extLst>
              <a:ext uri="{FF2B5EF4-FFF2-40B4-BE49-F238E27FC236}">
                <a16:creationId xmlns:a16="http://schemas.microsoft.com/office/drawing/2014/main" id="{45B73EF7-26DC-4701-A2DE-74BE42DFD310}"/>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numCol="1" anchor="t" anchorCtr="0" compatLnSpc="1">
            <a:prstTxWarp prst="textNoShape">
              <a:avLst/>
            </a:prstTxWarp>
          </a:bodyPr>
          <a:lstStyle>
            <a:lvl1pPr>
              <a:spcAft>
                <a:spcPts val="1413"/>
              </a:spcAft>
              <a:defRPr sz="2200">
                <a:solidFill>
                  <a:srgbClr val="000000"/>
                </a:solidFill>
                <a:latin typeface="Source Sans Pro" panose="020B0503030403020204" pitchFamily="34" charset="0"/>
                <a:cs typeface="Tahoma" panose="020B060403050404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cs typeface="Tahoma" panose="020B060403050404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cs typeface="Tahoma" panose="020B060403050404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cs typeface="Tahoma" panose="020B060403050404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cs typeface="Tahoma" panose="020B060403050404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cs typeface="Tahoma" panose="020B060403050404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cs typeface="Tahoma" panose="020B060403050404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cs typeface="Tahoma" panose="020B060403050404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cs typeface="Tahoma" panose="020B0604030504040204" pitchFamily="34" charset="0"/>
              </a:defRPr>
            </a:lvl9pPr>
          </a:lstStyle>
          <a:p>
            <a:pPr fontAlgn="base">
              <a:spcBef>
                <a:spcPct val="0"/>
              </a:spcBef>
              <a:spcAft>
                <a:spcPct val="0"/>
              </a:spcAft>
            </a:pPr>
            <a:fld id="{D56CF392-B7C0-4A10-821E-D688F4C1818D}" type="slidenum">
              <a:rPr altLang="en-US" sz="1400" smtClean="0">
                <a:solidFill>
                  <a:schemeClr val="tx1"/>
                </a:solidFill>
                <a:latin typeface="Century Gothic" panose="020B0502020202020204" pitchFamily="34" charset="0"/>
                <a:cs typeface="Lucida Sans Unicode" panose="020B0602030504020204" pitchFamily="34" charset="0"/>
              </a:rPr>
              <a:pPr fontAlgn="base">
                <a:spcBef>
                  <a:spcPct val="0"/>
                </a:spcBef>
                <a:spcAft>
                  <a:spcPct val="0"/>
                </a:spcAft>
              </a:pPr>
              <a:t>41</a:t>
            </a:fld>
            <a:endParaRPr altLang="en-US" sz="1400">
              <a:solidFill>
                <a:schemeClr val="tx1"/>
              </a:solidFill>
              <a:latin typeface="Century Gothic" panose="020B0502020202020204" pitchFamily="34" charset="0"/>
              <a:cs typeface="Lucida Sans Unicode" panose="020B0602030504020204" pitchFamily="34" charset="0"/>
            </a:endParaRPr>
          </a:p>
        </p:txBody>
      </p:sp>
      <p:sp>
        <p:nvSpPr>
          <p:cNvPr id="19459" name="Τίτλος 1">
            <a:extLst>
              <a:ext uri="{FF2B5EF4-FFF2-40B4-BE49-F238E27FC236}">
                <a16:creationId xmlns:a16="http://schemas.microsoft.com/office/drawing/2014/main" id="{60E4D9A3-E916-4001-AFD7-01D056AC8A53}"/>
              </a:ext>
            </a:extLst>
          </p:cNvPr>
          <p:cNvSpPr txBox="1">
            <a:spLocks noGrp="1" noChangeArrowheads="1"/>
          </p:cNvSpPr>
          <p:nvPr>
            <p:ph type="title" idx="4294967295"/>
          </p:nvPr>
        </p:nvSpPr>
        <p:spPr>
          <a:xfrm>
            <a:off x="503238" y="1189673"/>
            <a:ext cx="9072562" cy="492443"/>
          </a:xfrm>
        </p:spPr>
        <p:txBody>
          <a:bodyPr wrap="square">
            <a:spAutoFit/>
          </a:bodyPr>
          <a:lstStyle/>
          <a:p>
            <a:pPr eaLnBrk="1"/>
            <a:r>
              <a:rPr lang="en-US" altLang="en-US" dirty="0">
                <a:latin typeface="Arial" panose="020B0604020202020204" pitchFamily="34" charset="0"/>
                <a:cs typeface="Arial" panose="020B0604020202020204" pitchFamily="34" charset="0"/>
              </a:rPr>
              <a:t>Scores</a:t>
            </a:r>
            <a:endParaRPr altLang="en-US" dirty="0">
              <a:latin typeface="Arial" panose="020B0604020202020204" pitchFamily="34" charset="0"/>
              <a:cs typeface="Arial" panose="020B0604020202020204" pitchFamily="34" charset="0"/>
            </a:endParaRPr>
          </a:p>
        </p:txBody>
      </p:sp>
      <p:pic>
        <p:nvPicPr>
          <p:cNvPr id="17" name="Εικόνα 16">
            <a:extLst>
              <a:ext uri="{FF2B5EF4-FFF2-40B4-BE49-F238E27FC236}">
                <a16:creationId xmlns:a16="http://schemas.microsoft.com/office/drawing/2014/main" id="{CED855D4-D5F0-4CB9-BC82-09FE1235E01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80204" y="2386151"/>
            <a:ext cx="2462534" cy="2079565"/>
          </a:xfrm>
          <a:prstGeom prst="rect">
            <a:avLst/>
          </a:prstGeom>
        </p:spPr>
      </p:pic>
      <p:pic>
        <p:nvPicPr>
          <p:cNvPr id="7" name="Εικόνα 6">
            <a:extLst>
              <a:ext uri="{FF2B5EF4-FFF2-40B4-BE49-F238E27FC236}">
                <a16:creationId xmlns:a16="http://schemas.microsoft.com/office/drawing/2014/main" id="{A0F7E968-865E-49CC-8875-B9D24D5CDB9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7037475" y="2396733"/>
            <a:ext cx="2508600" cy="2058444"/>
          </a:xfrm>
          <a:prstGeom prst="rect">
            <a:avLst/>
          </a:prstGeom>
        </p:spPr>
      </p:pic>
      <p:pic>
        <p:nvPicPr>
          <p:cNvPr id="3" name="Εικόνα 2">
            <a:extLst>
              <a:ext uri="{FF2B5EF4-FFF2-40B4-BE49-F238E27FC236}">
                <a16:creationId xmlns:a16="http://schemas.microsoft.com/office/drawing/2014/main" id="{101E7160-5706-4C08-8E0F-814C821E7715}"/>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879718" y="2390717"/>
            <a:ext cx="2526748" cy="2059894"/>
          </a:xfrm>
          <a:prstGeom prst="rect">
            <a:avLst/>
          </a:prstGeom>
        </p:spPr>
      </p:pic>
      <p:sp>
        <p:nvSpPr>
          <p:cNvPr id="9" name="TextBox 8">
            <a:extLst>
              <a:ext uri="{FF2B5EF4-FFF2-40B4-BE49-F238E27FC236}">
                <a16:creationId xmlns:a16="http://schemas.microsoft.com/office/drawing/2014/main" id="{D85D76B7-5F82-4411-AEC8-1BE792ECA689}"/>
              </a:ext>
            </a:extLst>
          </p:cNvPr>
          <p:cNvSpPr txBox="1"/>
          <p:nvPr/>
        </p:nvSpPr>
        <p:spPr>
          <a:xfrm>
            <a:off x="321910" y="1981803"/>
            <a:ext cx="3289273" cy="369332"/>
          </a:xfrm>
          <a:prstGeom prst="rect">
            <a:avLst/>
          </a:prstGeom>
          <a:noFill/>
        </p:spPr>
        <p:txBody>
          <a:bodyPr wrap="square" rtlCol="0">
            <a:spAutoFit/>
          </a:bodyPr>
          <a:lstStyle/>
          <a:p>
            <a:pPr marL="285750" indent="-285750">
              <a:buFont typeface="Arial" panose="020B0604020202020204" pitchFamily="34" charset="0"/>
              <a:buChar char="•"/>
            </a:pPr>
            <a:r>
              <a:rPr lang="en-US" dirty="0"/>
              <a:t>Unnormalized graph laplacian</a:t>
            </a:r>
          </a:p>
        </p:txBody>
      </p:sp>
      <p:sp>
        <p:nvSpPr>
          <p:cNvPr id="12" name="TextBox 11">
            <a:extLst>
              <a:ext uri="{FF2B5EF4-FFF2-40B4-BE49-F238E27FC236}">
                <a16:creationId xmlns:a16="http://schemas.microsoft.com/office/drawing/2014/main" id="{8C9CD88F-987F-43F2-AF83-88C91F3BC4E5}"/>
              </a:ext>
            </a:extLst>
          </p:cNvPr>
          <p:cNvSpPr txBox="1"/>
          <p:nvPr/>
        </p:nvSpPr>
        <p:spPr>
          <a:xfrm>
            <a:off x="7606092" y="1960595"/>
            <a:ext cx="2510852" cy="369332"/>
          </a:xfrm>
          <a:prstGeom prst="rect">
            <a:avLst/>
          </a:prstGeom>
          <a:noFill/>
        </p:spPr>
        <p:txBody>
          <a:bodyPr wrap="square" rtlCol="0">
            <a:spAutoFit/>
          </a:bodyPr>
          <a:lstStyle/>
          <a:p>
            <a:pPr marL="285750" indent="-285750">
              <a:buFont typeface="Arial" panose="020B0604020202020204" pitchFamily="34" charset="0"/>
              <a:buChar char="•"/>
            </a:pPr>
            <a:r>
              <a:rPr lang="en-US" dirty="0"/>
              <a:t>sklearn</a:t>
            </a:r>
          </a:p>
        </p:txBody>
      </p:sp>
      <p:sp>
        <p:nvSpPr>
          <p:cNvPr id="13" name="TextBox 12">
            <a:extLst>
              <a:ext uri="{FF2B5EF4-FFF2-40B4-BE49-F238E27FC236}">
                <a16:creationId xmlns:a16="http://schemas.microsoft.com/office/drawing/2014/main" id="{767D671F-6296-44D6-B23C-72FD346383DE}"/>
              </a:ext>
            </a:extLst>
          </p:cNvPr>
          <p:cNvSpPr txBox="1"/>
          <p:nvPr/>
        </p:nvSpPr>
        <p:spPr>
          <a:xfrm>
            <a:off x="3716114" y="1981803"/>
            <a:ext cx="3216488" cy="369332"/>
          </a:xfrm>
          <a:prstGeom prst="rect">
            <a:avLst/>
          </a:prstGeom>
          <a:noFill/>
        </p:spPr>
        <p:txBody>
          <a:bodyPr wrap="square">
            <a:spAutoFit/>
          </a:bodyPr>
          <a:lstStyle/>
          <a:p>
            <a:pPr marL="285750" indent="-285750">
              <a:buFont typeface="Arial" panose="020B0604020202020204" pitchFamily="34" charset="0"/>
              <a:buChar char="•"/>
            </a:pPr>
            <a:r>
              <a:rPr lang="en-US" dirty="0"/>
              <a:t>Normalized graph laplacian</a:t>
            </a:r>
          </a:p>
        </p:txBody>
      </p:sp>
      <p:pic>
        <p:nvPicPr>
          <p:cNvPr id="14" name="Εικόνα 13">
            <a:extLst>
              <a:ext uri="{FF2B5EF4-FFF2-40B4-BE49-F238E27FC236}">
                <a16:creationId xmlns:a16="http://schemas.microsoft.com/office/drawing/2014/main" id="{4CB61603-53DD-46CC-B4A7-392CF685B802}"/>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616917" y="4777367"/>
            <a:ext cx="2389109" cy="1996809"/>
          </a:xfrm>
          <a:prstGeom prst="rect">
            <a:avLst/>
          </a:prstGeom>
        </p:spPr>
      </p:pic>
      <p:pic>
        <p:nvPicPr>
          <p:cNvPr id="15" name="Εικόνα 14">
            <a:extLst>
              <a:ext uri="{FF2B5EF4-FFF2-40B4-BE49-F238E27FC236}">
                <a16:creationId xmlns:a16="http://schemas.microsoft.com/office/drawing/2014/main" id="{0DA5FBC6-515E-4E9F-AE0F-6EBA82C992F4}"/>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7074912" y="4776846"/>
            <a:ext cx="2433726" cy="1997893"/>
          </a:xfrm>
          <a:prstGeom prst="rect">
            <a:avLst/>
          </a:prstGeom>
        </p:spPr>
      </p:pic>
      <p:pic>
        <p:nvPicPr>
          <p:cNvPr id="16" name="Εικόνα 15">
            <a:extLst>
              <a:ext uri="{FF2B5EF4-FFF2-40B4-BE49-F238E27FC236}">
                <a16:creationId xmlns:a16="http://schemas.microsoft.com/office/drawing/2014/main" id="{4C398C40-3864-435C-8ACB-8A87F5A72141}"/>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3919491" y="4775097"/>
            <a:ext cx="2447201" cy="1990810"/>
          </a:xfrm>
          <a:prstGeom prst="rect">
            <a:avLst/>
          </a:prstGeom>
        </p:spPr>
      </p:pic>
    </p:spTree>
    <p:extLst>
      <p:ext uri="{BB962C8B-B14F-4D97-AF65-F5344CB8AC3E}">
        <p14:creationId xmlns:p14="http://schemas.microsoft.com/office/powerpoint/2010/main" val="3741252404"/>
      </p:ext>
    </p:extLst>
  </p:cSld>
  <p:clrMapOvr>
    <a:masterClrMapping/>
  </p:clrMapOvr>
  <p:transition spd="slow"/>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Θέση αριθμού διαφάνειας 3">
            <a:extLst>
              <a:ext uri="{FF2B5EF4-FFF2-40B4-BE49-F238E27FC236}">
                <a16:creationId xmlns:a16="http://schemas.microsoft.com/office/drawing/2014/main" id="{45B73EF7-26DC-4701-A2DE-74BE42DFD310}"/>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numCol="1" anchor="t" anchorCtr="0" compatLnSpc="1">
            <a:prstTxWarp prst="textNoShape">
              <a:avLst/>
            </a:prstTxWarp>
          </a:bodyPr>
          <a:lstStyle>
            <a:lvl1pPr>
              <a:spcAft>
                <a:spcPts val="1413"/>
              </a:spcAft>
              <a:defRPr sz="2200">
                <a:solidFill>
                  <a:srgbClr val="000000"/>
                </a:solidFill>
                <a:latin typeface="Source Sans Pro" panose="020B0503030403020204" pitchFamily="34" charset="0"/>
                <a:cs typeface="Tahoma" panose="020B060403050404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cs typeface="Tahoma" panose="020B060403050404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cs typeface="Tahoma" panose="020B060403050404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cs typeface="Tahoma" panose="020B060403050404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cs typeface="Tahoma" panose="020B060403050404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cs typeface="Tahoma" panose="020B060403050404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cs typeface="Tahoma" panose="020B060403050404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cs typeface="Tahoma" panose="020B060403050404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cs typeface="Tahoma" panose="020B0604030504040204" pitchFamily="34" charset="0"/>
              </a:defRPr>
            </a:lvl9pPr>
          </a:lstStyle>
          <a:p>
            <a:pPr fontAlgn="base">
              <a:spcBef>
                <a:spcPct val="0"/>
              </a:spcBef>
              <a:spcAft>
                <a:spcPct val="0"/>
              </a:spcAft>
            </a:pPr>
            <a:fld id="{D56CF392-B7C0-4A10-821E-D688F4C1818D}" type="slidenum">
              <a:rPr altLang="en-US" sz="1400" smtClean="0">
                <a:solidFill>
                  <a:schemeClr val="tx1"/>
                </a:solidFill>
                <a:latin typeface="Century Gothic" panose="020B0502020202020204" pitchFamily="34" charset="0"/>
                <a:cs typeface="Lucida Sans Unicode" panose="020B0602030504020204" pitchFamily="34" charset="0"/>
              </a:rPr>
              <a:pPr fontAlgn="base">
                <a:spcBef>
                  <a:spcPct val="0"/>
                </a:spcBef>
                <a:spcAft>
                  <a:spcPct val="0"/>
                </a:spcAft>
              </a:pPr>
              <a:t>42</a:t>
            </a:fld>
            <a:endParaRPr altLang="en-US" sz="1400">
              <a:solidFill>
                <a:schemeClr val="tx1"/>
              </a:solidFill>
              <a:latin typeface="Century Gothic" panose="020B0502020202020204" pitchFamily="34" charset="0"/>
              <a:cs typeface="Lucida Sans Unicode" panose="020B0602030504020204" pitchFamily="34" charset="0"/>
            </a:endParaRPr>
          </a:p>
        </p:txBody>
      </p:sp>
      <p:sp>
        <p:nvSpPr>
          <p:cNvPr id="19459" name="Τίτλος 1">
            <a:extLst>
              <a:ext uri="{FF2B5EF4-FFF2-40B4-BE49-F238E27FC236}">
                <a16:creationId xmlns:a16="http://schemas.microsoft.com/office/drawing/2014/main" id="{60E4D9A3-E916-4001-AFD7-01D056AC8A53}"/>
              </a:ext>
            </a:extLst>
          </p:cNvPr>
          <p:cNvSpPr txBox="1">
            <a:spLocks noGrp="1" noChangeArrowheads="1"/>
          </p:cNvSpPr>
          <p:nvPr>
            <p:ph type="title" idx="4294967295"/>
          </p:nvPr>
        </p:nvSpPr>
        <p:spPr>
          <a:xfrm>
            <a:off x="503238" y="1189673"/>
            <a:ext cx="9072562" cy="492443"/>
          </a:xfrm>
        </p:spPr>
        <p:txBody>
          <a:bodyPr wrap="square">
            <a:spAutoFit/>
          </a:bodyPr>
          <a:lstStyle/>
          <a:p>
            <a:pPr eaLnBrk="1"/>
            <a:r>
              <a:rPr lang="el-GR" altLang="en-US" dirty="0">
                <a:latin typeface="Arial" panose="020B0604020202020204" pitchFamily="34" charset="0"/>
                <a:cs typeface="Arial" panose="020B0604020202020204" pitchFamily="34" charset="0"/>
              </a:rPr>
              <a:t>Αποτελέσματα για </a:t>
            </a:r>
            <a:r>
              <a:rPr lang="en-US" altLang="en-US" dirty="0">
                <a:latin typeface="Arial" panose="020B0604020202020204" pitchFamily="34" charset="0"/>
                <a:cs typeface="Arial" panose="020B0604020202020204" pitchFamily="34" charset="0"/>
              </a:rPr>
              <a:t>n_clusters = 10</a:t>
            </a:r>
            <a:endParaRPr altLang="en-US" dirty="0">
              <a:latin typeface="Arial" panose="020B0604020202020204" pitchFamily="34" charset="0"/>
              <a:cs typeface="Arial" panose="020B0604020202020204" pitchFamily="34" charset="0"/>
            </a:endParaRPr>
          </a:p>
        </p:txBody>
      </p:sp>
      <p:pic>
        <p:nvPicPr>
          <p:cNvPr id="17" name="Εικόνα 16">
            <a:extLst>
              <a:ext uri="{FF2B5EF4-FFF2-40B4-BE49-F238E27FC236}">
                <a16:creationId xmlns:a16="http://schemas.microsoft.com/office/drawing/2014/main" id="{CED855D4-D5F0-4CB9-BC82-09FE1235E01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42246" y="2386151"/>
            <a:ext cx="2338449" cy="2079565"/>
          </a:xfrm>
          <a:prstGeom prst="rect">
            <a:avLst/>
          </a:prstGeom>
        </p:spPr>
      </p:pic>
      <p:pic>
        <p:nvPicPr>
          <p:cNvPr id="7" name="Εικόνα 6">
            <a:extLst>
              <a:ext uri="{FF2B5EF4-FFF2-40B4-BE49-F238E27FC236}">
                <a16:creationId xmlns:a16="http://schemas.microsoft.com/office/drawing/2014/main" id="{A0F7E968-865E-49CC-8875-B9D24D5CDB9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7092742" y="2396733"/>
            <a:ext cx="2398066" cy="2058444"/>
          </a:xfrm>
          <a:prstGeom prst="rect">
            <a:avLst/>
          </a:prstGeom>
        </p:spPr>
      </p:pic>
      <p:pic>
        <p:nvPicPr>
          <p:cNvPr id="3" name="Εικόνα 2">
            <a:extLst>
              <a:ext uri="{FF2B5EF4-FFF2-40B4-BE49-F238E27FC236}">
                <a16:creationId xmlns:a16="http://schemas.microsoft.com/office/drawing/2014/main" id="{101E7160-5706-4C08-8E0F-814C821E7715}"/>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959484" y="2390717"/>
            <a:ext cx="2367216" cy="2059894"/>
          </a:xfrm>
          <a:prstGeom prst="rect">
            <a:avLst/>
          </a:prstGeom>
        </p:spPr>
      </p:pic>
      <p:sp>
        <p:nvSpPr>
          <p:cNvPr id="9" name="TextBox 8">
            <a:extLst>
              <a:ext uri="{FF2B5EF4-FFF2-40B4-BE49-F238E27FC236}">
                <a16:creationId xmlns:a16="http://schemas.microsoft.com/office/drawing/2014/main" id="{D85D76B7-5F82-4411-AEC8-1BE792ECA689}"/>
              </a:ext>
            </a:extLst>
          </p:cNvPr>
          <p:cNvSpPr txBox="1"/>
          <p:nvPr/>
        </p:nvSpPr>
        <p:spPr>
          <a:xfrm>
            <a:off x="321910" y="1981803"/>
            <a:ext cx="3289273" cy="369332"/>
          </a:xfrm>
          <a:prstGeom prst="rect">
            <a:avLst/>
          </a:prstGeom>
          <a:noFill/>
        </p:spPr>
        <p:txBody>
          <a:bodyPr wrap="square" rtlCol="0">
            <a:spAutoFit/>
          </a:bodyPr>
          <a:lstStyle/>
          <a:p>
            <a:pPr marL="285750" indent="-285750">
              <a:buFont typeface="Arial" panose="020B0604020202020204" pitchFamily="34" charset="0"/>
              <a:buChar char="•"/>
            </a:pPr>
            <a:r>
              <a:rPr lang="en-US" dirty="0"/>
              <a:t>Unnormalized graph laplacian</a:t>
            </a:r>
          </a:p>
        </p:txBody>
      </p:sp>
      <p:sp>
        <p:nvSpPr>
          <p:cNvPr id="12" name="TextBox 11">
            <a:extLst>
              <a:ext uri="{FF2B5EF4-FFF2-40B4-BE49-F238E27FC236}">
                <a16:creationId xmlns:a16="http://schemas.microsoft.com/office/drawing/2014/main" id="{8C9CD88F-987F-43F2-AF83-88C91F3BC4E5}"/>
              </a:ext>
            </a:extLst>
          </p:cNvPr>
          <p:cNvSpPr txBox="1"/>
          <p:nvPr/>
        </p:nvSpPr>
        <p:spPr>
          <a:xfrm>
            <a:off x="7606092" y="1960595"/>
            <a:ext cx="2510852" cy="369332"/>
          </a:xfrm>
          <a:prstGeom prst="rect">
            <a:avLst/>
          </a:prstGeom>
          <a:noFill/>
        </p:spPr>
        <p:txBody>
          <a:bodyPr wrap="square" rtlCol="0">
            <a:spAutoFit/>
          </a:bodyPr>
          <a:lstStyle/>
          <a:p>
            <a:pPr marL="285750" indent="-285750">
              <a:buFont typeface="Arial" panose="020B0604020202020204" pitchFamily="34" charset="0"/>
              <a:buChar char="•"/>
            </a:pPr>
            <a:r>
              <a:rPr lang="en-US" dirty="0"/>
              <a:t>sklearn</a:t>
            </a:r>
          </a:p>
        </p:txBody>
      </p:sp>
      <p:sp>
        <p:nvSpPr>
          <p:cNvPr id="13" name="TextBox 12">
            <a:extLst>
              <a:ext uri="{FF2B5EF4-FFF2-40B4-BE49-F238E27FC236}">
                <a16:creationId xmlns:a16="http://schemas.microsoft.com/office/drawing/2014/main" id="{767D671F-6296-44D6-B23C-72FD346383DE}"/>
              </a:ext>
            </a:extLst>
          </p:cNvPr>
          <p:cNvSpPr txBox="1"/>
          <p:nvPr/>
        </p:nvSpPr>
        <p:spPr>
          <a:xfrm>
            <a:off x="3716114" y="1981803"/>
            <a:ext cx="3216488" cy="369332"/>
          </a:xfrm>
          <a:prstGeom prst="rect">
            <a:avLst/>
          </a:prstGeom>
          <a:noFill/>
        </p:spPr>
        <p:txBody>
          <a:bodyPr wrap="square">
            <a:spAutoFit/>
          </a:bodyPr>
          <a:lstStyle/>
          <a:p>
            <a:pPr marL="285750" indent="-285750">
              <a:buFont typeface="Arial" panose="020B0604020202020204" pitchFamily="34" charset="0"/>
              <a:buChar char="•"/>
            </a:pPr>
            <a:r>
              <a:rPr lang="en-US" dirty="0"/>
              <a:t>Normalized graph laplacian</a:t>
            </a:r>
          </a:p>
        </p:txBody>
      </p:sp>
      <p:pic>
        <p:nvPicPr>
          <p:cNvPr id="4" name="Εικόνα 3" descr="Εικόνα που περιέχει πίνακας&#10;&#10;Περιγραφή που δημιουργήθηκε αυτόματα">
            <a:extLst>
              <a:ext uri="{FF2B5EF4-FFF2-40B4-BE49-F238E27FC236}">
                <a16:creationId xmlns:a16="http://schemas.microsoft.com/office/drawing/2014/main" id="{51CAB002-0C1E-49A8-904E-EC2B01CDDF1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15380" y="5175548"/>
            <a:ext cx="8255424" cy="1098606"/>
          </a:xfrm>
          <a:prstGeom prst="rect">
            <a:avLst/>
          </a:prstGeom>
        </p:spPr>
      </p:pic>
    </p:spTree>
    <p:extLst>
      <p:ext uri="{BB962C8B-B14F-4D97-AF65-F5344CB8AC3E}">
        <p14:creationId xmlns:p14="http://schemas.microsoft.com/office/powerpoint/2010/main" val="1399109635"/>
      </p:ext>
    </p:extLst>
  </p:cSld>
  <p:clrMapOvr>
    <a:masterClrMapping/>
  </p:clrMapOvr>
  <p:transition spd="slow"/>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Τίτλος 1">
            <a:extLst>
              <a:ext uri="{FF2B5EF4-FFF2-40B4-BE49-F238E27FC236}">
                <a16:creationId xmlns:a16="http://schemas.microsoft.com/office/drawing/2014/main" id="{4E0FA47B-4E8A-4D5F-86A1-1FC274F7EC06}"/>
              </a:ext>
            </a:extLst>
          </p:cNvPr>
          <p:cNvSpPr txBox="1">
            <a:spLocks noGrp="1" noChangeArrowheads="1"/>
          </p:cNvSpPr>
          <p:nvPr>
            <p:ph type="title" idx="4294967295"/>
          </p:nvPr>
        </p:nvSpPr>
        <p:spPr>
          <a:xfrm>
            <a:off x="503238" y="1189673"/>
            <a:ext cx="9072562" cy="492443"/>
          </a:xfrm>
        </p:spPr>
        <p:txBody>
          <a:bodyPr wrap="square">
            <a:spAutoFit/>
          </a:bodyPr>
          <a:lstStyle/>
          <a:p>
            <a:pPr eaLnBrk="1"/>
            <a:r>
              <a:rPr altLang="en-US" dirty="0">
                <a:latin typeface="Arial" panose="020B0604020202020204" pitchFamily="34" charset="0"/>
                <a:cs typeface="Arial" panose="020B0604020202020204" pitchFamily="34" charset="0"/>
              </a:rPr>
              <a:t>Dataset </a:t>
            </a:r>
            <a:r>
              <a:rPr lang="el-GR" altLang="en-US" dirty="0">
                <a:latin typeface="Arial" panose="020B0604020202020204" pitchFamily="34" charset="0"/>
                <a:cs typeface="Arial" panose="020B0604020202020204" pitchFamily="34" charset="0"/>
              </a:rPr>
              <a:t>2</a:t>
            </a:r>
            <a:endParaRPr altLang="en-US" dirty="0">
              <a:latin typeface="Arial" panose="020B0604020202020204" pitchFamily="34" charset="0"/>
              <a:cs typeface="Arial" panose="020B0604020202020204" pitchFamily="34" charset="0"/>
            </a:endParaRPr>
          </a:p>
        </p:txBody>
      </p:sp>
      <p:sp>
        <p:nvSpPr>
          <p:cNvPr id="9219" name="Θέση κειμένου 2">
            <a:extLst>
              <a:ext uri="{FF2B5EF4-FFF2-40B4-BE49-F238E27FC236}">
                <a16:creationId xmlns:a16="http://schemas.microsoft.com/office/drawing/2014/main" id="{94D38C96-F3BF-4AD5-B5BC-FDDA6363720D}"/>
              </a:ext>
            </a:extLst>
          </p:cNvPr>
          <p:cNvSpPr txBox="1">
            <a:spLocks noGrp="1" noChangeArrowheads="1"/>
          </p:cNvSpPr>
          <p:nvPr>
            <p:ph type="body" idx="4294967295"/>
          </p:nvPr>
        </p:nvSpPr>
        <p:spPr>
          <a:xfrm>
            <a:off x="503238" y="3260179"/>
            <a:ext cx="4537074" cy="2410916"/>
          </a:xfrm>
        </p:spPr>
        <p:txBody>
          <a:bodyPr wrap="square" anchor="ctr">
            <a:spAutoFit/>
          </a:bodyPr>
          <a:lstStyle/>
          <a:p>
            <a:pPr marL="342900" indent="-342900" eaLnBrk="1">
              <a:buSzPct val="45000"/>
              <a:buFontTx/>
              <a:buChar char="•"/>
            </a:pPr>
            <a:r>
              <a:rPr lang="el-GR" altLang="en-US" dirty="0">
                <a:latin typeface="Arial" panose="020B0604020202020204" pitchFamily="34" charset="0"/>
                <a:cs typeface="Arial" panose="020B0604020202020204" pitchFamily="34" charset="0"/>
              </a:rPr>
              <a:t>5 τύποι καρκίνου</a:t>
            </a:r>
          </a:p>
          <a:p>
            <a:pPr marL="342900" indent="-342900" eaLnBrk="1">
              <a:buSzPct val="45000"/>
              <a:buFontTx/>
              <a:buChar char="•"/>
            </a:pPr>
            <a:r>
              <a:rPr lang="el-GR" altLang="en-US" dirty="0">
                <a:latin typeface="Arial" panose="020B0604020202020204" pitchFamily="34" charset="0"/>
                <a:cs typeface="Arial" panose="020B0604020202020204" pitchFamily="34" charset="0"/>
              </a:rPr>
              <a:t>Χαρακτηριστικά: 20531</a:t>
            </a:r>
            <a:endParaRPr lang="en-US" altLang="en-US" dirty="0">
              <a:solidFill>
                <a:srgbClr val="123654"/>
              </a:solidFill>
              <a:latin typeface="Arial" panose="020B0604020202020204" pitchFamily="34" charset="0"/>
              <a:cs typeface="Arial" panose="020B0604020202020204" pitchFamily="34" charset="0"/>
            </a:endParaRPr>
          </a:p>
          <a:p>
            <a:pPr marL="342900" indent="-342900" eaLnBrk="1">
              <a:buSzPct val="45000"/>
              <a:buFontTx/>
              <a:buChar char="•"/>
            </a:pPr>
            <a:r>
              <a:rPr lang="en-US" altLang="en-US" dirty="0">
                <a:latin typeface="Arial" panose="020B0604020202020204" pitchFamily="34" charset="0"/>
                <a:cs typeface="Arial" panose="020B0604020202020204" pitchFamily="34" charset="0"/>
              </a:rPr>
              <a:t>RNA-Seq gene expression levels</a:t>
            </a:r>
            <a:endParaRPr lang="en-US" b="0" i="0" dirty="0">
              <a:solidFill>
                <a:srgbClr val="123654"/>
              </a:solidFill>
              <a:effectLst/>
              <a:latin typeface="Arial" panose="020B0604020202020204" pitchFamily="34" charset="0"/>
            </a:endParaRPr>
          </a:p>
          <a:p>
            <a:pPr marL="342900" indent="-342900" eaLnBrk="1">
              <a:buSzPct val="45000"/>
              <a:buFontTx/>
              <a:buChar char="•"/>
            </a:pPr>
            <a:r>
              <a:rPr altLang="en-US" dirty="0">
                <a:latin typeface="Arial" panose="020B0604020202020204" pitchFamily="34" charset="0"/>
                <a:cs typeface="Arial" panose="020B0604020202020204" pitchFamily="34" charset="0"/>
              </a:rPr>
              <a:t>Training set: </a:t>
            </a:r>
            <a:r>
              <a:rPr lang="en-US" altLang="en-US" dirty="0">
                <a:latin typeface="Arial" panose="020B0604020202020204" pitchFamily="34" charset="0"/>
                <a:cs typeface="Arial" panose="020B0604020202020204" pitchFamily="34" charset="0"/>
              </a:rPr>
              <a:t>480</a:t>
            </a:r>
            <a:endParaRPr altLang="en-US" dirty="0">
              <a:latin typeface="Arial" panose="020B0604020202020204" pitchFamily="34" charset="0"/>
              <a:cs typeface="Arial" panose="020B0604020202020204" pitchFamily="34" charset="0"/>
            </a:endParaRPr>
          </a:p>
          <a:p>
            <a:pPr marL="342900" indent="-342900" eaLnBrk="1">
              <a:buSzPct val="45000"/>
              <a:buFontTx/>
              <a:buChar char="•"/>
            </a:pPr>
            <a:r>
              <a:rPr altLang="en-US" dirty="0">
                <a:latin typeface="Arial" panose="020B0604020202020204" pitchFamily="34" charset="0"/>
                <a:cs typeface="Arial" panose="020B0604020202020204" pitchFamily="34" charset="0"/>
              </a:rPr>
              <a:t>Test set: 321</a:t>
            </a:r>
          </a:p>
        </p:txBody>
      </p:sp>
      <p:pic>
        <p:nvPicPr>
          <p:cNvPr id="9221" name="Picture 5">
            <a:extLst>
              <a:ext uri="{FF2B5EF4-FFF2-40B4-BE49-F238E27FC236}">
                <a16:creationId xmlns:a16="http://schemas.microsoft.com/office/drawing/2014/main" id="{C8EB8225-655C-46A0-8408-BC8CF0669E51}"/>
              </a:ext>
            </a:extLst>
          </p:cNvPr>
          <p:cNvPicPr>
            <a:picLocks noGrp="1" noChangeAspect="1" noChangeArrowheads="1"/>
          </p:cNvPicPr>
          <p:nvPr>
            <p:ph type="pic" idx="4294967295"/>
          </p:nvPr>
        </p:nvPicPr>
        <p:blipFill>
          <a:blip r:embed="rId3">
            <a:extLst>
              <a:ext uri="{28A0092B-C50C-407E-A947-70E740481C1C}">
                <a14:useLocalDpi xmlns:a14="http://schemas.microsoft.com/office/drawing/2010/main" val="0"/>
              </a:ext>
            </a:extLst>
          </a:blip>
          <a:srcRect/>
          <a:stretch/>
        </p:blipFill>
        <p:spPr>
          <a:xfrm>
            <a:off x="5302771" y="3278963"/>
            <a:ext cx="3657600" cy="2373347"/>
          </a:xfrm>
        </p:spPr>
      </p:pic>
      <p:sp>
        <p:nvSpPr>
          <p:cNvPr id="9222" name="Θέση αριθμού διαφάνειας 8">
            <a:extLst>
              <a:ext uri="{FF2B5EF4-FFF2-40B4-BE49-F238E27FC236}">
                <a16:creationId xmlns:a16="http://schemas.microsoft.com/office/drawing/2014/main" id="{96C0E63F-6C65-4D08-9876-50D792CDF60F}"/>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numCol="1" anchor="t" anchorCtr="0" compatLnSpc="1">
            <a:prstTxWarp prst="textNoShape">
              <a:avLst/>
            </a:prstTxWarp>
          </a:bodyPr>
          <a:lstStyle>
            <a:lvl1pPr>
              <a:spcAft>
                <a:spcPts val="1413"/>
              </a:spcAft>
              <a:defRPr sz="2200">
                <a:solidFill>
                  <a:srgbClr val="000000"/>
                </a:solidFill>
                <a:latin typeface="Source Sans Pro" panose="020B0503030403020204" pitchFamily="34" charset="0"/>
                <a:cs typeface="Tahoma" panose="020B060403050404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cs typeface="Tahoma" panose="020B060403050404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cs typeface="Tahoma" panose="020B060403050404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cs typeface="Tahoma" panose="020B060403050404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cs typeface="Tahoma" panose="020B060403050404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cs typeface="Tahoma" panose="020B060403050404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cs typeface="Tahoma" panose="020B060403050404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cs typeface="Tahoma" panose="020B060403050404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cs typeface="Tahoma" panose="020B0604030504040204" pitchFamily="34" charset="0"/>
              </a:defRPr>
            </a:lvl9pPr>
          </a:lstStyle>
          <a:p>
            <a:pPr fontAlgn="base">
              <a:spcBef>
                <a:spcPct val="0"/>
              </a:spcBef>
              <a:spcAft>
                <a:spcPct val="0"/>
              </a:spcAft>
            </a:pPr>
            <a:fld id="{0B9F2D98-1C38-4F4A-805C-2D7809DDBEB4}" type="slidenum">
              <a:rPr altLang="en-US" sz="1400" smtClean="0">
                <a:solidFill>
                  <a:schemeClr val="tx1"/>
                </a:solidFill>
                <a:latin typeface="Century Gothic" panose="020B0502020202020204" pitchFamily="34" charset="0"/>
                <a:cs typeface="Lucida Sans Unicode" panose="020B0602030504020204" pitchFamily="34" charset="0"/>
              </a:rPr>
              <a:pPr fontAlgn="base">
                <a:spcBef>
                  <a:spcPct val="0"/>
                </a:spcBef>
                <a:spcAft>
                  <a:spcPct val="0"/>
                </a:spcAft>
              </a:pPr>
              <a:t>43</a:t>
            </a:fld>
            <a:endParaRPr altLang="en-US" sz="1400">
              <a:solidFill>
                <a:schemeClr val="tx1"/>
              </a:solidFill>
              <a:latin typeface="Century Gothic" panose="020B0502020202020204" pitchFamily="34" charset="0"/>
              <a:cs typeface="Lucida Sans Unicode" panose="020B0602030504020204" pitchFamily="34" charset="0"/>
            </a:endParaRPr>
          </a:p>
        </p:txBody>
      </p:sp>
    </p:spTree>
    <p:extLst>
      <p:ext uri="{BB962C8B-B14F-4D97-AF65-F5344CB8AC3E}">
        <p14:creationId xmlns:p14="http://schemas.microsoft.com/office/powerpoint/2010/main" val="2980493688"/>
      </p:ext>
    </p:extLst>
  </p:cSld>
  <p:clrMapOvr>
    <a:masterClrMapping/>
  </p:clrMapOvr>
  <p:transition spd="slow"/>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Θέση αριθμού διαφάνειας 3">
            <a:extLst>
              <a:ext uri="{FF2B5EF4-FFF2-40B4-BE49-F238E27FC236}">
                <a16:creationId xmlns:a16="http://schemas.microsoft.com/office/drawing/2014/main" id="{45B73EF7-26DC-4701-A2DE-74BE42DFD310}"/>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numCol="1" anchor="t" anchorCtr="0" compatLnSpc="1">
            <a:prstTxWarp prst="textNoShape">
              <a:avLst/>
            </a:prstTxWarp>
          </a:bodyPr>
          <a:lstStyle>
            <a:lvl1pPr>
              <a:spcAft>
                <a:spcPts val="1413"/>
              </a:spcAft>
              <a:defRPr sz="2200">
                <a:solidFill>
                  <a:srgbClr val="000000"/>
                </a:solidFill>
                <a:latin typeface="Source Sans Pro" panose="020B0503030403020204" pitchFamily="34" charset="0"/>
                <a:cs typeface="Tahoma" panose="020B060403050404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cs typeface="Tahoma" panose="020B060403050404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cs typeface="Tahoma" panose="020B060403050404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cs typeface="Tahoma" panose="020B060403050404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cs typeface="Tahoma" panose="020B060403050404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cs typeface="Tahoma" panose="020B060403050404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cs typeface="Tahoma" panose="020B060403050404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cs typeface="Tahoma" panose="020B060403050404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cs typeface="Tahoma" panose="020B0604030504040204" pitchFamily="34" charset="0"/>
              </a:defRPr>
            </a:lvl9pPr>
          </a:lstStyle>
          <a:p>
            <a:pPr fontAlgn="base">
              <a:spcBef>
                <a:spcPct val="0"/>
              </a:spcBef>
              <a:spcAft>
                <a:spcPct val="0"/>
              </a:spcAft>
            </a:pPr>
            <a:fld id="{D56CF392-B7C0-4A10-821E-D688F4C1818D}" type="slidenum">
              <a:rPr altLang="en-US" sz="1400" smtClean="0">
                <a:solidFill>
                  <a:schemeClr val="tx1"/>
                </a:solidFill>
                <a:latin typeface="Century Gothic" panose="020B0502020202020204" pitchFamily="34" charset="0"/>
                <a:cs typeface="Lucida Sans Unicode" panose="020B0602030504020204" pitchFamily="34" charset="0"/>
              </a:rPr>
              <a:pPr fontAlgn="base">
                <a:spcBef>
                  <a:spcPct val="0"/>
                </a:spcBef>
                <a:spcAft>
                  <a:spcPct val="0"/>
                </a:spcAft>
              </a:pPr>
              <a:t>44</a:t>
            </a:fld>
            <a:endParaRPr altLang="en-US" sz="1400">
              <a:solidFill>
                <a:schemeClr val="tx1"/>
              </a:solidFill>
              <a:latin typeface="Century Gothic" panose="020B0502020202020204" pitchFamily="34" charset="0"/>
              <a:cs typeface="Lucida Sans Unicode" panose="020B0602030504020204" pitchFamily="34" charset="0"/>
            </a:endParaRPr>
          </a:p>
        </p:txBody>
      </p:sp>
      <p:sp>
        <p:nvSpPr>
          <p:cNvPr id="19459" name="Τίτλος 1">
            <a:extLst>
              <a:ext uri="{FF2B5EF4-FFF2-40B4-BE49-F238E27FC236}">
                <a16:creationId xmlns:a16="http://schemas.microsoft.com/office/drawing/2014/main" id="{60E4D9A3-E916-4001-AFD7-01D056AC8A53}"/>
              </a:ext>
            </a:extLst>
          </p:cNvPr>
          <p:cNvSpPr txBox="1">
            <a:spLocks noGrp="1" noChangeArrowheads="1"/>
          </p:cNvSpPr>
          <p:nvPr>
            <p:ph type="title" idx="4294967295"/>
          </p:nvPr>
        </p:nvSpPr>
        <p:spPr>
          <a:xfrm>
            <a:off x="503238" y="1189673"/>
            <a:ext cx="9072562" cy="492443"/>
          </a:xfrm>
        </p:spPr>
        <p:txBody>
          <a:bodyPr wrap="square">
            <a:spAutoFit/>
          </a:bodyPr>
          <a:lstStyle/>
          <a:p>
            <a:pPr eaLnBrk="1"/>
            <a:r>
              <a:rPr lang="en-US" altLang="en-US" dirty="0">
                <a:latin typeface="Arial" panose="020B0604020202020204" pitchFamily="34" charset="0"/>
                <a:cs typeface="Arial" panose="020B0604020202020204" pitchFamily="34" charset="0"/>
              </a:rPr>
              <a:t>Embedding</a:t>
            </a:r>
            <a:endParaRPr altLang="en-US" dirty="0">
              <a:latin typeface="Arial" panose="020B0604020202020204" pitchFamily="34" charset="0"/>
              <a:cs typeface="Arial" panose="020B0604020202020204" pitchFamily="34" charset="0"/>
            </a:endParaRPr>
          </a:p>
        </p:txBody>
      </p:sp>
      <p:pic>
        <p:nvPicPr>
          <p:cNvPr id="17" name="Εικόνα 16">
            <a:extLst>
              <a:ext uri="{FF2B5EF4-FFF2-40B4-BE49-F238E27FC236}">
                <a16:creationId xmlns:a16="http://schemas.microsoft.com/office/drawing/2014/main" id="{CED855D4-D5F0-4CB9-BC82-09FE1235E01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790936" y="3122403"/>
            <a:ext cx="4497165" cy="3316255"/>
          </a:xfrm>
          <a:prstGeom prst="rect">
            <a:avLst/>
          </a:prstGeom>
        </p:spPr>
      </p:pic>
      <p:sp>
        <p:nvSpPr>
          <p:cNvPr id="9" name="Θέση κειμένου 2">
            <a:extLst>
              <a:ext uri="{FF2B5EF4-FFF2-40B4-BE49-F238E27FC236}">
                <a16:creationId xmlns:a16="http://schemas.microsoft.com/office/drawing/2014/main" id="{69BFD319-E43E-4B22-9F94-E94E0AC976E8}"/>
              </a:ext>
            </a:extLst>
          </p:cNvPr>
          <p:cNvSpPr txBox="1">
            <a:spLocks noChangeArrowheads="1"/>
          </p:cNvSpPr>
          <p:nvPr/>
        </p:nvSpPr>
        <p:spPr bwMode="auto">
          <a:xfrm>
            <a:off x="503238" y="2232982"/>
            <a:ext cx="576344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spAutoFit/>
          </a:bodyPr>
          <a:lstStyle>
            <a:lvl1pPr algn="l" rtl="0" eaLnBrk="0" fontAlgn="base" hangingPunct="0">
              <a:spcBef>
                <a:spcPct val="0"/>
              </a:spcBef>
              <a:spcAft>
                <a:spcPts val="1413"/>
              </a:spcAft>
              <a:defRPr lang="en-US" sz="2200" kern="1200">
                <a:solidFill>
                  <a:srgbClr val="000000"/>
                </a:solidFill>
                <a:latin typeface="Source Sans Pro" pitchFamily="34"/>
                <a:cs typeface="Tahoma" pitchFamily="2"/>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Tahoma" panose="020B0604030504040204" pitchFamily="3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Tahoma" panose="020B0604030504040204" pitchFamily="3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Tahoma" panose="020B060403050404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eaLnBrk="1">
              <a:buSzPct val="45000"/>
              <a:buFontTx/>
              <a:buChar char="•"/>
            </a:pPr>
            <a:r>
              <a:rPr lang="el-GR" altLang="en-US" dirty="0">
                <a:latin typeface="Arial" panose="020B0604020202020204" pitchFamily="34" charset="0"/>
                <a:cs typeface="Arial" panose="020B0604020202020204" pitchFamily="34" charset="0"/>
              </a:rPr>
              <a:t>Επιλέγεται </a:t>
            </a:r>
            <a:r>
              <a:rPr lang="en-US" altLang="en-US" dirty="0">
                <a:latin typeface="Arial" panose="020B0604020202020204" pitchFamily="34" charset="0"/>
                <a:cs typeface="Arial" panose="020B0604020202020204" pitchFamily="34" charset="0"/>
              </a:rPr>
              <a:t>affinity = ‘</a:t>
            </a:r>
            <a:r>
              <a:rPr lang="en-US" altLang="en-US" dirty="0" err="1">
                <a:latin typeface="Arial" panose="020B0604020202020204" pitchFamily="34" charset="0"/>
                <a:cs typeface="Arial" panose="020B0604020202020204" pitchFamily="34" charset="0"/>
              </a:rPr>
              <a:t>rbf</a:t>
            </a:r>
            <a:r>
              <a:rPr lang="en-US" altLang="en-US" dirty="0">
                <a:latin typeface="Arial" panose="020B0604020202020204" pitchFamily="34" charset="0"/>
                <a:cs typeface="Arial" panose="020B0604020202020204" pitchFamily="34" charset="0"/>
              </a:rPr>
              <a:t>’ </a:t>
            </a:r>
            <a:r>
              <a:rPr lang="el-GR" altLang="en-US" dirty="0">
                <a:latin typeface="Arial" panose="020B0604020202020204" pitchFamily="34" charset="0"/>
                <a:cs typeface="Arial" panose="020B0604020202020204" pitchFamily="34" charset="0"/>
              </a:rPr>
              <a:t>και </a:t>
            </a:r>
            <a:r>
              <a:rPr lang="en-US" altLang="en-US" dirty="0">
                <a:latin typeface="Arial" panose="020B0604020202020204" pitchFamily="34" charset="0"/>
                <a:cs typeface="Arial" panose="020B0604020202020204" pitchFamily="34" charset="0"/>
              </a:rPr>
              <a:t>gamma = 10</a:t>
            </a:r>
            <a:r>
              <a:rPr lang="en-US" altLang="en-US" baseline="30000" dirty="0">
                <a:latin typeface="Arial" panose="020B0604020202020204" pitchFamily="34" charset="0"/>
                <a:cs typeface="Arial" panose="020B0604020202020204" pitchFamily="34" charset="0"/>
              </a:rPr>
              <a:t>-4</a:t>
            </a:r>
            <a:endParaRPr lang="en-US" alt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39308027"/>
      </p:ext>
    </p:extLst>
  </p:cSld>
  <p:clrMapOvr>
    <a:masterClrMapping/>
  </p:clrMapOvr>
  <p:transition spd="slow"/>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Θέση αριθμού διαφάνειας 3">
            <a:extLst>
              <a:ext uri="{FF2B5EF4-FFF2-40B4-BE49-F238E27FC236}">
                <a16:creationId xmlns:a16="http://schemas.microsoft.com/office/drawing/2014/main" id="{45B73EF7-26DC-4701-A2DE-74BE42DFD310}"/>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numCol="1" anchor="t" anchorCtr="0" compatLnSpc="1">
            <a:prstTxWarp prst="textNoShape">
              <a:avLst/>
            </a:prstTxWarp>
          </a:bodyPr>
          <a:lstStyle>
            <a:lvl1pPr>
              <a:spcAft>
                <a:spcPts val="1413"/>
              </a:spcAft>
              <a:defRPr sz="2200">
                <a:solidFill>
                  <a:srgbClr val="000000"/>
                </a:solidFill>
                <a:latin typeface="Source Sans Pro" panose="020B0503030403020204" pitchFamily="34" charset="0"/>
                <a:cs typeface="Tahoma" panose="020B060403050404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cs typeface="Tahoma" panose="020B060403050404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cs typeface="Tahoma" panose="020B060403050404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cs typeface="Tahoma" panose="020B060403050404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cs typeface="Tahoma" panose="020B060403050404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cs typeface="Tahoma" panose="020B060403050404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cs typeface="Tahoma" panose="020B060403050404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cs typeface="Tahoma" panose="020B060403050404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cs typeface="Tahoma" panose="020B0604030504040204" pitchFamily="34" charset="0"/>
              </a:defRPr>
            </a:lvl9pPr>
          </a:lstStyle>
          <a:p>
            <a:pPr fontAlgn="base">
              <a:spcBef>
                <a:spcPct val="0"/>
              </a:spcBef>
              <a:spcAft>
                <a:spcPct val="0"/>
              </a:spcAft>
            </a:pPr>
            <a:fld id="{D56CF392-B7C0-4A10-821E-D688F4C1818D}" type="slidenum">
              <a:rPr altLang="en-US" sz="1400" smtClean="0">
                <a:solidFill>
                  <a:schemeClr val="tx1"/>
                </a:solidFill>
                <a:latin typeface="Century Gothic" panose="020B0502020202020204" pitchFamily="34" charset="0"/>
                <a:cs typeface="Lucida Sans Unicode" panose="020B0602030504020204" pitchFamily="34" charset="0"/>
              </a:rPr>
              <a:pPr fontAlgn="base">
                <a:spcBef>
                  <a:spcPct val="0"/>
                </a:spcBef>
                <a:spcAft>
                  <a:spcPct val="0"/>
                </a:spcAft>
              </a:pPr>
              <a:t>45</a:t>
            </a:fld>
            <a:endParaRPr altLang="en-US" sz="1400">
              <a:solidFill>
                <a:schemeClr val="tx1"/>
              </a:solidFill>
              <a:latin typeface="Century Gothic" panose="020B0502020202020204" pitchFamily="34" charset="0"/>
              <a:cs typeface="Lucida Sans Unicode" panose="020B0602030504020204" pitchFamily="34" charset="0"/>
            </a:endParaRPr>
          </a:p>
        </p:txBody>
      </p:sp>
      <p:sp>
        <p:nvSpPr>
          <p:cNvPr id="19459" name="Τίτλος 1">
            <a:extLst>
              <a:ext uri="{FF2B5EF4-FFF2-40B4-BE49-F238E27FC236}">
                <a16:creationId xmlns:a16="http://schemas.microsoft.com/office/drawing/2014/main" id="{60E4D9A3-E916-4001-AFD7-01D056AC8A53}"/>
              </a:ext>
            </a:extLst>
          </p:cNvPr>
          <p:cNvSpPr txBox="1">
            <a:spLocks noGrp="1" noChangeArrowheads="1"/>
          </p:cNvSpPr>
          <p:nvPr>
            <p:ph type="title" idx="4294967295"/>
          </p:nvPr>
        </p:nvSpPr>
        <p:spPr>
          <a:xfrm>
            <a:off x="503238" y="1189673"/>
            <a:ext cx="9072562" cy="492443"/>
          </a:xfrm>
        </p:spPr>
        <p:txBody>
          <a:bodyPr wrap="square">
            <a:spAutoFit/>
          </a:bodyPr>
          <a:lstStyle/>
          <a:p>
            <a:pPr eaLnBrk="1"/>
            <a:r>
              <a:rPr lang="en-US" altLang="en-US" dirty="0">
                <a:latin typeface="Arial" panose="020B0604020202020204" pitchFamily="34" charset="0"/>
                <a:cs typeface="Arial" panose="020B0604020202020204" pitchFamily="34" charset="0"/>
              </a:rPr>
              <a:t>Spectral Clustering</a:t>
            </a:r>
            <a:endParaRPr altLang="en-US" dirty="0">
              <a:latin typeface="Arial" panose="020B0604020202020204" pitchFamily="34" charset="0"/>
              <a:cs typeface="Arial" panose="020B0604020202020204" pitchFamily="34" charset="0"/>
            </a:endParaRPr>
          </a:p>
        </p:txBody>
      </p:sp>
      <p:pic>
        <p:nvPicPr>
          <p:cNvPr id="17" name="Εικόνα 16">
            <a:extLst>
              <a:ext uri="{FF2B5EF4-FFF2-40B4-BE49-F238E27FC236}">
                <a16:creationId xmlns:a16="http://schemas.microsoft.com/office/drawing/2014/main" id="{CED855D4-D5F0-4CB9-BC82-09FE1235E01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42937" y="2386151"/>
            <a:ext cx="2537069" cy="2079565"/>
          </a:xfrm>
          <a:prstGeom prst="rect">
            <a:avLst/>
          </a:prstGeom>
        </p:spPr>
      </p:pic>
      <p:pic>
        <p:nvPicPr>
          <p:cNvPr id="7" name="Εικόνα 6">
            <a:extLst>
              <a:ext uri="{FF2B5EF4-FFF2-40B4-BE49-F238E27FC236}">
                <a16:creationId xmlns:a16="http://schemas.microsoft.com/office/drawing/2014/main" id="{A0F7E968-865E-49CC-8875-B9D24D5CDB9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7028545" y="2396733"/>
            <a:ext cx="2526460" cy="2058444"/>
          </a:xfrm>
          <a:prstGeom prst="rect">
            <a:avLst/>
          </a:prstGeom>
        </p:spPr>
      </p:pic>
      <p:pic>
        <p:nvPicPr>
          <p:cNvPr id="3" name="Εικόνα 2">
            <a:extLst>
              <a:ext uri="{FF2B5EF4-FFF2-40B4-BE49-F238E27FC236}">
                <a16:creationId xmlns:a16="http://schemas.microsoft.com/office/drawing/2014/main" id="{101E7160-5706-4C08-8E0F-814C821E7715}"/>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879376" y="2386151"/>
            <a:ext cx="2527432" cy="2069026"/>
          </a:xfrm>
          <a:prstGeom prst="rect">
            <a:avLst/>
          </a:prstGeom>
        </p:spPr>
      </p:pic>
      <p:sp>
        <p:nvSpPr>
          <p:cNvPr id="9" name="TextBox 8">
            <a:extLst>
              <a:ext uri="{FF2B5EF4-FFF2-40B4-BE49-F238E27FC236}">
                <a16:creationId xmlns:a16="http://schemas.microsoft.com/office/drawing/2014/main" id="{D85D76B7-5F82-4411-AEC8-1BE792ECA689}"/>
              </a:ext>
            </a:extLst>
          </p:cNvPr>
          <p:cNvSpPr txBox="1"/>
          <p:nvPr/>
        </p:nvSpPr>
        <p:spPr>
          <a:xfrm>
            <a:off x="321910" y="1981803"/>
            <a:ext cx="3289273" cy="369332"/>
          </a:xfrm>
          <a:prstGeom prst="rect">
            <a:avLst/>
          </a:prstGeom>
          <a:noFill/>
        </p:spPr>
        <p:txBody>
          <a:bodyPr wrap="square" rtlCol="0">
            <a:spAutoFit/>
          </a:bodyPr>
          <a:lstStyle/>
          <a:p>
            <a:pPr marL="285750" indent="-285750">
              <a:buFont typeface="Arial" panose="020B0604020202020204" pitchFamily="34" charset="0"/>
              <a:buChar char="•"/>
            </a:pPr>
            <a:r>
              <a:rPr lang="en-US" dirty="0"/>
              <a:t>Unnormalized graph laplacian</a:t>
            </a:r>
          </a:p>
        </p:txBody>
      </p:sp>
      <p:sp>
        <p:nvSpPr>
          <p:cNvPr id="12" name="TextBox 11">
            <a:extLst>
              <a:ext uri="{FF2B5EF4-FFF2-40B4-BE49-F238E27FC236}">
                <a16:creationId xmlns:a16="http://schemas.microsoft.com/office/drawing/2014/main" id="{8C9CD88F-987F-43F2-AF83-88C91F3BC4E5}"/>
              </a:ext>
            </a:extLst>
          </p:cNvPr>
          <p:cNvSpPr txBox="1"/>
          <p:nvPr/>
        </p:nvSpPr>
        <p:spPr>
          <a:xfrm>
            <a:off x="7606092" y="1960595"/>
            <a:ext cx="2510852" cy="369332"/>
          </a:xfrm>
          <a:prstGeom prst="rect">
            <a:avLst/>
          </a:prstGeom>
          <a:noFill/>
        </p:spPr>
        <p:txBody>
          <a:bodyPr wrap="square" rtlCol="0">
            <a:spAutoFit/>
          </a:bodyPr>
          <a:lstStyle/>
          <a:p>
            <a:pPr marL="285750" indent="-285750">
              <a:buFont typeface="Arial" panose="020B0604020202020204" pitchFamily="34" charset="0"/>
              <a:buChar char="•"/>
            </a:pPr>
            <a:r>
              <a:rPr lang="en-US" dirty="0"/>
              <a:t>sklearn</a:t>
            </a:r>
          </a:p>
        </p:txBody>
      </p:sp>
      <p:sp>
        <p:nvSpPr>
          <p:cNvPr id="13" name="TextBox 12">
            <a:extLst>
              <a:ext uri="{FF2B5EF4-FFF2-40B4-BE49-F238E27FC236}">
                <a16:creationId xmlns:a16="http://schemas.microsoft.com/office/drawing/2014/main" id="{767D671F-6296-44D6-B23C-72FD346383DE}"/>
              </a:ext>
            </a:extLst>
          </p:cNvPr>
          <p:cNvSpPr txBox="1"/>
          <p:nvPr/>
        </p:nvSpPr>
        <p:spPr>
          <a:xfrm>
            <a:off x="3716114" y="1981803"/>
            <a:ext cx="3216488" cy="369332"/>
          </a:xfrm>
          <a:prstGeom prst="rect">
            <a:avLst/>
          </a:prstGeom>
          <a:noFill/>
        </p:spPr>
        <p:txBody>
          <a:bodyPr wrap="square">
            <a:spAutoFit/>
          </a:bodyPr>
          <a:lstStyle/>
          <a:p>
            <a:pPr marL="285750" indent="-285750">
              <a:buFont typeface="Arial" panose="020B0604020202020204" pitchFamily="34" charset="0"/>
              <a:buChar char="•"/>
            </a:pPr>
            <a:r>
              <a:rPr lang="en-US" dirty="0"/>
              <a:t>Normalized graph laplacian</a:t>
            </a:r>
          </a:p>
        </p:txBody>
      </p:sp>
      <p:pic>
        <p:nvPicPr>
          <p:cNvPr id="14" name="Εικόνα 13">
            <a:extLst>
              <a:ext uri="{FF2B5EF4-FFF2-40B4-BE49-F238E27FC236}">
                <a16:creationId xmlns:a16="http://schemas.microsoft.com/office/drawing/2014/main" id="{4CB61603-53DD-46CC-B4A7-392CF685B802}"/>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534305" y="4777367"/>
            <a:ext cx="2554333" cy="1996809"/>
          </a:xfrm>
          <a:prstGeom prst="rect">
            <a:avLst/>
          </a:prstGeom>
        </p:spPr>
      </p:pic>
      <p:pic>
        <p:nvPicPr>
          <p:cNvPr id="15" name="Εικόνα 14">
            <a:extLst>
              <a:ext uri="{FF2B5EF4-FFF2-40B4-BE49-F238E27FC236}">
                <a16:creationId xmlns:a16="http://schemas.microsoft.com/office/drawing/2014/main" id="{0DA5FBC6-515E-4E9F-AE0F-6EBA82C992F4}"/>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7023495" y="4776846"/>
            <a:ext cx="2536560" cy="1997893"/>
          </a:xfrm>
          <a:prstGeom prst="rect">
            <a:avLst/>
          </a:prstGeom>
        </p:spPr>
      </p:pic>
      <p:pic>
        <p:nvPicPr>
          <p:cNvPr id="16" name="Εικόνα 15">
            <a:extLst>
              <a:ext uri="{FF2B5EF4-FFF2-40B4-BE49-F238E27FC236}">
                <a16:creationId xmlns:a16="http://schemas.microsoft.com/office/drawing/2014/main" id="{4C398C40-3864-435C-8ACB-8A87F5A72141}"/>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3833784" y="4775097"/>
            <a:ext cx="2618617" cy="1990810"/>
          </a:xfrm>
          <a:prstGeom prst="rect">
            <a:avLst/>
          </a:prstGeom>
        </p:spPr>
      </p:pic>
    </p:spTree>
    <p:extLst>
      <p:ext uri="{BB962C8B-B14F-4D97-AF65-F5344CB8AC3E}">
        <p14:creationId xmlns:p14="http://schemas.microsoft.com/office/powerpoint/2010/main" val="756904863"/>
      </p:ext>
    </p:extLst>
  </p:cSld>
  <p:clrMapOvr>
    <a:masterClrMapping/>
  </p:clrMapOvr>
  <p:transition spd="slow"/>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Θέση αριθμού διαφάνειας 3">
            <a:extLst>
              <a:ext uri="{FF2B5EF4-FFF2-40B4-BE49-F238E27FC236}">
                <a16:creationId xmlns:a16="http://schemas.microsoft.com/office/drawing/2014/main" id="{45B73EF7-26DC-4701-A2DE-74BE42DFD310}"/>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numCol="1" anchor="t" anchorCtr="0" compatLnSpc="1">
            <a:prstTxWarp prst="textNoShape">
              <a:avLst/>
            </a:prstTxWarp>
          </a:bodyPr>
          <a:lstStyle>
            <a:lvl1pPr>
              <a:spcAft>
                <a:spcPts val="1413"/>
              </a:spcAft>
              <a:defRPr sz="2200">
                <a:solidFill>
                  <a:srgbClr val="000000"/>
                </a:solidFill>
                <a:latin typeface="Source Sans Pro" panose="020B0503030403020204" pitchFamily="34" charset="0"/>
                <a:cs typeface="Tahoma" panose="020B060403050404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cs typeface="Tahoma" panose="020B060403050404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cs typeface="Tahoma" panose="020B060403050404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cs typeface="Tahoma" panose="020B060403050404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cs typeface="Tahoma" panose="020B060403050404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cs typeface="Tahoma" panose="020B060403050404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cs typeface="Tahoma" panose="020B060403050404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cs typeface="Tahoma" panose="020B060403050404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cs typeface="Tahoma" panose="020B0604030504040204" pitchFamily="34" charset="0"/>
              </a:defRPr>
            </a:lvl9pPr>
          </a:lstStyle>
          <a:p>
            <a:pPr fontAlgn="base">
              <a:spcBef>
                <a:spcPct val="0"/>
              </a:spcBef>
              <a:spcAft>
                <a:spcPct val="0"/>
              </a:spcAft>
            </a:pPr>
            <a:fld id="{D56CF392-B7C0-4A10-821E-D688F4C1818D}" type="slidenum">
              <a:rPr altLang="en-US" sz="1400" smtClean="0">
                <a:solidFill>
                  <a:schemeClr val="tx1"/>
                </a:solidFill>
                <a:latin typeface="Century Gothic" panose="020B0502020202020204" pitchFamily="34" charset="0"/>
                <a:cs typeface="Lucida Sans Unicode" panose="020B0602030504020204" pitchFamily="34" charset="0"/>
              </a:rPr>
              <a:pPr fontAlgn="base">
                <a:spcBef>
                  <a:spcPct val="0"/>
                </a:spcBef>
                <a:spcAft>
                  <a:spcPct val="0"/>
                </a:spcAft>
              </a:pPr>
              <a:t>46</a:t>
            </a:fld>
            <a:endParaRPr altLang="en-US" sz="1400">
              <a:solidFill>
                <a:schemeClr val="tx1"/>
              </a:solidFill>
              <a:latin typeface="Century Gothic" panose="020B0502020202020204" pitchFamily="34" charset="0"/>
              <a:cs typeface="Lucida Sans Unicode" panose="020B0602030504020204" pitchFamily="34" charset="0"/>
            </a:endParaRPr>
          </a:p>
        </p:txBody>
      </p:sp>
      <p:sp>
        <p:nvSpPr>
          <p:cNvPr id="19459" name="Τίτλος 1">
            <a:extLst>
              <a:ext uri="{FF2B5EF4-FFF2-40B4-BE49-F238E27FC236}">
                <a16:creationId xmlns:a16="http://schemas.microsoft.com/office/drawing/2014/main" id="{60E4D9A3-E916-4001-AFD7-01D056AC8A53}"/>
              </a:ext>
            </a:extLst>
          </p:cNvPr>
          <p:cNvSpPr txBox="1">
            <a:spLocks noGrp="1" noChangeArrowheads="1"/>
          </p:cNvSpPr>
          <p:nvPr>
            <p:ph type="title" idx="4294967295"/>
          </p:nvPr>
        </p:nvSpPr>
        <p:spPr>
          <a:xfrm>
            <a:off x="503238" y="1189673"/>
            <a:ext cx="9072562" cy="492443"/>
          </a:xfrm>
        </p:spPr>
        <p:txBody>
          <a:bodyPr wrap="square">
            <a:spAutoFit/>
          </a:bodyPr>
          <a:lstStyle/>
          <a:p>
            <a:pPr eaLnBrk="1"/>
            <a:r>
              <a:rPr lang="en-US" altLang="en-US" dirty="0">
                <a:latin typeface="Arial" panose="020B0604020202020204" pitchFamily="34" charset="0"/>
                <a:cs typeface="Arial" panose="020B0604020202020204" pitchFamily="34" charset="0"/>
              </a:rPr>
              <a:t>Spectral Clustering</a:t>
            </a:r>
            <a:endParaRPr altLang="en-US" dirty="0">
              <a:latin typeface="Arial" panose="020B0604020202020204" pitchFamily="34" charset="0"/>
              <a:cs typeface="Arial" panose="020B0604020202020204" pitchFamily="34" charset="0"/>
            </a:endParaRPr>
          </a:p>
        </p:txBody>
      </p:sp>
      <p:pic>
        <p:nvPicPr>
          <p:cNvPr id="17" name="Εικόνα 16">
            <a:extLst>
              <a:ext uri="{FF2B5EF4-FFF2-40B4-BE49-F238E27FC236}">
                <a16:creationId xmlns:a16="http://schemas.microsoft.com/office/drawing/2014/main" id="{CED855D4-D5F0-4CB9-BC82-09FE1235E01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33188" y="2386151"/>
            <a:ext cx="2556567" cy="2079565"/>
          </a:xfrm>
          <a:prstGeom prst="rect">
            <a:avLst/>
          </a:prstGeom>
        </p:spPr>
      </p:pic>
      <p:pic>
        <p:nvPicPr>
          <p:cNvPr id="7" name="Εικόνα 6">
            <a:extLst>
              <a:ext uri="{FF2B5EF4-FFF2-40B4-BE49-F238E27FC236}">
                <a16:creationId xmlns:a16="http://schemas.microsoft.com/office/drawing/2014/main" id="{A0F7E968-865E-49CC-8875-B9D24D5CDB9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7038546" y="2396733"/>
            <a:ext cx="2506458" cy="2058444"/>
          </a:xfrm>
          <a:prstGeom prst="rect">
            <a:avLst/>
          </a:prstGeom>
        </p:spPr>
      </p:pic>
      <p:pic>
        <p:nvPicPr>
          <p:cNvPr id="3" name="Εικόνα 2">
            <a:extLst>
              <a:ext uri="{FF2B5EF4-FFF2-40B4-BE49-F238E27FC236}">
                <a16:creationId xmlns:a16="http://schemas.microsoft.com/office/drawing/2014/main" id="{101E7160-5706-4C08-8E0F-814C821E7715}"/>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882214" y="2386151"/>
            <a:ext cx="2521757" cy="2069026"/>
          </a:xfrm>
          <a:prstGeom prst="rect">
            <a:avLst/>
          </a:prstGeom>
        </p:spPr>
      </p:pic>
      <p:sp>
        <p:nvSpPr>
          <p:cNvPr id="9" name="TextBox 8">
            <a:extLst>
              <a:ext uri="{FF2B5EF4-FFF2-40B4-BE49-F238E27FC236}">
                <a16:creationId xmlns:a16="http://schemas.microsoft.com/office/drawing/2014/main" id="{D85D76B7-5F82-4411-AEC8-1BE792ECA689}"/>
              </a:ext>
            </a:extLst>
          </p:cNvPr>
          <p:cNvSpPr txBox="1"/>
          <p:nvPr/>
        </p:nvSpPr>
        <p:spPr>
          <a:xfrm>
            <a:off x="321910" y="1981803"/>
            <a:ext cx="3289273" cy="369332"/>
          </a:xfrm>
          <a:prstGeom prst="rect">
            <a:avLst/>
          </a:prstGeom>
          <a:noFill/>
        </p:spPr>
        <p:txBody>
          <a:bodyPr wrap="square" rtlCol="0">
            <a:spAutoFit/>
          </a:bodyPr>
          <a:lstStyle/>
          <a:p>
            <a:pPr marL="285750" indent="-285750">
              <a:buFont typeface="Arial" panose="020B0604020202020204" pitchFamily="34" charset="0"/>
              <a:buChar char="•"/>
            </a:pPr>
            <a:r>
              <a:rPr lang="en-US" dirty="0"/>
              <a:t>Unnormalized graph laplacian</a:t>
            </a:r>
          </a:p>
        </p:txBody>
      </p:sp>
      <p:sp>
        <p:nvSpPr>
          <p:cNvPr id="12" name="TextBox 11">
            <a:extLst>
              <a:ext uri="{FF2B5EF4-FFF2-40B4-BE49-F238E27FC236}">
                <a16:creationId xmlns:a16="http://schemas.microsoft.com/office/drawing/2014/main" id="{8C9CD88F-987F-43F2-AF83-88C91F3BC4E5}"/>
              </a:ext>
            </a:extLst>
          </p:cNvPr>
          <p:cNvSpPr txBox="1"/>
          <p:nvPr/>
        </p:nvSpPr>
        <p:spPr>
          <a:xfrm>
            <a:off x="7606092" y="1960595"/>
            <a:ext cx="2510852" cy="369332"/>
          </a:xfrm>
          <a:prstGeom prst="rect">
            <a:avLst/>
          </a:prstGeom>
          <a:noFill/>
        </p:spPr>
        <p:txBody>
          <a:bodyPr wrap="square" rtlCol="0">
            <a:spAutoFit/>
          </a:bodyPr>
          <a:lstStyle/>
          <a:p>
            <a:pPr marL="285750" indent="-285750">
              <a:buFont typeface="Arial" panose="020B0604020202020204" pitchFamily="34" charset="0"/>
              <a:buChar char="•"/>
            </a:pPr>
            <a:r>
              <a:rPr lang="en-US" dirty="0"/>
              <a:t>sklearn</a:t>
            </a:r>
          </a:p>
        </p:txBody>
      </p:sp>
      <p:sp>
        <p:nvSpPr>
          <p:cNvPr id="13" name="TextBox 12">
            <a:extLst>
              <a:ext uri="{FF2B5EF4-FFF2-40B4-BE49-F238E27FC236}">
                <a16:creationId xmlns:a16="http://schemas.microsoft.com/office/drawing/2014/main" id="{767D671F-6296-44D6-B23C-72FD346383DE}"/>
              </a:ext>
            </a:extLst>
          </p:cNvPr>
          <p:cNvSpPr txBox="1"/>
          <p:nvPr/>
        </p:nvSpPr>
        <p:spPr>
          <a:xfrm>
            <a:off x="3716114" y="1981803"/>
            <a:ext cx="3216488" cy="369332"/>
          </a:xfrm>
          <a:prstGeom prst="rect">
            <a:avLst/>
          </a:prstGeom>
          <a:noFill/>
        </p:spPr>
        <p:txBody>
          <a:bodyPr wrap="square">
            <a:spAutoFit/>
          </a:bodyPr>
          <a:lstStyle/>
          <a:p>
            <a:pPr marL="285750" indent="-285750">
              <a:buFont typeface="Arial" panose="020B0604020202020204" pitchFamily="34" charset="0"/>
              <a:buChar char="•"/>
            </a:pPr>
            <a:r>
              <a:rPr lang="en-US" dirty="0"/>
              <a:t>Normalized graph laplacian</a:t>
            </a:r>
          </a:p>
        </p:txBody>
      </p:sp>
      <p:pic>
        <p:nvPicPr>
          <p:cNvPr id="14" name="Εικόνα 13">
            <a:extLst>
              <a:ext uri="{FF2B5EF4-FFF2-40B4-BE49-F238E27FC236}">
                <a16:creationId xmlns:a16="http://schemas.microsoft.com/office/drawing/2014/main" id="{4CB61603-53DD-46CC-B4A7-392CF685B802}"/>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598551" y="4777367"/>
            <a:ext cx="2425841" cy="1996809"/>
          </a:xfrm>
          <a:prstGeom prst="rect">
            <a:avLst/>
          </a:prstGeom>
        </p:spPr>
      </p:pic>
      <p:pic>
        <p:nvPicPr>
          <p:cNvPr id="15" name="Εικόνα 14">
            <a:extLst>
              <a:ext uri="{FF2B5EF4-FFF2-40B4-BE49-F238E27FC236}">
                <a16:creationId xmlns:a16="http://schemas.microsoft.com/office/drawing/2014/main" id="{0DA5FBC6-515E-4E9F-AE0F-6EBA82C992F4}"/>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6969400" y="4776846"/>
            <a:ext cx="2644752" cy="1997893"/>
          </a:xfrm>
          <a:prstGeom prst="rect">
            <a:avLst/>
          </a:prstGeom>
        </p:spPr>
      </p:pic>
      <p:pic>
        <p:nvPicPr>
          <p:cNvPr id="16" name="Εικόνα 15">
            <a:extLst>
              <a:ext uri="{FF2B5EF4-FFF2-40B4-BE49-F238E27FC236}">
                <a16:creationId xmlns:a16="http://schemas.microsoft.com/office/drawing/2014/main" id="{4C398C40-3864-435C-8ACB-8A87F5A72141}"/>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3868312" y="4775097"/>
            <a:ext cx="2549561" cy="1990810"/>
          </a:xfrm>
          <a:prstGeom prst="rect">
            <a:avLst/>
          </a:prstGeom>
        </p:spPr>
      </p:pic>
    </p:spTree>
    <p:extLst>
      <p:ext uri="{BB962C8B-B14F-4D97-AF65-F5344CB8AC3E}">
        <p14:creationId xmlns:p14="http://schemas.microsoft.com/office/powerpoint/2010/main" val="845866135"/>
      </p:ext>
    </p:extLst>
  </p:cSld>
  <p:clrMapOvr>
    <a:masterClrMapping/>
  </p:clrMapOvr>
  <p:transition spd="slow"/>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Θέση αριθμού διαφάνειας 3">
            <a:extLst>
              <a:ext uri="{FF2B5EF4-FFF2-40B4-BE49-F238E27FC236}">
                <a16:creationId xmlns:a16="http://schemas.microsoft.com/office/drawing/2014/main" id="{45B73EF7-26DC-4701-A2DE-74BE42DFD310}"/>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numCol="1" anchor="t" anchorCtr="0" compatLnSpc="1">
            <a:prstTxWarp prst="textNoShape">
              <a:avLst/>
            </a:prstTxWarp>
          </a:bodyPr>
          <a:lstStyle>
            <a:lvl1pPr>
              <a:spcAft>
                <a:spcPts val="1413"/>
              </a:spcAft>
              <a:defRPr sz="2200">
                <a:solidFill>
                  <a:srgbClr val="000000"/>
                </a:solidFill>
                <a:latin typeface="Source Sans Pro" panose="020B0503030403020204" pitchFamily="34" charset="0"/>
                <a:cs typeface="Tahoma" panose="020B060403050404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cs typeface="Tahoma" panose="020B060403050404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cs typeface="Tahoma" panose="020B060403050404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cs typeface="Tahoma" panose="020B060403050404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cs typeface="Tahoma" panose="020B060403050404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cs typeface="Tahoma" panose="020B060403050404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cs typeface="Tahoma" panose="020B060403050404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cs typeface="Tahoma" panose="020B060403050404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cs typeface="Tahoma" panose="020B0604030504040204" pitchFamily="34" charset="0"/>
              </a:defRPr>
            </a:lvl9pPr>
          </a:lstStyle>
          <a:p>
            <a:pPr fontAlgn="base">
              <a:spcBef>
                <a:spcPct val="0"/>
              </a:spcBef>
              <a:spcAft>
                <a:spcPct val="0"/>
              </a:spcAft>
            </a:pPr>
            <a:fld id="{D56CF392-B7C0-4A10-821E-D688F4C1818D}" type="slidenum">
              <a:rPr altLang="en-US" sz="1400" smtClean="0">
                <a:solidFill>
                  <a:schemeClr val="tx1"/>
                </a:solidFill>
                <a:latin typeface="Century Gothic" panose="020B0502020202020204" pitchFamily="34" charset="0"/>
                <a:cs typeface="Lucida Sans Unicode" panose="020B0602030504020204" pitchFamily="34" charset="0"/>
              </a:rPr>
              <a:pPr fontAlgn="base">
                <a:spcBef>
                  <a:spcPct val="0"/>
                </a:spcBef>
                <a:spcAft>
                  <a:spcPct val="0"/>
                </a:spcAft>
              </a:pPr>
              <a:t>47</a:t>
            </a:fld>
            <a:endParaRPr altLang="en-US" sz="1400">
              <a:solidFill>
                <a:schemeClr val="tx1"/>
              </a:solidFill>
              <a:latin typeface="Century Gothic" panose="020B0502020202020204" pitchFamily="34" charset="0"/>
              <a:cs typeface="Lucida Sans Unicode" panose="020B0602030504020204" pitchFamily="34" charset="0"/>
            </a:endParaRPr>
          </a:p>
        </p:txBody>
      </p:sp>
      <p:sp>
        <p:nvSpPr>
          <p:cNvPr id="19459" name="Τίτλος 1">
            <a:extLst>
              <a:ext uri="{FF2B5EF4-FFF2-40B4-BE49-F238E27FC236}">
                <a16:creationId xmlns:a16="http://schemas.microsoft.com/office/drawing/2014/main" id="{60E4D9A3-E916-4001-AFD7-01D056AC8A53}"/>
              </a:ext>
            </a:extLst>
          </p:cNvPr>
          <p:cNvSpPr txBox="1">
            <a:spLocks noGrp="1" noChangeArrowheads="1"/>
          </p:cNvSpPr>
          <p:nvPr>
            <p:ph type="title" idx="4294967295"/>
          </p:nvPr>
        </p:nvSpPr>
        <p:spPr>
          <a:xfrm>
            <a:off x="503238" y="1189673"/>
            <a:ext cx="9072562" cy="492443"/>
          </a:xfrm>
        </p:spPr>
        <p:txBody>
          <a:bodyPr wrap="square">
            <a:spAutoFit/>
          </a:bodyPr>
          <a:lstStyle/>
          <a:p>
            <a:pPr eaLnBrk="1"/>
            <a:r>
              <a:rPr lang="en-US" altLang="en-US" dirty="0">
                <a:latin typeface="Arial" panose="020B0604020202020204" pitchFamily="34" charset="0"/>
                <a:cs typeface="Arial" panose="020B0604020202020204" pitchFamily="34" charset="0"/>
              </a:rPr>
              <a:t>Spectral Clustering</a:t>
            </a:r>
            <a:endParaRPr altLang="en-US" dirty="0">
              <a:latin typeface="Arial" panose="020B0604020202020204" pitchFamily="34" charset="0"/>
              <a:cs typeface="Arial" panose="020B0604020202020204" pitchFamily="34" charset="0"/>
            </a:endParaRPr>
          </a:p>
        </p:txBody>
      </p:sp>
      <p:pic>
        <p:nvPicPr>
          <p:cNvPr id="17" name="Εικόνα 16">
            <a:extLst>
              <a:ext uri="{FF2B5EF4-FFF2-40B4-BE49-F238E27FC236}">
                <a16:creationId xmlns:a16="http://schemas.microsoft.com/office/drawing/2014/main" id="{CED855D4-D5F0-4CB9-BC82-09FE1235E01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42479" y="2386151"/>
            <a:ext cx="2537986" cy="2079565"/>
          </a:xfrm>
          <a:prstGeom prst="rect">
            <a:avLst/>
          </a:prstGeom>
        </p:spPr>
      </p:pic>
      <p:pic>
        <p:nvPicPr>
          <p:cNvPr id="7" name="Εικόνα 6">
            <a:extLst>
              <a:ext uri="{FF2B5EF4-FFF2-40B4-BE49-F238E27FC236}">
                <a16:creationId xmlns:a16="http://schemas.microsoft.com/office/drawing/2014/main" id="{A0F7E968-865E-49CC-8875-B9D24D5CDB9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7021362" y="2396733"/>
            <a:ext cx="2540826" cy="2058444"/>
          </a:xfrm>
          <a:prstGeom prst="rect">
            <a:avLst/>
          </a:prstGeom>
        </p:spPr>
      </p:pic>
      <p:pic>
        <p:nvPicPr>
          <p:cNvPr id="3" name="Εικόνα 2">
            <a:extLst>
              <a:ext uri="{FF2B5EF4-FFF2-40B4-BE49-F238E27FC236}">
                <a16:creationId xmlns:a16="http://schemas.microsoft.com/office/drawing/2014/main" id="{101E7160-5706-4C08-8E0F-814C821E7715}"/>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847317" y="2386151"/>
            <a:ext cx="2591550" cy="2069026"/>
          </a:xfrm>
          <a:prstGeom prst="rect">
            <a:avLst/>
          </a:prstGeom>
        </p:spPr>
      </p:pic>
      <p:sp>
        <p:nvSpPr>
          <p:cNvPr id="9" name="TextBox 8">
            <a:extLst>
              <a:ext uri="{FF2B5EF4-FFF2-40B4-BE49-F238E27FC236}">
                <a16:creationId xmlns:a16="http://schemas.microsoft.com/office/drawing/2014/main" id="{D85D76B7-5F82-4411-AEC8-1BE792ECA689}"/>
              </a:ext>
            </a:extLst>
          </p:cNvPr>
          <p:cNvSpPr txBox="1"/>
          <p:nvPr/>
        </p:nvSpPr>
        <p:spPr>
          <a:xfrm>
            <a:off x="321910" y="1981803"/>
            <a:ext cx="3289273" cy="369332"/>
          </a:xfrm>
          <a:prstGeom prst="rect">
            <a:avLst/>
          </a:prstGeom>
          <a:noFill/>
        </p:spPr>
        <p:txBody>
          <a:bodyPr wrap="square" rtlCol="0">
            <a:spAutoFit/>
          </a:bodyPr>
          <a:lstStyle/>
          <a:p>
            <a:pPr marL="285750" indent="-285750">
              <a:buFont typeface="Arial" panose="020B0604020202020204" pitchFamily="34" charset="0"/>
              <a:buChar char="•"/>
            </a:pPr>
            <a:r>
              <a:rPr lang="en-US" dirty="0"/>
              <a:t>Unnormalized graph laplacian</a:t>
            </a:r>
          </a:p>
        </p:txBody>
      </p:sp>
      <p:sp>
        <p:nvSpPr>
          <p:cNvPr id="12" name="TextBox 11">
            <a:extLst>
              <a:ext uri="{FF2B5EF4-FFF2-40B4-BE49-F238E27FC236}">
                <a16:creationId xmlns:a16="http://schemas.microsoft.com/office/drawing/2014/main" id="{8C9CD88F-987F-43F2-AF83-88C91F3BC4E5}"/>
              </a:ext>
            </a:extLst>
          </p:cNvPr>
          <p:cNvSpPr txBox="1"/>
          <p:nvPr/>
        </p:nvSpPr>
        <p:spPr>
          <a:xfrm>
            <a:off x="7606092" y="1960595"/>
            <a:ext cx="2510852" cy="369332"/>
          </a:xfrm>
          <a:prstGeom prst="rect">
            <a:avLst/>
          </a:prstGeom>
          <a:noFill/>
        </p:spPr>
        <p:txBody>
          <a:bodyPr wrap="square" rtlCol="0">
            <a:spAutoFit/>
          </a:bodyPr>
          <a:lstStyle/>
          <a:p>
            <a:pPr marL="285750" indent="-285750">
              <a:buFont typeface="Arial" panose="020B0604020202020204" pitchFamily="34" charset="0"/>
              <a:buChar char="•"/>
            </a:pPr>
            <a:r>
              <a:rPr lang="en-US" dirty="0"/>
              <a:t>sklearn</a:t>
            </a:r>
          </a:p>
        </p:txBody>
      </p:sp>
      <p:sp>
        <p:nvSpPr>
          <p:cNvPr id="13" name="TextBox 12">
            <a:extLst>
              <a:ext uri="{FF2B5EF4-FFF2-40B4-BE49-F238E27FC236}">
                <a16:creationId xmlns:a16="http://schemas.microsoft.com/office/drawing/2014/main" id="{767D671F-6296-44D6-B23C-72FD346383DE}"/>
              </a:ext>
            </a:extLst>
          </p:cNvPr>
          <p:cNvSpPr txBox="1"/>
          <p:nvPr/>
        </p:nvSpPr>
        <p:spPr>
          <a:xfrm>
            <a:off x="3716114" y="1981803"/>
            <a:ext cx="3216488" cy="369332"/>
          </a:xfrm>
          <a:prstGeom prst="rect">
            <a:avLst/>
          </a:prstGeom>
          <a:noFill/>
        </p:spPr>
        <p:txBody>
          <a:bodyPr wrap="square">
            <a:spAutoFit/>
          </a:bodyPr>
          <a:lstStyle/>
          <a:p>
            <a:pPr marL="285750" indent="-285750">
              <a:buFont typeface="Arial" panose="020B0604020202020204" pitchFamily="34" charset="0"/>
              <a:buChar char="•"/>
            </a:pPr>
            <a:r>
              <a:rPr lang="en-US" dirty="0"/>
              <a:t>Normalized graph laplacian</a:t>
            </a:r>
          </a:p>
        </p:txBody>
      </p:sp>
      <p:pic>
        <p:nvPicPr>
          <p:cNvPr id="14" name="Εικόνα 13">
            <a:extLst>
              <a:ext uri="{FF2B5EF4-FFF2-40B4-BE49-F238E27FC236}">
                <a16:creationId xmlns:a16="http://schemas.microsoft.com/office/drawing/2014/main" id="{4CB61603-53DD-46CC-B4A7-392CF685B802}"/>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590532" y="4777367"/>
            <a:ext cx="2441880" cy="1996809"/>
          </a:xfrm>
          <a:prstGeom prst="rect">
            <a:avLst/>
          </a:prstGeom>
        </p:spPr>
      </p:pic>
      <p:pic>
        <p:nvPicPr>
          <p:cNvPr id="15" name="Εικόνα 14">
            <a:extLst>
              <a:ext uri="{FF2B5EF4-FFF2-40B4-BE49-F238E27FC236}">
                <a16:creationId xmlns:a16="http://schemas.microsoft.com/office/drawing/2014/main" id="{0DA5FBC6-515E-4E9F-AE0F-6EBA82C992F4}"/>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7063071" y="4776846"/>
            <a:ext cx="2457408" cy="1997893"/>
          </a:xfrm>
          <a:prstGeom prst="rect">
            <a:avLst/>
          </a:prstGeom>
        </p:spPr>
      </p:pic>
      <p:pic>
        <p:nvPicPr>
          <p:cNvPr id="16" name="Εικόνα 15">
            <a:extLst>
              <a:ext uri="{FF2B5EF4-FFF2-40B4-BE49-F238E27FC236}">
                <a16:creationId xmlns:a16="http://schemas.microsoft.com/office/drawing/2014/main" id="{4C398C40-3864-435C-8ACB-8A87F5A72141}"/>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3918881" y="4775097"/>
            <a:ext cx="2448422" cy="1990810"/>
          </a:xfrm>
          <a:prstGeom prst="rect">
            <a:avLst/>
          </a:prstGeom>
        </p:spPr>
      </p:pic>
    </p:spTree>
    <p:extLst>
      <p:ext uri="{BB962C8B-B14F-4D97-AF65-F5344CB8AC3E}">
        <p14:creationId xmlns:p14="http://schemas.microsoft.com/office/powerpoint/2010/main" val="77898180"/>
      </p:ext>
    </p:extLst>
  </p:cSld>
  <p:clrMapOvr>
    <a:masterClrMapping/>
  </p:clrMapOvr>
  <p:transition spd="slow"/>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Θέση αριθμού διαφάνειας 3">
            <a:extLst>
              <a:ext uri="{FF2B5EF4-FFF2-40B4-BE49-F238E27FC236}">
                <a16:creationId xmlns:a16="http://schemas.microsoft.com/office/drawing/2014/main" id="{45B73EF7-26DC-4701-A2DE-74BE42DFD310}"/>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numCol="1" anchor="t" anchorCtr="0" compatLnSpc="1">
            <a:prstTxWarp prst="textNoShape">
              <a:avLst/>
            </a:prstTxWarp>
          </a:bodyPr>
          <a:lstStyle>
            <a:lvl1pPr>
              <a:spcAft>
                <a:spcPts val="1413"/>
              </a:spcAft>
              <a:defRPr sz="2200">
                <a:solidFill>
                  <a:srgbClr val="000000"/>
                </a:solidFill>
                <a:latin typeface="Source Sans Pro" panose="020B0503030403020204" pitchFamily="34" charset="0"/>
                <a:cs typeface="Tahoma" panose="020B060403050404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cs typeface="Tahoma" panose="020B060403050404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cs typeface="Tahoma" panose="020B060403050404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cs typeface="Tahoma" panose="020B060403050404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cs typeface="Tahoma" panose="020B060403050404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cs typeface="Tahoma" panose="020B060403050404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cs typeface="Tahoma" panose="020B060403050404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cs typeface="Tahoma" panose="020B060403050404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cs typeface="Tahoma" panose="020B0604030504040204" pitchFamily="34" charset="0"/>
              </a:defRPr>
            </a:lvl9pPr>
          </a:lstStyle>
          <a:p>
            <a:pPr fontAlgn="base">
              <a:spcBef>
                <a:spcPct val="0"/>
              </a:spcBef>
              <a:spcAft>
                <a:spcPct val="0"/>
              </a:spcAft>
            </a:pPr>
            <a:fld id="{D56CF392-B7C0-4A10-821E-D688F4C1818D}" type="slidenum">
              <a:rPr altLang="en-US" sz="1400" smtClean="0">
                <a:solidFill>
                  <a:schemeClr val="tx1"/>
                </a:solidFill>
                <a:latin typeface="Century Gothic" panose="020B0502020202020204" pitchFamily="34" charset="0"/>
                <a:cs typeface="Lucida Sans Unicode" panose="020B0602030504020204" pitchFamily="34" charset="0"/>
              </a:rPr>
              <a:pPr fontAlgn="base">
                <a:spcBef>
                  <a:spcPct val="0"/>
                </a:spcBef>
                <a:spcAft>
                  <a:spcPct val="0"/>
                </a:spcAft>
              </a:pPr>
              <a:t>48</a:t>
            </a:fld>
            <a:endParaRPr altLang="en-US" sz="1400">
              <a:solidFill>
                <a:schemeClr val="tx1"/>
              </a:solidFill>
              <a:latin typeface="Century Gothic" panose="020B0502020202020204" pitchFamily="34" charset="0"/>
              <a:cs typeface="Lucida Sans Unicode" panose="020B0602030504020204" pitchFamily="34" charset="0"/>
            </a:endParaRPr>
          </a:p>
        </p:txBody>
      </p:sp>
      <p:sp>
        <p:nvSpPr>
          <p:cNvPr id="19459" name="Τίτλος 1">
            <a:extLst>
              <a:ext uri="{FF2B5EF4-FFF2-40B4-BE49-F238E27FC236}">
                <a16:creationId xmlns:a16="http://schemas.microsoft.com/office/drawing/2014/main" id="{60E4D9A3-E916-4001-AFD7-01D056AC8A53}"/>
              </a:ext>
            </a:extLst>
          </p:cNvPr>
          <p:cNvSpPr txBox="1">
            <a:spLocks noGrp="1" noChangeArrowheads="1"/>
          </p:cNvSpPr>
          <p:nvPr>
            <p:ph type="title" idx="4294967295"/>
          </p:nvPr>
        </p:nvSpPr>
        <p:spPr>
          <a:xfrm>
            <a:off x="503238" y="1189673"/>
            <a:ext cx="9072562" cy="492443"/>
          </a:xfrm>
        </p:spPr>
        <p:txBody>
          <a:bodyPr wrap="square">
            <a:spAutoFit/>
          </a:bodyPr>
          <a:lstStyle/>
          <a:p>
            <a:pPr eaLnBrk="1"/>
            <a:r>
              <a:rPr lang="en-US" altLang="en-US" dirty="0">
                <a:latin typeface="Arial" panose="020B0604020202020204" pitchFamily="34" charset="0"/>
                <a:cs typeface="Arial" panose="020B0604020202020204" pitchFamily="34" charset="0"/>
              </a:rPr>
              <a:t>Scores</a:t>
            </a:r>
            <a:endParaRPr altLang="en-US" dirty="0">
              <a:latin typeface="Arial" panose="020B0604020202020204" pitchFamily="34" charset="0"/>
              <a:cs typeface="Arial" panose="020B0604020202020204" pitchFamily="34" charset="0"/>
            </a:endParaRPr>
          </a:p>
        </p:txBody>
      </p:sp>
      <p:pic>
        <p:nvPicPr>
          <p:cNvPr id="17" name="Εικόνα 16">
            <a:extLst>
              <a:ext uri="{FF2B5EF4-FFF2-40B4-BE49-F238E27FC236}">
                <a16:creationId xmlns:a16="http://schemas.microsoft.com/office/drawing/2014/main" id="{CED855D4-D5F0-4CB9-BC82-09FE1235E01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80204" y="2396480"/>
            <a:ext cx="2462534" cy="2058906"/>
          </a:xfrm>
          <a:prstGeom prst="rect">
            <a:avLst/>
          </a:prstGeom>
        </p:spPr>
      </p:pic>
      <p:pic>
        <p:nvPicPr>
          <p:cNvPr id="7" name="Εικόνα 6">
            <a:extLst>
              <a:ext uri="{FF2B5EF4-FFF2-40B4-BE49-F238E27FC236}">
                <a16:creationId xmlns:a16="http://schemas.microsoft.com/office/drawing/2014/main" id="{A0F7E968-865E-49CC-8875-B9D24D5CDB9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7037475" y="2418501"/>
            <a:ext cx="2508600" cy="2014907"/>
          </a:xfrm>
          <a:prstGeom prst="rect">
            <a:avLst/>
          </a:prstGeom>
        </p:spPr>
      </p:pic>
      <p:pic>
        <p:nvPicPr>
          <p:cNvPr id="3" name="Εικόνα 2">
            <a:extLst>
              <a:ext uri="{FF2B5EF4-FFF2-40B4-BE49-F238E27FC236}">
                <a16:creationId xmlns:a16="http://schemas.microsoft.com/office/drawing/2014/main" id="{101E7160-5706-4C08-8E0F-814C821E7715}"/>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879718" y="2411954"/>
            <a:ext cx="2526748" cy="2017419"/>
          </a:xfrm>
          <a:prstGeom prst="rect">
            <a:avLst/>
          </a:prstGeom>
        </p:spPr>
      </p:pic>
      <p:sp>
        <p:nvSpPr>
          <p:cNvPr id="9" name="TextBox 8">
            <a:extLst>
              <a:ext uri="{FF2B5EF4-FFF2-40B4-BE49-F238E27FC236}">
                <a16:creationId xmlns:a16="http://schemas.microsoft.com/office/drawing/2014/main" id="{D85D76B7-5F82-4411-AEC8-1BE792ECA689}"/>
              </a:ext>
            </a:extLst>
          </p:cNvPr>
          <p:cNvSpPr txBox="1"/>
          <p:nvPr/>
        </p:nvSpPr>
        <p:spPr>
          <a:xfrm>
            <a:off x="321910" y="1981803"/>
            <a:ext cx="3289273" cy="369332"/>
          </a:xfrm>
          <a:prstGeom prst="rect">
            <a:avLst/>
          </a:prstGeom>
          <a:noFill/>
        </p:spPr>
        <p:txBody>
          <a:bodyPr wrap="square" rtlCol="0">
            <a:spAutoFit/>
          </a:bodyPr>
          <a:lstStyle/>
          <a:p>
            <a:pPr marL="285750" indent="-285750">
              <a:buFont typeface="Arial" panose="020B0604020202020204" pitchFamily="34" charset="0"/>
              <a:buChar char="•"/>
            </a:pPr>
            <a:r>
              <a:rPr lang="en-US" dirty="0"/>
              <a:t>Unnormalized graph laplacian</a:t>
            </a:r>
          </a:p>
        </p:txBody>
      </p:sp>
      <p:sp>
        <p:nvSpPr>
          <p:cNvPr id="12" name="TextBox 11">
            <a:extLst>
              <a:ext uri="{FF2B5EF4-FFF2-40B4-BE49-F238E27FC236}">
                <a16:creationId xmlns:a16="http://schemas.microsoft.com/office/drawing/2014/main" id="{8C9CD88F-987F-43F2-AF83-88C91F3BC4E5}"/>
              </a:ext>
            </a:extLst>
          </p:cNvPr>
          <p:cNvSpPr txBox="1"/>
          <p:nvPr/>
        </p:nvSpPr>
        <p:spPr>
          <a:xfrm>
            <a:off x="7606092" y="1960595"/>
            <a:ext cx="2510852" cy="369332"/>
          </a:xfrm>
          <a:prstGeom prst="rect">
            <a:avLst/>
          </a:prstGeom>
          <a:noFill/>
        </p:spPr>
        <p:txBody>
          <a:bodyPr wrap="square" rtlCol="0">
            <a:spAutoFit/>
          </a:bodyPr>
          <a:lstStyle/>
          <a:p>
            <a:pPr marL="285750" indent="-285750">
              <a:buFont typeface="Arial" panose="020B0604020202020204" pitchFamily="34" charset="0"/>
              <a:buChar char="•"/>
            </a:pPr>
            <a:r>
              <a:rPr lang="en-US" dirty="0"/>
              <a:t>sklearn</a:t>
            </a:r>
          </a:p>
        </p:txBody>
      </p:sp>
      <p:sp>
        <p:nvSpPr>
          <p:cNvPr id="13" name="TextBox 12">
            <a:extLst>
              <a:ext uri="{FF2B5EF4-FFF2-40B4-BE49-F238E27FC236}">
                <a16:creationId xmlns:a16="http://schemas.microsoft.com/office/drawing/2014/main" id="{767D671F-6296-44D6-B23C-72FD346383DE}"/>
              </a:ext>
            </a:extLst>
          </p:cNvPr>
          <p:cNvSpPr txBox="1"/>
          <p:nvPr/>
        </p:nvSpPr>
        <p:spPr>
          <a:xfrm>
            <a:off x="3716114" y="1981803"/>
            <a:ext cx="3216488" cy="369332"/>
          </a:xfrm>
          <a:prstGeom prst="rect">
            <a:avLst/>
          </a:prstGeom>
          <a:noFill/>
        </p:spPr>
        <p:txBody>
          <a:bodyPr wrap="square">
            <a:spAutoFit/>
          </a:bodyPr>
          <a:lstStyle/>
          <a:p>
            <a:pPr marL="285750" indent="-285750">
              <a:buFont typeface="Arial" panose="020B0604020202020204" pitchFamily="34" charset="0"/>
              <a:buChar char="•"/>
            </a:pPr>
            <a:r>
              <a:rPr lang="en-US" dirty="0"/>
              <a:t>Normalized graph laplacian</a:t>
            </a:r>
          </a:p>
        </p:txBody>
      </p:sp>
      <p:pic>
        <p:nvPicPr>
          <p:cNvPr id="14" name="Εικόνα 13">
            <a:extLst>
              <a:ext uri="{FF2B5EF4-FFF2-40B4-BE49-F238E27FC236}">
                <a16:creationId xmlns:a16="http://schemas.microsoft.com/office/drawing/2014/main" id="{4CB61603-53DD-46CC-B4A7-392CF685B802}"/>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616917" y="4813169"/>
            <a:ext cx="2389109" cy="1925204"/>
          </a:xfrm>
          <a:prstGeom prst="rect">
            <a:avLst/>
          </a:prstGeom>
        </p:spPr>
      </p:pic>
      <p:pic>
        <p:nvPicPr>
          <p:cNvPr id="15" name="Εικόνα 14">
            <a:extLst>
              <a:ext uri="{FF2B5EF4-FFF2-40B4-BE49-F238E27FC236}">
                <a16:creationId xmlns:a16="http://schemas.microsoft.com/office/drawing/2014/main" id="{0DA5FBC6-515E-4E9F-AE0F-6EBA82C992F4}"/>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7074912" y="4786601"/>
            <a:ext cx="2433726" cy="1978383"/>
          </a:xfrm>
          <a:prstGeom prst="rect">
            <a:avLst/>
          </a:prstGeom>
        </p:spPr>
      </p:pic>
      <p:pic>
        <p:nvPicPr>
          <p:cNvPr id="16" name="Εικόνα 15">
            <a:extLst>
              <a:ext uri="{FF2B5EF4-FFF2-40B4-BE49-F238E27FC236}">
                <a16:creationId xmlns:a16="http://schemas.microsoft.com/office/drawing/2014/main" id="{4C398C40-3864-435C-8ACB-8A87F5A72141}"/>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3919491" y="4784986"/>
            <a:ext cx="2447201" cy="1971031"/>
          </a:xfrm>
          <a:prstGeom prst="rect">
            <a:avLst/>
          </a:prstGeom>
        </p:spPr>
      </p:pic>
    </p:spTree>
    <p:extLst>
      <p:ext uri="{BB962C8B-B14F-4D97-AF65-F5344CB8AC3E}">
        <p14:creationId xmlns:p14="http://schemas.microsoft.com/office/powerpoint/2010/main" val="3116315254"/>
      </p:ext>
    </p:extLst>
  </p:cSld>
  <p:clrMapOvr>
    <a:masterClrMapping/>
  </p:clrMapOvr>
  <p:transition spd="slow"/>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Θέση αριθμού διαφάνειας 3">
            <a:extLst>
              <a:ext uri="{FF2B5EF4-FFF2-40B4-BE49-F238E27FC236}">
                <a16:creationId xmlns:a16="http://schemas.microsoft.com/office/drawing/2014/main" id="{45B73EF7-26DC-4701-A2DE-74BE42DFD310}"/>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numCol="1" anchor="t" anchorCtr="0" compatLnSpc="1">
            <a:prstTxWarp prst="textNoShape">
              <a:avLst/>
            </a:prstTxWarp>
          </a:bodyPr>
          <a:lstStyle>
            <a:lvl1pPr>
              <a:spcAft>
                <a:spcPts val="1413"/>
              </a:spcAft>
              <a:defRPr sz="2200">
                <a:solidFill>
                  <a:srgbClr val="000000"/>
                </a:solidFill>
                <a:latin typeface="Source Sans Pro" panose="020B0503030403020204" pitchFamily="34" charset="0"/>
                <a:cs typeface="Tahoma" panose="020B060403050404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cs typeface="Tahoma" panose="020B060403050404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cs typeface="Tahoma" panose="020B060403050404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cs typeface="Tahoma" panose="020B060403050404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cs typeface="Tahoma" panose="020B060403050404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cs typeface="Tahoma" panose="020B060403050404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cs typeface="Tahoma" panose="020B060403050404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cs typeface="Tahoma" panose="020B060403050404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cs typeface="Tahoma" panose="020B0604030504040204" pitchFamily="34" charset="0"/>
              </a:defRPr>
            </a:lvl9pPr>
          </a:lstStyle>
          <a:p>
            <a:pPr fontAlgn="base">
              <a:spcBef>
                <a:spcPct val="0"/>
              </a:spcBef>
              <a:spcAft>
                <a:spcPct val="0"/>
              </a:spcAft>
            </a:pPr>
            <a:fld id="{D56CF392-B7C0-4A10-821E-D688F4C1818D}" type="slidenum">
              <a:rPr altLang="en-US" sz="1400" smtClean="0">
                <a:solidFill>
                  <a:schemeClr val="tx1"/>
                </a:solidFill>
                <a:latin typeface="Century Gothic" panose="020B0502020202020204" pitchFamily="34" charset="0"/>
                <a:cs typeface="Lucida Sans Unicode" panose="020B0602030504020204" pitchFamily="34" charset="0"/>
              </a:rPr>
              <a:pPr fontAlgn="base">
                <a:spcBef>
                  <a:spcPct val="0"/>
                </a:spcBef>
                <a:spcAft>
                  <a:spcPct val="0"/>
                </a:spcAft>
              </a:pPr>
              <a:t>49</a:t>
            </a:fld>
            <a:endParaRPr altLang="en-US" sz="1400">
              <a:solidFill>
                <a:schemeClr val="tx1"/>
              </a:solidFill>
              <a:latin typeface="Century Gothic" panose="020B0502020202020204" pitchFamily="34" charset="0"/>
              <a:cs typeface="Lucida Sans Unicode" panose="020B0602030504020204" pitchFamily="34" charset="0"/>
            </a:endParaRPr>
          </a:p>
        </p:txBody>
      </p:sp>
      <p:sp>
        <p:nvSpPr>
          <p:cNvPr id="19459" name="Τίτλος 1">
            <a:extLst>
              <a:ext uri="{FF2B5EF4-FFF2-40B4-BE49-F238E27FC236}">
                <a16:creationId xmlns:a16="http://schemas.microsoft.com/office/drawing/2014/main" id="{60E4D9A3-E916-4001-AFD7-01D056AC8A53}"/>
              </a:ext>
            </a:extLst>
          </p:cNvPr>
          <p:cNvSpPr txBox="1">
            <a:spLocks noGrp="1" noChangeArrowheads="1"/>
          </p:cNvSpPr>
          <p:nvPr>
            <p:ph type="title" idx="4294967295"/>
          </p:nvPr>
        </p:nvSpPr>
        <p:spPr>
          <a:xfrm>
            <a:off x="503238" y="1189673"/>
            <a:ext cx="9072562" cy="492443"/>
          </a:xfrm>
        </p:spPr>
        <p:txBody>
          <a:bodyPr wrap="square">
            <a:spAutoFit/>
          </a:bodyPr>
          <a:lstStyle/>
          <a:p>
            <a:pPr eaLnBrk="1"/>
            <a:r>
              <a:rPr lang="en-US" altLang="en-US" dirty="0">
                <a:latin typeface="Arial" panose="020B0604020202020204" pitchFamily="34" charset="0"/>
                <a:cs typeface="Arial" panose="020B0604020202020204" pitchFamily="34" charset="0"/>
              </a:rPr>
              <a:t>Eigengap heuristic</a:t>
            </a:r>
            <a:endParaRPr altLang="en-US" dirty="0">
              <a:latin typeface="Arial" panose="020B0604020202020204" pitchFamily="34" charset="0"/>
              <a:cs typeface="Arial" panose="020B0604020202020204" pitchFamily="34" charset="0"/>
            </a:endParaRPr>
          </a:p>
        </p:txBody>
      </p:sp>
      <p:pic>
        <p:nvPicPr>
          <p:cNvPr id="14" name="Εικόνα 13">
            <a:extLst>
              <a:ext uri="{FF2B5EF4-FFF2-40B4-BE49-F238E27FC236}">
                <a16:creationId xmlns:a16="http://schemas.microsoft.com/office/drawing/2014/main" id="{4CB61603-53DD-46CC-B4A7-392CF685B80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18031" y="2694997"/>
            <a:ext cx="3063718" cy="2169679"/>
          </a:xfrm>
          <a:prstGeom prst="rect">
            <a:avLst/>
          </a:prstGeom>
        </p:spPr>
      </p:pic>
      <p:pic>
        <p:nvPicPr>
          <p:cNvPr id="16" name="Εικόνα 15">
            <a:extLst>
              <a:ext uri="{FF2B5EF4-FFF2-40B4-BE49-F238E27FC236}">
                <a16:creationId xmlns:a16="http://schemas.microsoft.com/office/drawing/2014/main" id="{4C398C40-3864-435C-8ACB-8A87F5A7214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597851" y="2694997"/>
            <a:ext cx="3257224" cy="2169679"/>
          </a:xfrm>
          <a:prstGeom prst="rect">
            <a:avLst/>
          </a:prstGeom>
        </p:spPr>
      </p:pic>
      <p:sp>
        <p:nvSpPr>
          <p:cNvPr id="18" name="TextBox 17">
            <a:extLst>
              <a:ext uri="{FF2B5EF4-FFF2-40B4-BE49-F238E27FC236}">
                <a16:creationId xmlns:a16="http://schemas.microsoft.com/office/drawing/2014/main" id="{2F9D8DE9-CCA1-4D1C-B1BF-965A1B4977E2}"/>
              </a:ext>
            </a:extLst>
          </p:cNvPr>
          <p:cNvSpPr txBox="1"/>
          <p:nvPr/>
        </p:nvSpPr>
        <p:spPr>
          <a:xfrm>
            <a:off x="321910" y="1981803"/>
            <a:ext cx="3289273" cy="369332"/>
          </a:xfrm>
          <a:prstGeom prst="rect">
            <a:avLst/>
          </a:prstGeom>
          <a:noFill/>
        </p:spPr>
        <p:txBody>
          <a:bodyPr wrap="square" rtlCol="0">
            <a:spAutoFit/>
          </a:bodyPr>
          <a:lstStyle/>
          <a:p>
            <a:pPr marL="285750" indent="-285750">
              <a:buFont typeface="Arial" panose="020B0604020202020204" pitchFamily="34" charset="0"/>
              <a:buChar char="•"/>
            </a:pPr>
            <a:r>
              <a:rPr lang="en-US" dirty="0"/>
              <a:t>Unnormalized graph laplacian</a:t>
            </a:r>
          </a:p>
        </p:txBody>
      </p:sp>
      <p:sp>
        <p:nvSpPr>
          <p:cNvPr id="19" name="TextBox 18">
            <a:extLst>
              <a:ext uri="{FF2B5EF4-FFF2-40B4-BE49-F238E27FC236}">
                <a16:creationId xmlns:a16="http://schemas.microsoft.com/office/drawing/2014/main" id="{79927A87-80E5-41DC-A639-141C8FEC930B}"/>
              </a:ext>
            </a:extLst>
          </p:cNvPr>
          <p:cNvSpPr txBox="1"/>
          <p:nvPr/>
        </p:nvSpPr>
        <p:spPr>
          <a:xfrm>
            <a:off x="5039519" y="1981803"/>
            <a:ext cx="3216488" cy="369332"/>
          </a:xfrm>
          <a:prstGeom prst="rect">
            <a:avLst/>
          </a:prstGeom>
          <a:noFill/>
        </p:spPr>
        <p:txBody>
          <a:bodyPr wrap="square">
            <a:spAutoFit/>
          </a:bodyPr>
          <a:lstStyle/>
          <a:p>
            <a:pPr marL="285750" indent="-285750">
              <a:buFont typeface="Arial" panose="020B0604020202020204" pitchFamily="34" charset="0"/>
              <a:buChar char="•"/>
            </a:pPr>
            <a:r>
              <a:rPr lang="en-US" dirty="0"/>
              <a:t>Normalized graph laplacian</a:t>
            </a:r>
          </a:p>
        </p:txBody>
      </p:sp>
    </p:spTree>
    <p:extLst>
      <p:ext uri="{BB962C8B-B14F-4D97-AF65-F5344CB8AC3E}">
        <p14:creationId xmlns:p14="http://schemas.microsoft.com/office/powerpoint/2010/main" val="380093256"/>
      </p:ext>
    </p:extLst>
  </p:cSld>
  <p:clrMapOvr>
    <a:masterClrMapping/>
  </p:clrMapOvr>
  <p:transition spd="slow"/>
</p:sld>
</file>

<file path=ppt/slides/slide5.xml><?xml version="1.0" encoding="utf-8"?>
<p:sld xmlns:a="http://schemas.openxmlformats.org/drawingml/2006/main" xmlns:r="http://schemas.openxmlformats.org/officeDocument/2006/relationships" xmlns:p="http://schemas.openxmlformats.org/presentationml/2006/main">
  <p:cSld name="page4">
    <p:spTree>
      <p:nvGrpSpPr>
        <p:cNvPr id="1" name=""/>
        <p:cNvGrpSpPr/>
        <p:nvPr/>
      </p:nvGrpSpPr>
      <p:grpSpPr>
        <a:xfrm>
          <a:off x="0" y="0"/>
          <a:ext cx="0" cy="0"/>
          <a:chOff x="0" y="0"/>
          <a:chExt cx="0" cy="0"/>
        </a:xfrm>
      </p:grpSpPr>
      <p:sp>
        <p:nvSpPr>
          <p:cNvPr id="11266" name="Τίτλος 1">
            <a:extLst>
              <a:ext uri="{FF2B5EF4-FFF2-40B4-BE49-F238E27FC236}">
                <a16:creationId xmlns:a16="http://schemas.microsoft.com/office/drawing/2014/main" id="{E43AE07D-53C2-4DDD-8200-31A70B4825AB}"/>
              </a:ext>
            </a:extLst>
          </p:cNvPr>
          <p:cNvSpPr txBox="1">
            <a:spLocks noGrp="1" noChangeArrowheads="1"/>
          </p:cNvSpPr>
          <p:nvPr>
            <p:ph type="title" idx="4294967295"/>
          </p:nvPr>
        </p:nvSpPr>
        <p:spPr>
          <a:xfrm>
            <a:off x="503238" y="1189673"/>
            <a:ext cx="9072562" cy="492443"/>
          </a:xfrm>
        </p:spPr>
        <p:txBody>
          <a:bodyPr wrap="square">
            <a:spAutoFit/>
          </a:bodyPr>
          <a:lstStyle/>
          <a:p>
            <a:pPr eaLnBrk="1"/>
            <a:r>
              <a:rPr altLang="en-US" dirty="0">
                <a:latin typeface="Arial" panose="020B0604020202020204" pitchFamily="34" charset="0"/>
                <a:cs typeface="Arial" panose="020B0604020202020204" pitchFamily="34" charset="0"/>
              </a:rPr>
              <a:t>Pipeline</a:t>
            </a:r>
          </a:p>
        </p:txBody>
      </p:sp>
      <p:sp>
        <p:nvSpPr>
          <p:cNvPr id="11267" name="Θέση κειμένου 2">
            <a:extLst>
              <a:ext uri="{FF2B5EF4-FFF2-40B4-BE49-F238E27FC236}">
                <a16:creationId xmlns:a16="http://schemas.microsoft.com/office/drawing/2014/main" id="{76BB39A1-4EB5-4676-8CDE-DAD64867E0B6}"/>
              </a:ext>
            </a:extLst>
          </p:cNvPr>
          <p:cNvSpPr txBox="1">
            <a:spLocks noGrp="1" noChangeArrowheads="1"/>
          </p:cNvSpPr>
          <p:nvPr>
            <p:ph type="body" idx="4294967295"/>
          </p:nvPr>
        </p:nvSpPr>
        <p:spPr>
          <a:xfrm>
            <a:off x="503238" y="2403535"/>
            <a:ext cx="4615903" cy="4124206"/>
          </a:xfrm>
        </p:spPr>
        <p:txBody>
          <a:bodyPr wrap="square" anchor="ctr">
            <a:spAutoFit/>
          </a:bodyPr>
          <a:lstStyle/>
          <a:p>
            <a:pPr marL="342900" indent="-342900" eaLnBrk="1">
              <a:buSzPct val="45000"/>
              <a:buFontTx/>
              <a:buChar char="•"/>
            </a:pPr>
            <a:r>
              <a:rPr lang="el-GR" altLang="en-US" dirty="0">
                <a:latin typeface="Arial" panose="020B0604020202020204" pitchFamily="34" charset="0"/>
                <a:cs typeface="Arial" panose="020B0604020202020204" pitchFamily="34" charset="0"/>
              </a:rPr>
              <a:t>Κανονικοποίηση</a:t>
            </a:r>
            <a:r>
              <a:rPr altLang="en-US" dirty="0">
                <a:latin typeface="Arial" panose="020B0604020202020204" pitchFamily="34" charset="0"/>
                <a:cs typeface="Arial" panose="020B0604020202020204" pitchFamily="34" charset="0"/>
              </a:rPr>
              <a:t> στο [0, 1]</a:t>
            </a:r>
          </a:p>
          <a:p>
            <a:pPr marL="342900" indent="-342900" eaLnBrk="1">
              <a:buSzPct val="45000"/>
              <a:buFontTx/>
              <a:buChar char="•"/>
            </a:pPr>
            <a:r>
              <a:rPr lang="el-GR" altLang="en-US" dirty="0">
                <a:latin typeface="Arial" panose="020B0604020202020204" pitchFamily="34" charset="0"/>
                <a:cs typeface="Arial" panose="020B0604020202020204" pitchFamily="34" charset="0"/>
              </a:rPr>
              <a:t>Μείωση</a:t>
            </a:r>
            <a:r>
              <a:rPr altLang="en-US" dirty="0">
                <a:latin typeface="Arial" panose="020B0604020202020204" pitchFamily="34" charset="0"/>
                <a:cs typeface="Arial" panose="020B0604020202020204" pitchFamily="34" charset="0"/>
              </a:rPr>
              <a:t> </a:t>
            </a:r>
            <a:r>
              <a:rPr lang="el-GR" altLang="en-US" dirty="0">
                <a:latin typeface="Arial" panose="020B0604020202020204" pitchFamily="34" charset="0"/>
                <a:cs typeface="Arial" panose="020B0604020202020204" pitchFamily="34" charset="0"/>
              </a:rPr>
              <a:t>διάστασης</a:t>
            </a:r>
            <a:r>
              <a:rPr altLang="en-US" dirty="0">
                <a:latin typeface="Arial" panose="020B0604020202020204" pitchFamily="34" charset="0"/>
                <a:cs typeface="Arial" panose="020B0604020202020204" pitchFamily="34" charset="0"/>
              </a:rPr>
              <a:t> με PCA από 784 σε 87</a:t>
            </a:r>
          </a:p>
          <a:p>
            <a:pPr marL="342900" indent="-342900" eaLnBrk="1">
              <a:buSzPct val="45000"/>
              <a:buFontTx/>
              <a:buChar char="•"/>
            </a:pPr>
            <a:r>
              <a:rPr altLang="en-US" dirty="0">
                <a:latin typeface="Arial" panose="020B0604020202020204" pitchFamily="34" charset="0"/>
                <a:cs typeface="Arial" panose="020B0604020202020204" pitchFamily="34" charset="0"/>
              </a:rPr>
              <a:t>Δ</a:t>
            </a:r>
            <a:r>
              <a:rPr lang="el-GR" altLang="en-US" dirty="0">
                <a:latin typeface="Arial" panose="020B0604020202020204" pitchFamily="34" charset="0"/>
                <a:cs typeface="Arial" panose="020B0604020202020204" pitchFamily="34" charset="0"/>
              </a:rPr>
              <a:t>ι</a:t>
            </a:r>
            <a:r>
              <a:rPr altLang="en-US" dirty="0">
                <a:latin typeface="Arial" panose="020B0604020202020204" pitchFamily="34" charset="0"/>
                <a:cs typeface="Arial" panose="020B0604020202020204" pitchFamily="34" charset="0"/>
              </a:rPr>
              <a:t>α</a:t>
            </a:r>
            <a:r>
              <a:rPr lang="el-GR" altLang="en-US" dirty="0">
                <a:latin typeface="Arial" panose="020B0604020202020204" pitchFamily="34" charset="0"/>
                <a:cs typeface="Arial" panose="020B0604020202020204" pitchFamily="34" charset="0"/>
              </a:rPr>
              <a:t>τήρηση</a:t>
            </a:r>
            <a:r>
              <a:rPr altLang="en-US" dirty="0">
                <a:latin typeface="Arial" panose="020B0604020202020204" pitchFamily="34" charset="0"/>
                <a:cs typeface="Arial" panose="020B0604020202020204" pitchFamily="34" charset="0"/>
              </a:rPr>
              <a:t> 90% της πληροφορίας</a:t>
            </a:r>
          </a:p>
          <a:p>
            <a:pPr marL="342900" indent="-342900" eaLnBrk="1">
              <a:buSzPct val="45000"/>
              <a:buFontTx/>
              <a:buChar char="•"/>
            </a:pPr>
            <a:r>
              <a:rPr altLang="en-US" dirty="0">
                <a:latin typeface="Arial" panose="020B0604020202020204" pitchFamily="34" charset="0"/>
                <a:cs typeface="Arial" panose="020B0604020202020204" pitchFamily="34" charset="0"/>
              </a:rPr>
              <a:t>Stratified holdout: 60% - 40%</a:t>
            </a:r>
          </a:p>
          <a:p>
            <a:pPr marL="342900" indent="-342900" eaLnBrk="1">
              <a:buSzPct val="45000"/>
              <a:buFontTx/>
              <a:buChar char="•"/>
            </a:pPr>
            <a:r>
              <a:rPr altLang="en-US" dirty="0">
                <a:latin typeface="Arial" panose="020B0604020202020204" pitchFamily="34" charset="0"/>
                <a:cs typeface="Arial" panose="020B0604020202020204" pitchFamily="34" charset="0"/>
              </a:rPr>
              <a:t>Parameter tuning </a:t>
            </a:r>
            <a:r>
              <a:rPr lang="el-GR" altLang="en-US" dirty="0">
                <a:latin typeface="Arial" panose="020B0604020202020204" pitchFamily="34" charset="0"/>
                <a:cs typeface="Arial" panose="020B0604020202020204" pitchFamily="34" charset="0"/>
              </a:rPr>
              <a:t>αξιολογώντας</a:t>
            </a:r>
            <a:r>
              <a:rPr altLang="en-US" dirty="0">
                <a:latin typeface="Arial" panose="020B0604020202020204" pitchFamily="34" charset="0"/>
                <a:cs typeface="Arial" panose="020B0604020202020204" pitchFamily="34" charset="0"/>
              </a:rPr>
              <a:t> στο validation set</a:t>
            </a:r>
          </a:p>
          <a:p>
            <a:pPr marL="342900" indent="-342900" eaLnBrk="1">
              <a:buSzPct val="45000"/>
              <a:buFontTx/>
              <a:buChar char="•"/>
            </a:pPr>
            <a:r>
              <a:rPr lang="el-GR" altLang="en-US" dirty="0">
                <a:latin typeface="Arial" panose="020B0604020202020204" pitchFamily="34" charset="0"/>
                <a:cs typeface="Arial" panose="020B0604020202020204" pitchFamily="34" charset="0"/>
              </a:rPr>
              <a:t>Τελική</a:t>
            </a:r>
            <a:r>
              <a:rPr altLang="en-US" dirty="0">
                <a:latin typeface="Arial" panose="020B0604020202020204" pitchFamily="34" charset="0"/>
                <a:cs typeface="Arial" panose="020B0604020202020204" pitchFamily="34" charset="0"/>
              </a:rPr>
              <a:t> </a:t>
            </a:r>
            <a:r>
              <a:rPr lang="el-GR" altLang="en-US" dirty="0">
                <a:latin typeface="Arial" panose="020B0604020202020204" pitchFamily="34" charset="0"/>
                <a:cs typeface="Arial" panose="020B0604020202020204" pitchFamily="34" charset="0"/>
              </a:rPr>
              <a:t>αξιολόγηση</a:t>
            </a:r>
            <a:r>
              <a:rPr altLang="en-US" dirty="0">
                <a:latin typeface="Arial" panose="020B0604020202020204" pitchFamily="34" charset="0"/>
                <a:cs typeface="Arial" panose="020B0604020202020204" pitchFamily="34" charset="0"/>
              </a:rPr>
              <a:t> </a:t>
            </a:r>
            <a:r>
              <a:rPr lang="el-GR" altLang="en-US" dirty="0">
                <a:latin typeface="Arial" panose="020B0604020202020204" pitchFamily="34" charset="0"/>
                <a:cs typeface="Arial" panose="020B0604020202020204" pitchFamily="34" charset="0"/>
              </a:rPr>
              <a:t>στο</a:t>
            </a:r>
            <a:r>
              <a:rPr altLang="en-US" dirty="0">
                <a:latin typeface="Arial" panose="020B0604020202020204" pitchFamily="34" charset="0"/>
                <a:cs typeface="Arial" panose="020B0604020202020204" pitchFamily="34" charset="0"/>
              </a:rPr>
              <a:t> test set</a:t>
            </a:r>
          </a:p>
          <a:p>
            <a:pPr marL="342900" indent="-342900" eaLnBrk="1">
              <a:buSzPct val="45000"/>
              <a:buFontTx/>
              <a:buChar char="•"/>
            </a:pPr>
            <a:r>
              <a:rPr lang="el-GR" altLang="en-US" dirty="0">
                <a:latin typeface="Arial" panose="020B0604020202020204" pitchFamily="34" charset="0"/>
                <a:cs typeface="Arial" panose="020B0604020202020204" pitchFamily="34" charset="0"/>
              </a:rPr>
              <a:t>Μετρική</a:t>
            </a:r>
            <a:r>
              <a:rPr altLang="en-US" dirty="0">
                <a:latin typeface="Arial" panose="020B0604020202020204" pitchFamily="34" charset="0"/>
                <a:cs typeface="Arial" panose="020B0604020202020204" pitchFamily="34" charset="0"/>
              </a:rPr>
              <a:t> </a:t>
            </a:r>
            <a:r>
              <a:rPr lang="el-GR" altLang="en-US" dirty="0">
                <a:latin typeface="Arial" panose="020B0604020202020204" pitchFamily="34" charset="0"/>
                <a:cs typeface="Arial" panose="020B0604020202020204" pitchFamily="34" charset="0"/>
              </a:rPr>
              <a:t>αξιολόγησης</a:t>
            </a:r>
            <a:r>
              <a:rPr altLang="en-US" dirty="0">
                <a:latin typeface="Arial" panose="020B0604020202020204" pitchFamily="34" charset="0"/>
                <a:cs typeface="Arial" panose="020B0604020202020204" pitchFamily="34" charset="0"/>
              </a:rPr>
              <a:t>: Accuracy</a:t>
            </a:r>
          </a:p>
        </p:txBody>
      </p:sp>
      <p:pic>
        <p:nvPicPr>
          <p:cNvPr id="11268" name="Picture 4">
            <a:extLst>
              <a:ext uri="{FF2B5EF4-FFF2-40B4-BE49-F238E27FC236}">
                <a16:creationId xmlns:a16="http://schemas.microsoft.com/office/drawing/2014/main" id="{2C185012-1DF7-46FF-96A3-510253701E71}"/>
              </a:ext>
            </a:extLst>
          </p:cNvPr>
          <p:cNvPicPr>
            <a:picLocks noGrp="1" noChangeAspect="1" noChangeArrowheads="1"/>
          </p:cNvPicPr>
          <p:nvPr>
            <p:ph type="pic" idx="4294967295"/>
          </p:nvPr>
        </p:nvPicPr>
        <p:blipFill>
          <a:blip r:embed="rId3">
            <a:extLst>
              <a:ext uri="{28A0092B-C50C-407E-A947-70E740481C1C}">
                <a14:useLocalDpi xmlns:a14="http://schemas.microsoft.com/office/drawing/2010/main" val="0"/>
              </a:ext>
            </a:extLst>
          </a:blip>
          <a:srcRect/>
          <a:stretch>
            <a:fillRect/>
          </a:stretch>
        </p:blipFill>
        <p:spPr>
          <a:xfrm>
            <a:off x="5802313" y="2273300"/>
            <a:ext cx="3125787" cy="2090738"/>
          </a:xfrm>
        </p:spPr>
      </p:pic>
      <p:pic>
        <p:nvPicPr>
          <p:cNvPr id="11269" name="Picture 5">
            <a:extLst>
              <a:ext uri="{FF2B5EF4-FFF2-40B4-BE49-F238E27FC236}">
                <a16:creationId xmlns:a16="http://schemas.microsoft.com/office/drawing/2014/main" id="{12D3B924-B4E1-4CBA-9F86-7967471DB5DC}"/>
              </a:ext>
            </a:extLst>
          </p:cNvPr>
          <p:cNvPicPr>
            <a:picLocks noGrp="1" noChangeAspect="1" noChangeArrowheads="1"/>
          </p:cNvPicPr>
          <p:nvPr>
            <p:ph type="pic" idx="4294967295"/>
          </p:nvPr>
        </p:nvPicPr>
        <p:blipFill>
          <a:blip r:embed="rId4">
            <a:extLst>
              <a:ext uri="{28A0092B-C50C-407E-A947-70E740481C1C}">
                <a14:useLocalDpi xmlns:a14="http://schemas.microsoft.com/office/drawing/2010/main" val="0"/>
              </a:ext>
            </a:extLst>
          </a:blip>
          <a:srcRect/>
          <a:stretch>
            <a:fillRect/>
          </a:stretch>
        </p:blipFill>
        <p:spPr>
          <a:xfrm>
            <a:off x="5770563" y="4562475"/>
            <a:ext cx="3189287" cy="2090738"/>
          </a:xfrm>
        </p:spPr>
      </p:pic>
      <p:sp>
        <p:nvSpPr>
          <p:cNvPr id="11270" name="Θέση αριθμού διαφάνειας 8">
            <a:extLst>
              <a:ext uri="{FF2B5EF4-FFF2-40B4-BE49-F238E27FC236}">
                <a16:creationId xmlns:a16="http://schemas.microsoft.com/office/drawing/2014/main" id="{29812DD9-C047-4173-A88D-9912C5CDA65F}"/>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numCol="1" anchor="t" anchorCtr="0" compatLnSpc="1">
            <a:prstTxWarp prst="textNoShape">
              <a:avLst/>
            </a:prstTxWarp>
          </a:bodyPr>
          <a:lstStyle>
            <a:lvl1pPr>
              <a:spcAft>
                <a:spcPts val="1413"/>
              </a:spcAft>
              <a:defRPr sz="2200">
                <a:solidFill>
                  <a:srgbClr val="000000"/>
                </a:solidFill>
                <a:latin typeface="Source Sans Pro" panose="020B0503030403020204" pitchFamily="34" charset="0"/>
                <a:cs typeface="Tahoma" panose="020B060403050404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cs typeface="Tahoma" panose="020B060403050404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cs typeface="Tahoma" panose="020B060403050404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cs typeface="Tahoma" panose="020B060403050404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cs typeface="Tahoma" panose="020B060403050404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cs typeface="Tahoma" panose="020B060403050404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cs typeface="Tahoma" panose="020B060403050404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cs typeface="Tahoma" panose="020B060403050404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cs typeface="Tahoma" panose="020B0604030504040204" pitchFamily="34" charset="0"/>
              </a:defRPr>
            </a:lvl9pPr>
          </a:lstStyle>
          <a:p>
            <a:pPr fontAlgn="base">
              <a:spcBef>
                <a:spcPct val="0"/>
              </a:spcBef>
              <a:spcAft>
                <a:spcPct val="0"/>
              </a:spcAft>
            </a:pPr>
            <a:fld id="{EBB013C5-D28E-4B92-8C68-F9D310B51E8B}" type="slidenum">
              <a:rPr altLang="en-US" sz="1400" smtClean="0">
                <a:solidFill>
                  <a:schemeClr val="tx1"/>
                </a:solidFill>
                <a:latin typeface="Century Gothic" panose="020B0502020202020204" pitchFamily="34" charset="0"/>
                <a:cs typeface="Lucida Sans Unicode" panose="020B0602030504020204" pitchFamily="34" charset="0"/>
              </a:rPr>
              <a:pPr fontAlgn="base">
                <a:spcBef>
                  <a:spcPct val="0"/>
                </a:spcBef>
                <a:spcAft>
                  <a:spcPct val="0"/>
                </a:spcAft>
              </a:pPr>
              <a:t>5</a:t>
            </a:fld>
            <a:endParaRPr altLang="en-US" sz="1400">
              <a:solidFill>
                <a:schemeClr val="tx1"/>
              </a:solidFill>
              <a:latin typeface="Century Gothic" panose="020B0502020202020204" pitchFamily="34" charset="0"/>
              <a:cs typeface="Lucida Sans Unicode" panose="020B0602030504020204" pitchFamily="34" charset="0"/>
            </a:endParaRPr>
          </a:p>
        </p:txBody>
      </p:sp>
    </p:spTree>
  </p:cSld>
  <p:clrMapOvr>
    <a:masterClrMapping/>
  </p:clrMapOvr>
  <p:transition spd="slow"/>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Θέση αριθμού διαφάνειας 3">
            <a:extLst>
              <a:ext uri="{FF2B5EF4-FFF2-40B4-BE49-F238E27FC236}">
                <a16:creationId xmlns:a16="http://schemas.microsoft.com/office/drawing/2014/main" id="{45B73EF7-26DC-4701-A2DE-74BE42DFD310}"/>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numCol="1" anchor="t" anchorCtr="0" compatLnSpc="1">
            <a:prstTxWarp prst="textNoShape">
              <a:avLst/>
            </a:prstTxWarp>
          </a:bodyPr>
          <a:lstStyle>
            <a:lvl1pPr>
              <a:spcAft>
                <a:spcPts val="1413"/>
              </a:spcAft>
              <a:defRPr sz="2200">
                <a:solidFill>
                  <a:srgbClr val="000000"/>
                </a:solidFill>
                <a:latin typeface="Source Sans Pro" panose="020B0503030403020204" pitchFamily="34" charset="0"/>
                <a:cs typeface="Tahoma" panose="020B060403050404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cs typeface="Tahoma" panose="020B060403050404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cs typeface="Tahoma" panose="020B060403050404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cs typeface="Tahoma" panose="020B060403050404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cs typeface="Tahoma" panose="020B060403050404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cs typeface="Tahoma" panose="020B060403050404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cs typeface="Tahoma" panose="020B060403050404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cs typeface="Tahoma" panose="020B060403050404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cs typeface="Tahoma" panose="020B0604030504040204" pitchFamily="34" charset="0"/>
              </a:defRPr>
            </a:lvl9pPr>
          </a:lstStyle>
          <a:p>
            <a:pPr fontAlgn="base">
              <a:spcBef>
                <a:spcPct val="0"/>
              </a:spcBef>
              <a:spcAft>
                <a:spcPct val="0"/>
              </a:spcAft>
            </a:pPr>
            <a:fld id="{D56CF392-B7C0-4A10-821E-D688F4C1818D}" type="slidenum">
              <a:rPr altLang="en-US" sz="1400" smtClean="0">
                <a:solidFill>
                  <a:schemeClr val="tx1"/>
                </a:solidFill>
                <a:latin typeface="Century Gothic" panose="020B0502020202020204" pitchFamily="34" charset="0"/>
                <a:cs typeface="Lucida Sans Unicode" panose="020B0602030504020204" pitchFamily="34" charset="0"/>
              </a:rPr>
              <a:pPr fontAlgn="base">
                <a:spcBef>
                  <a:spcPct val="0"/>
                </a:spcBef>
                <a:spcAft>
                  <a:spcPct val="0"/>
                </a:spcAft>
              </a:pPr>
              <a:t>50</a:t>
            </a:fld>
            <a:endParaRPr altLang="en-US" sz="1400">
              <a:solidFill>
                <a:schemeClr val="tx1"/>
              </a:solidFill>
              <a:latin typeface="Century Gothic" panose="020B0502020202020204" pitchFamily="34" charset="0"/>
              <a:cs typeface="Lucida Sans Unicode" panose="020B0602030504020204" pitchFamily="34" charset="0"/>
            </a:endParaRPr>
          </a:p>
        </p:txBody>
      </p:sp>
      <p:sp>
        <p:nvSpPr>
          <p:cNvPr id="19459" name="Τίτλος 1">
            <a:extLst>
              <a:ext uri="{FF2B5EF4-FFF2-40B4-BE49-F238E27FC236}">
                <a16:creationId xmlns:a16="http://schemas.microsoft.com/office/drawing/2014/main" id="{60E4D9A3-E916-4001-AFD7-01D056AC8A53}"/>
              </a:ext>
            </a:extLst>
          </p:cNvPr>
          <p:cNvSpPr txBox="1">
            <a:spLocks noGrp="1" noChangeArrowheads="1"/>
          </p:cNvSpPr>
          <p:nvPr>
            <p:ph type="title" idx="4294967295"/>
          </p:nvPr>
        </p:nvSpPr>
        <p:spPr>
          <a:xfrm>
            <a:off x="503238" y="1189673"/>
            <a:ext cx="9072562" cy="492443"/>
          </a:xfrm>
        </p:spPr>
        <p:txBody>
          <a:bodyPr wrap="square">
            <a:spAutoFit/>
          </a:bodyPr>
          <a:lstStyle/>
          <a:p>
            <a:pPr eaLnBrk="1"/>
            <a:r>
              <a:rPr lang="el-GR" altLang="en-US" dirty="0">
                <a:latin typeface="Arial" panose="020B0604020202020204" pitchFamily="34" charset="0"/>
                <a:cs typeface="Arial" panose="020B0604020202020204" pitchFamily="34" charset="0"/>
              </a:rPr>
              <a:t>Αποτελέσματα για </a:t>
            </a:r>
            <a:r>
              <a:rPr lang="en-US" altLang="en-US" dirty="0">
                <a:latin typeface="Arial" panose="020B0604020202020204" pitchFamily="34" charset="0"/>
                <a:cs typeface="Arial" panose="020B0604020202020204" pitchFamily="34" charset="0"/>
              </a:rPr>
              <a:t>n_clusters = 5</a:t>
            </a:r>
            <a:endParaRPr altLang="en-US" dirty="0">
              <a:latin typeface="Arial" panose="020B0604020202020204" pitchFamily="34" charset="0"/>
              <a:cs typeface="Arial" panose="020B0604020202020204" pitchFamily="34" charset="0"/>
            </a:endParaRPr>
          </a:p>
        </p:txBody>
      </p:sp>
      <p:pic>
        <p:nvPicPr>
          <p:cNvPr id="17" name="Εικόνα 16">
            <a:extLst>
              <a:ext uri="{FF2B5EF4-FFF2-40B4-BE49-F238E27FC236}">
                <a16:creationId xmlns:a16="http://schemas.microsoft.com/office/drawing/2014/main" id="{CED855D4-D5F0-4CB9-BC82-09FE1235E01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08480" y="5208540"/>
            <a:ext cx="8462077" cy="1095622"/>
          </a:xfrm>
          <a:prstGeom prst="rect">
            <a:avLst/>
          </a:prstGeom>
        </p:spPr>
      </p:pic>
      <p:pic>
        <p:nvPicPr>
          <p:cNvPr id="18" name="Εικόνα 17">
            <a:extLst>
              <a:ext uri="{FF2B5EF4-FFF2-40B4-BE49-F238E27FC236}">
                <a16:creationId xmlns:a16="http://schemas.microsoft.com/office/drawing/2014/main" id="{C740C8D0-2A73-49FC-849C-F687ACF4E7F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01928" y="2386151"/>
            <a:ext cx="2419085" cy="2079565"/>
          </a:xfrm>
          <a:prstGeom prst="rect">
            <a:avLst/>
          </a:prstGeom>
        </p:spPr>
      </p:pic>
      <p:pic>
        <p:nvPicPr>
          <p:cNvPr id="19" name="Εικόνα 18">
            <a:extLst>
              <a:ext uri="{FF2B5EF4-FFF2-40B4-BE49-F238E27FC236}">
                <a16:creationId xmlns:a16="http://schemas.microsoft.com/office/drawing/2014/main" id="{211F2F40-6B5E-435C-9AD8-A09911DF0985}"/>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7084536" y="2396733"/>
            <a:ext cx="2414477" cy="2058444"/>
          </a:xfrm>
          <a:prstGeom prst="rect">
            <a:avLst/>
          </a:prstGeom>
        </p:spPr>
      </p:pic>
      <p:pic>
        <p:nvPicPr>
          <p:cNvPr id="20" name="Εικόνα 19">
            <a:extLst>
              <a:ext uri="{FF2B5EF4-FFF2-40B4-BE49-F238E27FC236}">
                <a16:creationId xmlns:a16="http://schemas.microsoft.com/office/drawing/2014/main" id="{46AB5529-5C0D-45F7-B03B-F22E29A67174}"/>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3968374" y="2390717"/>
            <a:ext cx="2349436" cy="2059894"/>
          </a:xfrm>
          <a:prstGeom prst="rect">
            <a:avLst/>
          </a:prstGeom>
        </p:spPr>
      </p:pic>
      <p:sp>
        <p:nvSpPr>
          <p:cNvPr id="21" name="TextBox 20">
            <a:extLst>
              <a:ext uri="{FF2B5EF4-FFF2-40B4-BE49-F238E27FC236}">
                <a16:creationId xmlns:a16="http://schemas.microsoft.com/office/drawing/2014/main" id="{75A8F197-AA81-4DB9-977E-DAE27FECDCFB}"/>
              </a:ext>
            </a:extLst>
          </p:cNvPr>
          <p:cNvSpPr txBox="1"/>
          <p:nvPr/>
        </p:nvSpPr>
        <p:spPr>
          <a:xfrm>
            <a:off x="321910" y="1981803"/>
            <a:ext cx="3289273" cy="369332"/>
          </a:xfrm>
          <a:prstGeom prst="rect">
            <a:avLst/>
          </a:prstGeom>
          <a:noFill/>
        </p:spPr>
        <p:txBody>
          <a:bodyPr wrap="square" rtlCol="0">
            <a:spAutoFit/>
          </a:bodyPr>
          <a:lstStyle/>
          <a:p>
            <a:pPr marL="285750" indent="-285750">
              <a:buFont typeface="Arial" panose="020B0604020202020204" pitchFamily="34" charset="0"/>
              <a:buChar char="•"/>
            </a:pPr>
            <a:r>
              <a:rPr lang="en-US" dirty="0"/>
              <a:t>Unnormalized graph laplacian</a:t>
            </a:r>
          </a:p>
        </p:txBody>
      </p:sp>
      <p:sp>
        <p:nvSpPr>
          <p:cNvPr id="22" name="TextBox 21">
            <a:extLst>
              <a:ext uri="{FF2B5EF4-FFF2-40B4-BE49-F238E27FC236}">
                <a16:creationId xmlns:a16="http://schemas.microsoft.com/office/drawing/2014/main" id="{4E171F78-999B-46BA-B455-6C04A0F697C2}"/>
              </a:ext>
            </a:extLst>
          </p:cNvPr>
          <p:cNvSpPr txBox="1"/>
          <p:nvPr/>
        </p:nvSpPr>
        <p:spPr>
          <a:xfrm>
            <a:off x="3716114" y="1981803"/>
            <a:ext cx="3216488" cy="369332"/>
          </a:xfrm>
          <a:prstGeom prst="rect">
            <a:avLst/>
          </a:prstGeom>
          <a:noFill/>
        </p:spPr>
        <p:txBody>
          <a:bodyPr wrap="square">
            <a:spAutoFit/>
          </a:bodyPr>
          <a:lstStyle/>
          <a:p>
            <a:pPr marL="285750" indent="-285750">
              <a:buFont typeface="Arial" panose="020B0604020202020204" pitchFamily="34" charset="0"/>
              <a:buChar char="•"/>
            </a:pPr>
            <a:r>
              <a:rPr lang="en-US" dirty="0"/>
              <a:t>Normalized graph laplacian</a:t>
            </a:r>
          </a:p>
        </p:txBody>
      </p:sp>
      <p:sp>
        <p:nvSpPr>
          <p:cNvPr id="23" name="TextBox 22">
            <a:extLst>
              <a:ext uri="{FF2B5EF4-FFF2-40B4-BE49-F238E27FC236}">
                <a16:creationId xmlns:a16="http://schemas.microsoft.com/office/drawing/2014/main" id="{F1549642-F505-4696-A3F4-5E6EECA471D3}"/>
              </a:ext>
            </a:extLst>
          </p:cNvPr>
          <p:cNvSpPr txBox="1"/>
          <p:nvPr/>
        </p:nvSpPr>
        <p:spPr>
          <a:xfrm>
            <a:off x="6944874" y="1981802"/>
            <a:ext cx="2510852" cy="369332"/>
          </a:xfrm>
          <a:prstGeom prst="rect">
            <a:avLst/>
          </a:prstGeom>
          <a:noFill/>
        </p:spPr>
        <p:txBody>
          <a:bodyPr wrap="square" rtlCol="0">
            <a:spAutoFit/>
          </a:bodyPr>
          <a:lstStyle/>
          <a:p>
            <a:pPr marL="285750" indent="-285750">
              <a:buFont typeface="Arial" panose="020B0604020202020204" pitchFamily="34" charset="0"/>
              <a:buChar char="•"/>
            </a:pPr>
            <a:r>
              <a:rPr lang="en-US" dirty="0"/>
              <a:t>sklearn</a:t>
            </a:r>
          </a:p>
        </p:txBody>
      </p:sp>
    </p:spTree>
    <p:extLst>
      <p:ext uri="{BB962C8B-B14F-4D97-AF65-F5344CB8AC3E}">
        <p14:creationId xmlns:p14="http://schemas.microsoft.com/office/powerpoint/2010/main" val="3442583938"/>
      </p:ext>
    </p:extLst>
  </p:cSld>
  <p:clrMapOvr>
    <a:masterClrMapping/>
  </p:clrMapOvr>
  <p:transition spd="slow"/>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Τίτλος 1">
            <a:extLst>
              <a:ext uri="{FF2B5EF4-FFF2-40B4-BE49-F238E27FC236}">
                <a16:creationId xmlns:a16="http://schemas.microsoft.com/office/drawing/2014/main" id="{62D63E16-36B8-415C-B237-B742459AAA23}"/>
              </a:ext>
            </a:extLst>
          </p:cNvPr>
          <p:cNvSpPr txBox="1">
            <a:spLocks noGrp="1" noChangeArrowheads="1"/>
          </p:cNvSpPr>
          <p:nvPr>
            <p:ph type="title" idx="4294967295"/>
          </p:nvPr>
        </p:nvSpPr>
        <p:spPr>
          <a:xfrm>
            <a:off x="503238" y="850900"/>
            <a:ext cx="9072562" cy="1171575"/>
          </a:xfrm>
        </p:spPr>
        <p:txBody>
          <a:bodyPr wrap="square"/>
          <a:lstStyle/>
          <a:p>
            <a:pPr eaLnBrk="1"/>
            <a:r>
              <a:rPr lang="en-US" altLang="en-US" dirty="0">
                <a:latin typeface="Arial" panose="020B0604020202020204" pitchFamily="34" charset="0"/>
                <a:ea typeface="Source Sans Pro" panose="020B0503030403020204" pitchFamily="34" charset="0"/>
                <a:cs typeface="Arial" panose="020B0604020202020204" pitchFamily="34" charset="0"/>
              </a:rPr>
              <a:t>Datasets</a:t>
            </a:r>
            <a:endParaRPr altLang="en-US" dirty="0">
              <a:latin typeface="Arial" panose="020B0604020202020204" pitchFamily="34" charset="0"/>
              <a:ea typeface="Source Sans Pro" panose="020B0503030403020204" pitchFamily="34" charset="0"/>
              <a:cs typeface="Arial" panose="020B0604020202020204" pitchFamily="34" charset="0"/>
            </a:endParaRPr>
          </a:p>
        </p:txBody>
      </p:sp>
      <p:sp>
        <p:nvSpPr>
          <p:cNvPr id="7171" name="Θέση κειμένου 2">
            <a:extLst>
              <a:ext uri="{FF2B5EF4-FFF2-40B4-BE49-F238E27FC236}">
                <a16:creationId xmlns:a16="http://schemas.microsoft.com/office/drawing/2014/main" id="{F3C8C7D4-86AB-4D0E-93F4-5E242A0DE1B2}"/>
              </a:ext>
            </a:extLst>
          </p:cNvPr>
          <p:cNvSpPr txBox="1">
            <a:spLocks noGrp="1" noChangeArrowheads="1"/>
          </p:cNvSpPr>
          <p:nvPr>
            <p:ph type="body" idx="4294967295"/>
          </p:nvPr>
        </p:nvSpPr>
        <p:spPr>
          <a:xfrm>
            <a:off x="503238" y="2273300"/>
            <a:ext cx="9072562" cy="3627438"/>
          </a:xfrm>
        </p:spPr>
        <p:txBody>
          <a:bodyPr wrap="square" anchor="ctr"/>
          <a:lstStyle/>
          <a:p>
            <a:pPr marL="342900" indent="-342900" eaLnBrk="1">
              <a:buSzPct val="45000"/>
              <a:buFont typeface="Arial" panose="020B0604020202020204" pitchFamily="34" charset="0"/>
              <a:buChar char="•"/>
            </a:pPr>
            <a:r>
              <a:rPr lang="en-US" altLang="en-US" sz="1800" dirty="0">
                <a:latin typeface="Arial" panose="020B0604020202020204" pitchFamily="34" charset="0"/>
                <a:cs typeface="Arial" panose="020B0604020202020204" pitchFamily="34" charset="0"/>
                <a:hlinkClick r:id="rId3"/>
              </a:rPr>
              <a:t>https://cs.nyu.edu/~roweis/data.html</a:t>
            </a:r>
            <a:endParaRPr lang="el-GR" altLang="en-US" sz="1800" dirty="0">
              <a:latin typeface="Arial" panose="020B0604020202020204" pitchFamily="34" charset="0"/>
              <a:cs typeface="Arial" panose="020B0604020202020204" pitchFamily="34" charset="0"/>
              <a:hlinkClick r:id="rId3"/>
            </a:endParaRPr>
          </a:p>
          <a:p>
            <a:pPr marL="342900" indent="-342900" eaLnBrk="1">
              <a:buSzPct val="45000"/>
              <a:buFont typeface="Arial" panose="020B0604020202020204" pitchFamily="34" charset="0"/>
              <a:buChar char="•"/>
            </a:pPr>
            <a:r>
              <a:rPr lang="en-US" altLang="en-US" sz="1800" dirty="0">
                <a:latin typeface="Arial" panose="020B0604020202020204" pitchFamily="34" charset="0"/>
                <a:cs typeface="Arial" panose="020B0604020202020204" pitchFamily="34" charset="0"/>
                <a:hlinkClick r:id="rId3"/>
              </a:rPr>
              <a:t>https://archive.ics.uci.edu/ml/datasets/glass+identification</a:t>
            </a:r>
            <a:endParaRPr lang="el-GR" altLang="en-US" sz="1800" dirty="0">
              <a:latin typeface="Arial" panose="020B0604020202020204" pitchFamily="34" charset="0"/>
              <a:cs typeface="Arial" panose="020B0604020202020204" pitchFamily="34" charset="0"/>
              <a:hlinkClick r:id="rId3"/>
            </a:endParaRPr>
          </a:p>
          <a:p>
            <a:pPr marL="342900" indent="-342900" eaLnBrk="1">
              <a:buSzPct val="45000"/>
              <a:buFont typeface="Arial" panose="020B0604020202020204" pitchFamily="34" charset="0"/>
              <a:buChar char="•"/>
            </a:pPr>
            <a:r>
              <a:rPr lang="en-US" altLang="en-US" sz="1800" dirty="0">
                <a:latin typeface="Arial" panose="020B0604020202020204" pitchFamily="34" charset="0"/>
                <a:cs typeface="Arial" panose="020B0604020202020204" pitchFamily="34" charset="0"/>
                <a:hlinkClick r:id="rId3"/>
              </a:rPr>
              <a:t>https://archive.ics.uci.edu/ml/datasets/gene+expression+cancer+RNA-Seq</a:t>
            </a:r>
            <a:endParaRPr lang="el-GR" altLang="en-US" sz="1800" dirty="0">
              <a:latin typeface="Arial" panose="020B0604020202020204" pitchFamily="34" charset="0"/>
              <a:cs typeface="Arial" panose="020B0604020202020204" pitchFamily="34" charset="0"/>
            </a:endParaRPr>
          </a:p>
          <a:p>
            <a:pPr eaLnBrk="1">
              <a:buSzPct val="45000"/>
            </a:pPr>
            <a:endParaRPr altLang="en-US" sz="1800" dirty="0">
              <a:latin typeface="Arial" panose="020B0604020202020204" pitchFamily="34" charset="0"/>
              <a:cs typeface="Arial" panose="020B0604020202020204" pitchFamily="34" charset="0"/>
            </a:endParaRPr>
          </a:p>
        </p:txBody>
      </p:sp>
      <p:sp>
        <p:nvSpPr>
          <p:cNvPr id="7172" name="Θέση αριθμού διαφάνειας 6">
            <a:extLst>
              <a:ext uri="{FF2B5EF4-FFF2-40B4-BE49-F238E27FC236}">
                <a16:creationId xmlns:a16="http://schemas.microsoft.com/office/drawing/2014/main" id="{DC022C64-F2B3-4350-91F0-C95DA6A347D1}"/>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numCol="1" anchor="t" anchorCtr="0" compatLnSpc="1">
            <a:prstTxWarp prst="textNoShape">
              <a:avLst/>
            </a:prstTxWarp>
          </a:bodyPr>
          <a:lstStyle>
            <a:lvl1pPr>
              <a:spcAft>
                <a:spcPts val="1413"/>
              </a:spcAft>
              <a:defRPr sz="2200">
                <a:solidFill>
                  <a:srgbClr val="000000"/>
                </a:solidFill>
                <a:latin typeface="Source Sans Pro" panose="020B0503030403020204" pitchFamily="34" charset="0"/>
                <a:cs typeface="Tahoma" panose="020B060403050404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cs typeface="Tahoma" panose="020B060403050404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cs typeface="Tahoma" panose="020B060403050404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cs typeface="Tahoma" panose="020B060403050404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cs typeface="Tahoma" panose="020B060403050404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cs typeface="Tahoma" panose="020B060403050404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cs typeface="Tahoma" panose="020B060403050404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cs typeface="Tahoma" panose="020B060403050404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cs typeface="Tahoma" panose="020B0604030504040204" pitchFamily="34" charset="0"/>
              </a:defRPr>
            </a:lvl9pPr>
          </a:lstStyle>
          <a:p>
            <a:pPr fontAlgn="base">
              <a:spcBef>
                <a:spcPct val="0"/>
              </a:spcBef>
              <a:spcAft>
                <a:spcPct val="0"/>
              </a:spcAft>
            </a:pPr>
            <a:fld id="{9621898E-74BD-4AC1-9B4F-51DEFAE7C501}" type="slidenum">
              <a:rPr altLang="en-US" sz="1400" smtClean="0">
                <a:solidFill>
                  <a:schemeClr val="tx1"/>
                </a:solidFill>
                <a:latin typeface="Century Gothic" panose="020B0502020202020204" pitchFamily="34" charset="0"/>
                <a:cs typeface="Lucida Sans Unicode" panose="020B0602030504020204" pitchFamily="34" charset="0"/>
              </a:rPr>
              <a:pPr fontAlgn="base">
                <a:spcBef>
                  <a:spcPct val="0"/>
                </a:spcBef>
                <a:spcAft>
                  <a:spcPct val="0"/>
                </a:spcAft>
              </a:pPr>
              <a:t>51</a:t>
            </a:fld>
            <a:endParaRPr altLang="en-US" sz="1400">
              <a:solidFill>
                <a:schemeClr val="tx1"/>
              </a:solidFill>
              <a:latin typeface="Century Gothic" panose="020B0502020202020204" pitchFamily="34" charset="0"/>
              <a:cs typeface="Lucida Sans Unicode" panose="020B0602030504020204" pitchFamily="34" charset="0"/>
            </a:endParaRPr>
          </a:p>
        </p:txBody>
      </p:sp>
    </p:spTree>
    <p:extLst>
      <p:ext uri="{BB962C8B-B14F-4D97-AF65-F5344CB8AC3E}">
        <p14:creationId xmlns:p14="http://schemas.microsoft.com/office/powerpoint/2010/main" val="3440313938"/>
      </p:ext>
    </p:extLst>
  </p:cSld>
  <p:clrMapOvr>
    <a:masterClrMapping/>
  </p:clrMapOvr>
  <p:transition spd="slow"/>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Τίτλος 1">
            <a:extLst>
              <a:ext uri="{FF2B5EF4-FFF2-40B4-BE49-F238E27FC236}">
                <a16:creationId xmlns:a16="http://schemas.microsoft.com/office/drawing/2014/main" id="{5A2400CB-4A8C-4F42-8639-373CDD681982}"/>
              </a:ext>
            </a:extLst>
          </p:cNvPr>
          <p:cNvSpPr txBox="1">
            <a:spLocks noGrp="1" noChangeArrowheads="1"/>
          </p:cNvSpPr>
          <p:nvPr>
            <p:ph type="title" idx="4294967295"/>
          </p:nvPr>
        </p:nvSpPr>
        <p:spPr>
          <a:xfrm>
            <a:off x="3824288" y="2844800"/>
            <a:ext cx="5643562" cy="1106488"/>
          </a:xfrm>
        </p:spPr>
        <p:txBody>
          <a:bodyPr wrap="square">
            <a:spAutoFit/>
          </a:bodyPr>
          <a:lstStyle/>
          <a:p>
            <a:pPr eaLnBrk="1"/>
            <a:r>
              <a:rPr lang="el-GR" altLang="en-US" sz="3600">
                <a:latin typeface="Arial" panose="020B0604020202020204" pitchFamily="34" charset="0"/>
                <a:cs typeface="Arial" panose="020B0604020202020204" pitchFamily="34" charset="0"/>
              </a:rPr>
              <a:t>Υπολογιστική Νοημοσύνη</a:t>
            </a:r>
            <a:br>
              <a:rPr lang="el-GR" altLang="en-US" sz="3600">
                <a:latin typeface="Arial" panose="020B0604020202020204" pitchFamily="34" charset="0"/>
                <a:cs typeface="Arial" panose="020B0604020202020204" pitchFamily="34" charset="0"/>
              </a:rPr>
            </a:br>
            <a:r>
              <a:rPr lang="el-GR" altLang="en-US" sz="3600">
                <a:latin typeface="Arial" panose="020B0604020202020204" pitchFamily="34" charset="0"/>
                <a:cs typeface="Arial" panose="020B0604020202020204" pitchFamily="34" charset="0"/>
              </a:rPr>
              <a:t>Εργασίες</a:t>
            </a:r>
          </a:p>
        </p:txBody>
      </p:sp>
      <p:sp>
        <p:nvSpPr>
          <p:cNvPr id="5123" name="Υπότιτλος 2">
            <a:extLst>
              <a:ext uri="{FF2B5EF4-FFF2-40B4-BE49-F238E27FC236}">
                <a16:creationId xmlns:a16="http://schemas.microsoft.com/office/drawing/2014/main" id="{CB177872-5FAE-4F73-A8C3-D14055651B82}"/>
              </a:ext>
            </a:extLst>
          </p:cNvPr>
          <p:cNvSpPr txBox="1">
            <a:spLocks noGrp="1" noChangeArrowheads="1"/>
          </p:cNvSpPr>
          <p:nvPr>
            <p:ph type="subTitle" idx="4294967295"/>
          </p:nvPr>
        </p:nvSpPr>
        <p:spPr>
          <a:xfrm>
            <a:off x="5257800" y="4535488"/>
            <a:ext cx="4210050" cy="338137"/>
          </a:xfrm>
        </p:spPr>
        <p:txBody>
          <a:bodyPr wrap="square" anchor="ctr">
            <a:spAutoFit/>
          </a:bodyPr>
          <a:lstStyle/>
          <a:p>
            <a:pPr algn="r" eaLnBrk="1"/>
            <a:r>
              <a:rPr lang="el-GR" altLang="en-US" sz="2200">
                <a:solidFill>
                  <a:srgbClr val="FFFFFF"/>
                </a:solidFill>
                <a:latin typeface="Arial" panose="020B0604020202020204" pitchFamily="34" charset="0"/>
                <a:cs typeface="Arial" panose="020B0604020202020204" pitchFamily="34" charset="0"/>
              </a:rPr>
              <a:t>Αλέξανδρος Γαϊτάνης</a:t>
            </a:r>
          </a:p>
        </p:txBody>
      </p:sp>
      <p:sp>
        <p:nvSpPr>
          <p:cNvPr id="5124" name="TextBox 3">
            <a:extLst>
              <a:ext uri="{FF2B5EF4-FFF2-40B4-BE49-F238E27FC236}">
                <a16:creationId xmlns:a16="http://schemas.microsoft.com/office/drawing/2014/main" id="{F8891267-710E-4A04-870B-95ECDC6B45A5}"/>
              </a:ext>
            </a:extLst>
          </p:cNvPr>
          <p:cNvSpPr txBox="1">
            <a:spLocks noChangeArrowheads="1"/>
          </p:cNvSpPr>
          <p:nvPr/>
        </p:nvSpPr>
        <p:spPr bwMode="auto">
          <a:xfrm>
            <a:off x="5257800" y="5856288"/>
            <a:ext cx="4343400" cy="1230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b">
            <a:spAutoFit/>
          </a:bodyPr>
          <a:lstStyle>
            <a:lvl1pPr>
              <a:spcAft>
                <a:spcPts val="1413"/>
              </a:spcAft>
              <a:defRPr sz="3200">
                <a:solidFill>
                  <a:schemeClr val="tx1"/>
                </a:solidFill>
                <a:latin typeface="Arial" panose="020B0604020202020204" pitchFamily="34" charset="0"/>
                <a:cs typeface="Tahoma" panose="020B060403050404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cs typeface="Tahoma" panose="020B060403050404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cs typeface="Tahoma" panose="020B060403050404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cs typeface="Tahoma" panose="020B060403050404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cs typeface="Tahoma" panose="020B060403050404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cs typeface="Tahoma" panose="020B060403050404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cs typeface="Tahoma" panose="020B060403050404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cs typeface="Tahoma" panose="020B060403050404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cs typeface="Tahoma" panose="020B0604030504040204" pitchFamily="34" charset="0"/>
              </a:defRPr>
            </a:lvl9pPr>
          </a:lstStyle>
          <a:p>
            <a:pPr algn="r" eaLnBrk="1">
              <a:spcAft>
                <a:spcPct val="0"/>
              </a:spcAft>
            </a:pPr>
            <a:r>
              <a:rPr lang="en-US" altLang="en-US" sz="1600">
                <a:solidFill>
                  <a:srgbClr val="FFFFFF"/>
                </a:solidFill>
                <a:ea typeface="Lucida Sans Unicode" panose="020B0602030504020204" pitchFamily="34" charset="0"/>
                <a:cs typeface="Arial" panose="020B0604020202020204" pitchFamily="34" charset="0"/>
              </a:rPr>
              <a:t>ΠΜΣ </a:t>
            </a:r>
            <a:r>
              <a:rPr lang="el-GR" altLang="en-US" sz="1600">
                <a:solidFill>
                  <a:srgbClr val="FFFFFF"/>
                </a:solidFill>
                <a:ea typeface="Lucida Sans Unicode" panose="020B0602030504020204" pitchFamily="34" charset="0"/>
                <a:cs typeface="Arial" panose="020B0604020202020204" pitchFamily="34" charset="0"/>
              </a:rPr>
              <a:t>στην</a:t>
            </a:r>
            <a:r>
              <a:rPr lang="en-US" altLang="en-US" sz="1600">
                <a:solidFill>
                  <a:srgbClr val="FFFFFF"/>
                </a:solidFill>
                <a:ea typeface="Lucida Sans Unicode" panose="020B0602030504020204" pitchFamily="34" charset="0"/>
                <a:cs typeface="Arial" panose="020B0604020202020204" pitchFamily="34" charset="0"/>
              </a:rPr>
              <a:t> </a:t>
            </a:r>
            <a:r>
              <a:rPr lang="el-GR" altLang="en-US" sz="1600">
                <a:solidFill>
                  <a:srgbClr val="FFFFFF"/>
                </a:solidFill>
                <a:ea typeface="Lucida Sans Unicode" panose="020B0602030504020204" pitchFamily="34" charset="0"/>
                <a:cs typeface="Arial" panose="020B0604020202020204" pitchFamily="34" charset="0"/>
              </a:rPr>
              <a:t>Τεχνητή</a:t>
            </a:r>
            <a:r>
              <a:rPr lang="en-US" altLang="en-US" sz="1600">
                <a:solidFill>
                  <a:srgbClr val="FFFFFF"/>
                </a:solidFill>
                <a:ea typeface="Lucida Sans Unicode" panose="020B0602030504020204" pitchFamily="34" charset="0"/>
                <a:cs typeface="Arial" panose="020B0604020202020204" pitchFamily="34" charset="0"/>
              </a:rPr>
              <a:t> </a:t>
            </a:r>
            <a:r>
              <a:rPr lang="el-GR" altLang="en-US" sz="1600">
                <a:solidFill>
                  <a:srgbClr val="FFFFFF"/>
                </a:solidFill>
                <a:ea typeface="Lucida Sans Unicode" panose="020B0602030504020204" pitchFamily="34" charset="0"/>
                <a:cs typeface="Arial" panose="020B0604020202020204" pitchFamily="34" charset="0"/>
              </a:rPr>
              <a:t>Νοημοσύνη</a:t>
            </a:r>
            <a:endParaRPr lang="en-US" altLang="en-US" sz="1600">
              <a:solidFill>
                <a:srgbClr val="FFFFFF"/>
              </a:solidFill>
              <a:ea typeface="Lucida Sans Unicode" panose="020B0602030504020204" pitchFamily="34" charset="0"/>
              <a:cs typeface="Arial" panose="020B0604020202020204" pitchFamily="34" charset="0"/>
            </a:endParaRPr>
          </a:p>
          <a:p>
            <a:pPr algn="r" eaLnBrk="1">
              <a:spcAft>
                <a:spcPct val="0"/>
              </a:spcAft>
            </a:pPr>
            <a:r>
              <a:rPr lang="el-GR" altLang="en-US" sz="1600">
                <a:solidFill>
                  <a:srgbClr val="FFFFFF"/>
                </a:solidFill>
                <a:ea typeface="Lucida Sans Unicode" panose="020B0602030504020204" pitchFamily="34" charset="0"/>
                <a:cs typeface="Arial" panose="020B0604020202020204" pitchFamily="34" charset="0"/>
              </a:rPr>
              <a:t>Χειμερινό</a:t>
            </a:r>
            <a:r>
              <a:rPr lang="en-US" altLang="en-US" sz="1600">
                <a:solidFill>
                  <a:srgbClr val="FFFFFF"/>
                </a:solidFill>
                <a:ea typeface="Lucida Sans Unicode" panose="020B0602030504020204" pitchFamily="34" charset="0"/>
                <a:cs typeface="Arial" panose="020B0604020202020204" pitchFamily="34" charset="0"/>
              </a:rPr>
              <a:t> </a:t>
            </a:r>
            <a:r>
              <a:rPr lang="el-GR" altLang="en-US" sz="1600">
                <a:solidFill>
                  <a:srgbClr val="FFFFFF"/>
                </a:solidFill>
                <a:ea typeface="Lucida Sans Unicode" panose="020B0602030504020204" pitchFamily="34" charset="0"/>
                <a:cs typeface="Arial" panose="020B0604020202020204" pitchFamily="34" charset="0"/>
              </a:rPr>
              <a:t>Εξάμηνο</a:t>
            </a:r>
            <a:r>
              <a:rPr lang="en-US" altLang="en-US" sz="1600">
                <a:solidFill>
                  <a:srgbClr val="FFFFFF"/>
                </a:solidFill>
                <a:ea typeface="Lucida Sans Unicode" panose="020B0602030504020204" pitchFamily="34" charset="0"/>
                <a:cs typeface="Arial" panose="020B0604020202020204" pitchFamily="34" charset="0"/>
              </a:rPr>
              <a:t> 2020 - 2021</a:t>
            </a:r>
          </a:p>
          <a:p>
            <a:pPr algn="r" eaLnBrk="1">
              <a:spcAft>
                <a:spcPct val="0"/>
              </a:spcAft>
            </a:pPr>
            <a:r>
              <a:rPr lang="el-GR" altLang="en-US" sz="1600">
                <a:solidFill>
                  <a:srgbClr val="FFFFFF"/>
                </a:solidFill>
                <a:ea typeface="Lucida Sans Unicode" panose="020B0602030504020204" pitchFamily="34" charset="0"/>
                <a:cs typeface="Arial" panose="020B0604020202020204" pitchFamily="34" charset="0"/>
              </a:rPr>
              <a:t>Τμήμα</a:t>
            </a:r>
            <a:r>
              <a:rPr lang="en-US" altLang="en-US" sz="1600">
                <a:solidFill>
                  <a:srgbClr val="FFFFFF"/>
                </a:solidFill>
                <a:ea typeface="Lucida Sans Unicode" panose="020B0602030504020204" pitchFamily="34" charset="0"/>
                <a:cs typeface="Arial" panose="020B0604020202020204" pitchFamily="34" charset="0"/>
              </a:rPr>
              <a:t> Πληροφορικής</a:t>
            </a:r>
          </a:p>
          <a:p>
            <a:pPr algn="r" eaLnBrk="1">
              <a:spcAft>
                <a:spcPct val="0"/>
              </a:spcAft>
            </a:pPr>
            <a:r>
              <a:rPr lang="el-GR" altLang="en-US" sz="1600">
                <a:solidFill>
                  <a:srgbClr val="FFFFFF"/>
                </a:solidFill>
                <a:ea typeface="Lucida Sans Unicode" panose="020B0602030504020204" pitchFamily="34" charset="0"/>
                <a:cs typeface="Arial" panose="020B0604020202020204" pitchFamily="34" charset="0"/>
              </a:rPr>
              <a:t>Αριστοτέλειο</a:t>
            </a:r>
            <a:r>
              <a:rPr lang="en-US" altLang="en-US" sz="1600">
                <a:solidFill>
                  <a:srgbClr val="FFFFFF"/>
                </a:solidFill>
                <a:ea typeface="Lucida Sans Unicode" panose="020B0602030504020204" pitchFamily="34" charset="0"/>
                <a:cs typeface="Arial" panose="020B0604020202020204" pitchFamily="34" charset="0"/>
              </a:rPr>
              <a:t> </a:t>
            </a:r>
            <a:r>
              <a:rPr lang="el-GR" altLang="en-US" sz="1600">
                <a:solidFill>
                  <a:srgbClr val="FFFFFF"/>
                </a:solidFill>
                <a:ea typeface="Lucida Sans Unicode" panose="020B0602030504020204" pitchFamily="34" charset="0"/>
                <a:cs typeface="Arial" panose="020B0604020202020204" pitchFamily="34" charset="0"/>
              </a:rPr>
              <a:t>Πανεπιστήμιο</a:t>
            </a:r>
            <a:r>
              <a:rPr lang="en-US" altLang="en-US" sz="1600">
                <a:solidFill>
                  <a:srgbClr val="FFFFFF"/>
                </a:solidFill>
                <a:ea typeface="Lucida Sans Unicode" panose="020B0602030504020204" pitchFamily="34" charset="0"/>
                <a:cs typeface="Arial" panose="020B0604020202020204" pitchFamily="34" charset="0"/>
              </a:rPr>
              <a:t> Θεσσαλονίκης</a:t>
            </a:r>
          </a:p>
          <a:p>
            <a:pPr algn="r" eaLnBrk="1">
              <a:spcAft>
                <a:spcPct val="0"/>
              </a:spcAft>
            </a:pPr>
            <a:endParaRPr lang="en-US" altLang="en-US" sz="1600">
              <a:solidFill>
                <a:srgbClr val="FFFFFF"/>
              </a:solidFill>
              <a:ea typeface="Lucida Sans Unicode" panose="020B0602030504020204" pitchFamily="34" charset="0"/>
              <a:cs typeface="Arial" panose="020B0604020202020204" pitchFamily="34" charset="0"/>
            </a:endParaRPr>
          </a:p>
        </p:txBody>
      </p:sp>
    </p:spTree>
    <p:extLst>
      <p:ext uri="{BB962C8B-B14F-4D97-AF65-F5344CB8AC3E}">
        <p14:creationId xmlns:p14="http://schemas.microsoft.com/office/powerpoint/2010/main" val="2729956925"/>
      </p:ext>
    </p:extLst>
  </p:cSld>
  <p:clrMapOvr>
    <a:masterClrMapping/>
  </p:clrMapOvr>
  <p:transition spd="slow"/>
</p:sld>
</file>

<file path=ppt/slides/slide6.xml><?xml version="1.0" encoding="utf-8"?>
<p:sld xmlns:a="http://schemas.openxmlformats.org/drawingml/2006/main" xmlns:r="http://schemas.openxmlformats.org/officeDocument/2006/relationships" xmlns:p="http://schemas.openxmlformats.org/presentationml/2006/main">
  <p:cSld name="page5">
    <p:spTree>
      <p:nvGrpSpPr>
        <p:cNvPr id="1" name=""/>
        <p:cNvGrpSpPr/>
        <p:nvPr/>
      </p:nvGrpSpPr>
      <p:grpSpPr>
        <a:xfrm>
          <a:off x="0" y="0"/>
          <a:ext cx="0" cy="0"/>
          <a:chOff x="0" y="0"/>
          <a:chExt cx="0" cy="0"/>
        </a:xfrm>
      </p:grpSpPr>
      <p:sp>
        <p:nvSpPr>
          <p:cNvPr id="13314" name="Τίτλος 1">
            <a:extLst>
              <a:ext uri="{FF2B5EF4-FFF2-40B4-BE49-F238E27FC236}">
                <a16:creationId xmlns:a16="http://schemas.microsoft.com/office/drawing/2014/main" id="{DFBD0103-3B53-4A06-BC6F-2295F4982BBB}"/>
              </a:ext>
            </a:extLst>
          </p:cNvPr>
          <p:cNvSpPr txBox="1">
            <a:spLocks noGrp="1" noChangeArrowheads="1"/>
          </p:cNvSpPr>
          <p:nvPr>
            <p:ph type="title" idx="4294967295"/>
          </p:nvPr>
        </p:nvSpPr>
        <p:spPr>
          <a:xfrm>
            <a:off x="503238" y="1189673"/>
            <a:ext cx="9072562" cy="492443"/>
          </a:xfrm>
        </p:spPr>
        <p:txBody>
          <a:bodyPr wrap="square">
            <a:spAutoFit/>
          </a:bodyPr>
          <a:lstStyle/>
          <a:p>
            <a:pPr eaLnBrk="1"/>
            <a:r>
              <a:rPr lang="el-GR" altLang="en-US" dirty="0">
                <a:latin typeface="Arial" panose="020B0604020202020204" pitchFamily="34" charset="0"/>
                <a:cs typeface="Arial" panose="020B0604020202020204" pitchFamily="34" charset="0"/>
              </a:rPr>
              <a:t>SVM</a:t>
            </a:r>
          </a:p>
        </p:txBody>
      </p:sp>
      <p:sp>
        <p:nvSpPr>
          <p:cNvPr id="13315" name="Θέση κειμένου 2">
            <a:extLst>
              <a:ext uri="{FF2B5EF4-FFF2-40B4-BE49-F238E27FC236}">
                <a16:creationId xmlns:a16="http://schemas.microsoft.com/office/drawing/2014/main" id="{97F9E7D2-C5A3-47EB-BBA6-40044690019A}"/>
              </a:ext>
            </a:extLst>
          </p:cNvPr>
          <p:cNvSpPr txBox="1">
            <a:spLocks noGrp="1" noChangeArrowheads="1"/>
          </p:cNvSpPr>
          <p:nvPr>
            <p:ph type="body" idx="4294967295"/>
          </p:nvPr>
        </p:nvSpPr>
        <p:spPr>
          <a:xfrm>
            <a:off x="503238" y="3260180"/>
            <a:ext cx="9072562" cy="2410916"/>
          </a:xfrm>
        </p:spPr>
        <p:txBody>
          <a:bodyPr wrap="square" anchor="ctr">
            <a:spAutoFit/>
          </a:bodyPr>
          <a:lstStyle/>
          <a:p>
            <a:pPr marL="342900" indent="-342900" eaLnBrk="1">
              <a:buSzPct val="45000"/>
              <a:buFontTx/>
              <a:buChar char="•"/>
            </a:pPr>
            <a:r>
              <a:rPr altLang="en-US" dirty="0">
                <a:latin typeface="Arial" panose="020B0604020202020204" pitchFamily="34" charset="0"/>
                <a:cs typeface="Arial" panose="020B0604020202020204" pitchFamily="34" charset="0"/>
              </a:rPr>
              <a:t>Linear, Polynomial, RBF kernels</a:t>
            </a:r>
          </a:p>
          <a:p>
            <a:pPr marL="342900" indent="-342900" eaLnBrk="1">
              <a:buSzPct val="45000"/>
              <a:buFontTx/>
              <a:buChar char="•"/>
            </a:pPr>
            <a:r>
              <a:rPr lang="el-GR" altLang="en-US" dirty="0">
                <a:latin typeface="Arial" panose="020B0604020202020204" pitchFamily="34" charset="0"/>
                <a:cs typeface="Arial" panose="020B0604020202020204" pitchFamily="34" charset="0"/>
              </a:rPr>
              <a:t>Εύρεση πολλαπλασιαστών </a:t>
            </a:r>
            <a:r>
              <a:rPr altLang="en-US" dirty="0">
                <a:latin typeface="Arial" panose="020B0604020202020204" pitchFamily="34" charset="0"/>
                <a:cs typeface="Arial" panose="020B0604020202020204" pitchFamily="34" charset="0"/>
              </a:rPr>
              <a:t>Lagrange</a:t>
            </a:r>
            <a:endParaRPr lang="el-GR" altLang="en-US" dirty="0">
              <a:latin typeface="Arial" panose="020B0604020202020204" pitchFamily="34" charset="0"/>
              <a:cs typeface="Arial" panose="020B0604020202020204" pitchFamily="34" charset="0"/>
            </a:endParaRPr>
          </a:p>
          <a:p>
            <a:pPr marL="342900" indent="-342900" eaLnBrk="1">
              <a:buSzPct val="45000"/>
              <a:buFontTx/>
              <a:buChar char="•"/>
            </a:pPr>
            <a:r>
              <a:rPr altLang="en-US" dirty="0">
                <a:latin typeface="Arial" panose="020B0604020202020204" pitchFamily="34" charset="0"/>
                <a:cs typeface="Arial" panose="020B0604020202020204" pitchFamily="34" charset="0"/>
              </a:rPr>
              <a:t>Quadratic Programming Solver CVXOPT</a:t>
            </a:r>
          </a:p>
          <a:p>
            <a:pPr marL="342900" indent="-342900" eaLnBrk="1">
              <a:buSzPct val="45000"/>
              <a:buFontTx/>
              <a:buChar char="•"/>
            </a:pPr>
            <a:r>
              <a:rPr altLang="en-US" dirty="0">
                <a:latin typeface="Arial" panose="020B0604020202020204" pitchFamily="34" charset="0"/>
                <a:cs typeface="Arial" panose="020B0604020202020204" pitchFamily="34" charset="0"/>
              </a:rPr>
              <a:t>Support vectors – tolerances</a:t>
            </a:r>
          </a:p>
          <a:p>
            <a:pPr marL="342900" indent="-342900" eaLnBrk="1">
              <a:buSzPct val="45000"/>
              <a:buFontTx/>
              <a:buChar char="•"/>
            </a:pPr>
            <a:r>
              <a:rPr lang="el-GR" altLang="en-US" dirty="0">
                <a:latin typeface="Arial" panose="020B0604020202020204" pitchFamily="34" charset="0"/>
                <a:cs typeface="Arial" panose="020B0604020202020204" pitchFamily="34" charset="0"/>
              </a:rPr>
              <a:t>Σύγκριση</a:t>
            </a:r>
            <a:r>
              <a:rPr altLang="en-US" dirty="0">
                <a:latin typeface="Arial" panose="020B0604020202020204" pitchFamily="34" charset="0"/>
                <a:cs typeface="Arial" panose="020B0604020202020204" pitchFamily="34" charset="0"/>
              </a:rPr>
              <a:t> </a:t>
            </a:r>
            <a:r>
              <a:rPr lang="el-GR" altLang="en-US" dirty="0">
                <a:latin typeface="Arial" panose="020B0604020202020204" pitchFamily="34" charset="0"/>
                <a:cs typeface="Arial" panose="020B0604020202020204" pitchFamily="34" charset="0"/>
              </a:rPr>
              <a:t>με</a:t>
            </a:r>
            <a:r>
              <a:rPr altLang="en-US" dirty="0">
                <a:latin typeface="Arial" panose="020B0604020202020204" pitchFamily="34" charset="0"/>
                <a:cs typeface="Arial" panose="020B0604020202020204" pitchFamily="34" charset="0"/>
              </a:rPr>
              <a:t> sklearn.svm.SVC</a:t>
            </a:r>
          </a:p>
        </p:txBody>
      </p:sp>
      <p:sp>
        <p:nvSpPr>
          <p:cNvPr id="13316" name="Θέση αριθμού διαφάνειας 6">
            <a:extLst>
              <a:ext uri="{FF2B5EF4-FFF2-40B4-BE49-F238E27FC236}">
                <a16:creationId xmlns:a16="http://schemas.microsoft.com/office/drawing/2014/main" id="{0CDBB50F-0A26-499F-BDD5-2914543232FE}"/>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numCol="1" anchor="t" anchorCtr="0" compatLnSpc="1">
            <a:prstTxWarp prst="textNoShape">
              <a:avLst/>
            </a:prstTxWarp>
          </a:bodyPr>
          <a:lstStyle>
            <a:lvl1pPr>
              <a:spcAft>
                <a:spcPts val="1413"/>
              </a:spcAft>
              <a:defRPr sz="2200">
                <a:solidFill>
                  <a:srgbClr val="000000"/>
                </a:solidFill>
                <a:latin typeface="Source Sans Pro" panose="020B0503030403020204" pitchFamily="34" charset="0"/>
                <a:cs typeface="Tahoma" panose="020B060403050404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cs typeface="Tahoma" panose="020B060403050404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cs typeface="Tahoma" panose="020B060403050404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cs typeface="Tahoma" panose="020B060403050404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cs typeface="Tahoma" panose="020B060403050404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cs typeface="Tahoma" panose="020B060403050404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cs typeface="Tahoma" panose="020B060403050404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cs typeface="Tahoma" panose="020B060403050404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cs typeface="Tahoma" panose="020B0604030504040204" pitchFamily="34" charset="0"/>
              </a:defRPr>
            </a:lvl9pPr>
          </a:lstStyle>
          <a:p>
            <a:pPr fontAlgn="base">
              <a:spcBef>
                <a:spcPct val="0"/>
              </a:spcBef>
              <a:spcAft>
                <a:spcPct val="0"/>
              </a:spcAft>
            </a:pPr>
            <a:fld id="{366C0718-9F42-494B-A34A-D89DBDF5C2D4}" type="slidenum">
              <a:rPr altLang="en-US" sz="1400" smtClean="0">
                <a:solidFill>
                  <a:schemeClr val="tx1"/>
                </a:solidFill>
                <a:latin typeface="Century Gothic" panose="020B0502020202020204" pitchFamily="34" charset="0"/>
                <a:cs typeface="Lucida Sans Unicode" panose="020B0602030504020204" pitchFamily="34" charset="0"/>
              </a:rPr>
              <a:pPr fontAlgn="base">
                <a:spcBef>
                  <a:spcPct val="0"/>
                </a:spcBef>
                <a:spcAft>
                  <a:spcPct val="0"/>
                </a:spcAft>
              </a:pPr>
              <a:t>6</a:t>
            </a:fld>
            <a:endParaRPr altLang="en-US" sz="1400">
              <a:solidFill>
                <a:schemeClr val="tx1"/>
              </a:solidFill>
              <a:latin typeface="Century Gothic" panose="020B0502020202020204" pitchFamily="34" charset="0"/>
              <a:cs typeface="Lucida Sans Unicode" panose="020B0602030504020204" pitchFamily="34" charset="0"/>
            </a:endParaRPr>
          </a:p>
        </p:txBody>
      </p:sp>
    </p:spTree>
  </p:cSld>
  <p:clrMapOvr>
    <a:masterClrMapping/>
  </p:clrMapOvr>
  <p:transition spd="slow"/>
</p:sld>
</file>

<file path=ppt/slides/slide7.xml><?xml version="1.0" encoding="utf-8"?>
<p:sld xmlns:a="http://schemas.openxmlformats.org/drawingml/2006/main" xmlns:r="http://schemas.openxmlformats.org/officeDocument/2006/relationships" xmlns:p="http://schemas.openxmlformats.org/presentationml/2006/main">
  <p:cSld name="page6">
    <p:spTree>
      <p:nvGrpSpPr>
        <p:cNvPr id="1" name=""/>
        <p:cNvGrpSpPr/>
        <p:nvPr/>
      </p:nvGrpSpPr>
      <p:grpSpPr>
        <a:xfrm>
          <a:off x="0" y="0"/>
          <a:ext cx="0" cy="0"/>
          <a:chOff x="0" y="0"/>
          <a:chExt cx="0" cy="0"/>
        </a:xfrm>
      </p:grpSpPr>
      <p:sp>
        <p:nvSpPr>
          <p:cNvPr id="15362" name="Θέση αριθμού διαφάνειας 3">
            <a:extLst>
              <a:ext uri="{FF2B5EF4-FFF2-40B4-BE49-F238E27FC236}">
                <a16:creationId xmlns:a16="http://schemas.microsoft.com/office/drawing/2014/main" id="{6C6CFE2E-BEB4-46BC-80D7-C481907B46BE}"/>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numCol="1" anchor="t" anchorCtr="0" compatLnSpc="1">
            <a:prstTxWarp prst="textNoShape">
              <a:avLst/>
            </a:prstTxWarp>
          </a:bodyPr>
          <a:lstStyle>
            <a:lvl1pPr>
              <a:spcAft>
                <a:spcPts val="1413"/>
              </a:spcAft>
              <a:defRPr sz="2200">
                <a:solidFill>
                  <a:srgbClr val="000000"/>
                </a:solidFill>
                <a:latin typeface="Source Sans Pro" panose="020B0503030403020204" pitchFamily="34" charset="0"/>
                <a:cs typeface="Tahoma" panose="020B060403050404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cs typeface="Tahoma" panose="020B060403050404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cs typeface="Tahoma" panose="020B060403050404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cs typeface="Tahoma" panose="020B060403050404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cs typeface="Tahoma" panose="020B060403050404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cs typeface="Tahoma" panose="020B060403050404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cs typeface="Tahoma" panose="020B060403050404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cs typeface="Tahoma" panose="020B060403050404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cs typeface="Tahoma" panose="020B0604030504040204" pitchFamily="34" charset="0"/>
              </a:defRPr>
            </a:lvl9pPr>
          </a:lstStyle>
          <a:p>
            <a:pPr fontAlgn="base">
              <a:spcBef>
                <a:spcPct val="0"/>
              </a:spcBef>
              <a:spcAft>
                <a:spcPct val="0"/>
              </a:spcAft>
            </a:pPr>
            <a:fld id="{E2E4C0A0-6D77-4A0D-B32F-28F3B4D2E99E}" type="slidenum">
              <a:rPr altLang="en-US" sz="1400" smtClean="0">
                <a:solidFill>
                  <a:schemeClr val="tx1"/>
                </a:solidFill>
                <a:latin typeface="Century Gothic" panose="020B0502020202020204" pitchFamily="34" charset="0"/>
                <a:cs typeface="Lucida Sans Unicode" panose="020B0602030504020204" pitchFamily="34" charset="0"/>
              </a:rPr>
              <a:pPr fontAlgn="base">
                <a:spcBef>
                  <a:spcPct val="0"/>
                </a:spcBef>
                <a:spcAft>
                  <a:spcPct val="0"/>
                </a:spcAft>
              </a:pPr>
              <a:t>7</a:t>
            </a:fld>
            <a:endParaRPr altLang="en-US" sz="1400">
              <a:solidFill>
                <a:schemeClr val="tx1"/>
              </a:solidFill>
              <a:latin typeface="Century Gothic" panose="020B0502020202020204" pitchFamily="34" charset="0"/>
              <a:cs typeface="Lucida Sans Unicode" panose="020B0602030504020204" pitchFamily="34" charset="0"/>
            </a:endParaRPr>
          </a:p>
        </p:txBody>
      </p:sp>
      <p:sp>
        <p:nvSpPr>
          <p:cNvPr id="15363" name="Τίτλος 1">
            <a:extLst>
              <a:ext uri="{FF2B5EF4-FFF2-40B4-BE49-F238E27FC236}">
                <a16:creationId xmlns:a16="http://schemas.microsoft.com/office/drawing/2014/main" id="{492FB104-1446-4036-8D60-DC6ADFF5266E}"/>
              </a:ext>
            </a:extLst>
          </p:cNvPr>
          <p:cNvSpPr txBox="1">
            <a:spLocks noGrp="1" noChangeArrowheads="1"/>
          </p:cNvSpPr>
          <p:nvPr>
            <p:ph type="title" idx="4294967295"/>
          </p:nvPr>
        </p:nvSpPr>
        <p:spPr>
          <a:xfrm>
            <a:off x="503238" y="850900"/>
            <a:ext cx="9072562" cy="1171575"/>
          </a:xfrm>
        </p:spPr>
        <p:txBody>
          <a:bodyPr wrap="square"/>
          <a:lstStyle/>
          <a:p>
            <a:pPr eaLnBrk="1"/>
            <a:r>
              <a:rPr altLang="en-US" dirty="0">
                <a:latin typeface="Arial" panose="020B0604020202020204" pitchFamily="34" charset="0"/>
                <a:cs typeface="Arial" panose="020B0604020202020204" pitchFamily="34" charset="0"/>
              </a:rPr>
              <a:t>kPCA</a:t>
            </a:r>
          </a:p>
        </p:txBody>
      </p:sp>
      <p:sp>
        <p:nvSpPr>
          <p:cNvPr id="15364" name="Θέση κειμένου 2">
            <a:extLst>
              <a:ext uri="{FF2B5EF4-FFF2-40B4-BE49-F238E27FC236}">
                <a16:creationId xmlns:a16="http://schemas.microsoft.com/office/drawing/2014/main" id="{4E62A4FA-89CB-4B9A-AD98-E4F3CD409902}"/>
              </a:ext>
            </a:extLst>
          </p:cNvPr>
          <p:cNvSpPr txBox="1">
            <a:spLocks noGrp="1" noChangeArrowheads="1"/>
          </p:cNvSpPr>
          <p:nvPr>
            <p:ph type="body" idx="4294967295"/>
          </p:nvPr>
        </p:nvSpPr>
        <p:spPr>
          <a:xfrm>
            <a:off x="503238" y="2273300"/>
            <a:ext cx="9072562" cy="3627438"/>
          </a:xfrm>
        </p:spPr>
        <p:txBody>
          <a:bodyPr wrap="square" anchor="ctr"/>
          <a:lstStyle/>
          <a:p>
            <a:pPr marL="342900" indent="-342900" eaLnBrk="1">
              <a:buSzPct val="45000"/>
              <a:buFontTx/>
              <a:buChar char="•"/>
            </a:pPr>
            <a:r>
              <a:rPr lang="en-US" altLang="en-US" dirty="0">
                <a:latin typeface="Arial" panose="020B0604020202020204" pitchFamily="34" charset="0"/>
                <a:cs typeface="Arial" panose="020B0604020202020204" pitchFamily="34" charset="0"/>
              </a:rPr>
              <a:t>Linear, </a:t>
            </a:r>
            <a:r>
              <a:rPr lang="el-GR" altLang="en-US" dirty="0">
                <a:latin typeface="Arial" panose="020B0604020202020204" pitchFamily="34" charset="0"/>
                <a:cs typeface="Arial" panose="020B0604020202020204" pitchFamily="34" charset="0"/>
              </a:rPr>
              <a:t>Polynomial</a:t>
            </a:r>
            <a:r>
              <a:rPr lang="en-US" altLang="en-US" dirty="0">
                <a:latin typeface="Arial" panose="020B0604020202020204" pitchFamily="34" charset="0"/>
                <a:cs typeface="Arial" panose="020B0604020202020204" pitchFamily="34" charset="0"/>
              </a:rPr>
              <a:t> </a:t>
            </a:r>
            <a:r>
              <a:rPr lang="el-GR" altLang="en-US" dirty="0">
                <a:latin typeface="Arial" panose="020B0604020202020204" pitchFamily="34" charset="0"/>
                <a:cs typeface="Arial" panose="020B0604020202020204" pitchFamily="34" charset="0"/>
              </a:rPr>
              <a:t>και RBF kernels</a:t>
            </a:r>
          </a:p>
          <a:p>
            <a:pPr marL="342900" indent="-342900" eaLnBrk="1">
              <a:buSzPct val="45000"/>
              <a:buFontTx/>
              <a:buChar char="•"/>
            </a:pPr>
            <a:r>
              <a:rPr lang="el-GR" altLang="en-US" dirty="0">
                <a:latin typeface="Arial" panose="020B0604020202020204" pitchFamily="34" charset="0"/>
                <a:cs typeface="Arial" panose="020B0604020202020204" pitchFamily="34" charset="0"/>
              </a:rPr>
              <a:t>Υπολογισμός του Centralized Gramian Matrix</a:t>
            </a:r>
          </a:p>
          <a:p>
            <a:pPr marL="342900" indent="-342900" eaLnBrk="1">
              <a:buSzPct val="45000"/>
              <a:buFontTx/>
              <a:buChar char="•"/>
            </a:pPr>
            <a:r>
              <a:rPr lang="el-GR" altLang="en-US" dirty="0">
                <a:latin typeface="Arial" panose="020B0604020202020204" pitchFamily="34" charset="0"/>
                <a:cs typeface="Arial" panose="020B0604020202020204" pitchFamily="34" charset="0"/>
              </a:rPr>
              <a:t>Ταξινόμηση μη μηδενικών ιδιοτιμών από την μικρότερη στη μεγαλύτερη</a:t>
            </a:r>
          </a:p>
          <a:p>
            <a:pPr marL="342900" indent="-342900" eaLnBrk="1">
              <a:buSzPct val="45000"/>
              <a:buFontTx/>
              <a:buChar char="•"/>
            </a:pPr>
            <a:r>
              <a:rPr lang="el-GR" altLang="en-US" dirty="0">
                <a:latin typeface="Arial" panose="020B0604020202020204" pitchFamily="34" charset="0"/>
                <a:cs typeface="Arial" panose="020B0604020202020204" pitchFamily="34" charset="0"/>
              </a:rPr>
              <a:t>Προβολή των δειγμάτων στον χώρο που έχει ως βάση τα αντίστοιχα ιδιοδιανύσματα</a:t>
            </a:r>
          </a:p>
          <a:p>
            <a:pPr marL="342900" indent="-342900" eaLnBrk="1">
              <a:buSzPct val="45000"/>
              <a:buFontTx/>
              <a:buChar char="•"/>
            </a:pPr>
            <a:r>
              <a:rPr lang="el-GR" altLang="en-US" dirty="0">
                <a:latin typeface="Arial" panose="020B0604020202020204" pitchFamily="34" charset="0"/>
                <a:cs typeface="Arial" panose="020B0604020202020204" pitchFamily="34" charset="0"/>
              </a:rPr>
              <a:t>Σύγκριση με sklearn.decomposition.KernelPCA</a:t>
            </a:r>
          </a:p>
        </p:txBody>
      </p:sp>
    </p:spTree>
  </p:cSld>
  <p:clrMapOvr>
    <a:masterClrMapping/>
  </p:clrMapOvr>
  <p:transition spd="slow"/>
</p:sld>
</file>

<file path=ppt/slides/slide8.xml><?xml version="1.0" encoding="utf-8"?>
<p:sld xmlns:a="http://schemas.openxmlformats.org/drawingml/2006/main" xmlns:r="http://schemas.openxmlformats.org/officeDocument/2006/relationships" xmlns:p="http://schemas.openxmlformats.org/presentationml/2006/main">
  <p:cSld name="page7">
    <p:spTree>
      <p:nvGrpSpPr>
        <p:cNvPr id="1" name=""/>
        <p:cNvGrpSpPr/>
        <p:nvPr/>
      </p:nvGrpSpPr>
      <p:grpSpPr>
        <a:xfrm>
          <a:off x="0" y="0"/>
          <a:ext cx="0" cy="0"/>
          <a:chOff x="0" y="0"/>
          <a:chExt cx="0" cy="0"/>
        </a:xfrm>
      </p:grpSpPr>
      <p:sp>
        <p:nvSpPr>
          <p:cNvPr id="17410" name="Θέση αριθμού διαφάνειας 3">
            <a:extLst>
              <a:ext uri="{FF2B5EF4-FFF2-40B4-BE49-F238E27FC236}">
                <a16:creationId xmlns:a16="http://schemas.microsoft.com/office/drawing/2014/main" id="{74E15AF6-0AC3-4F10-B892-B10134D996C0}"/>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numCol="1" anchor="t" anchorCtr="0" compatLnSpc="1">
            <a:prstTxWarp prst="textNoShape">
              <a:avLst/>
            </a:prstTxWarp>
          </a:bodyPr>
          <a:lstStyle>
            <a:lvl1pPr>
              <a:spcAft>
                <a:spcPts val="1413"/>
              </a:spcAft>
              <a:defRPr sz="2200">
                <a:solidFill>
                  <a:srgbClr val="000000"/>
                </a:solidFill>
                <a:latin typeface="Source Sans Pro" panose="020B0503030403020204" pitchFamily="34" charset="0"/>
                <a:cs typeface="Tahoma" panose="020B060403050404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cs typeface="Tahoma" panose="020B060403050404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cs typeface="Tahoma" panose="020B060403050404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cs typeface="Tahoma" panose="020B060403050404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cs typeface="Tahoma" panose="020B060403050404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cs typeface="Tahoma" panose="020B060403050404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cs typeface="Tahoma" panose="020B060403050404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cs typeface="Tahoma" panose="020B060403050404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cs typeface="Tahoma" panose="020B0604030504040204" pitchFamily="34" charset="0"/>
              </a:defRPr>
            </a:lvl9pPr>
          </a:lstStyle>
          <a:p>
            <a:pPr fontAlgn="base">
              <a:spcBef>
                <a:spcPct val="0"/>
              </a:spcBef>
              <a:spcAft>
                <a:spcPct val="0"/>
              </a:spcAft>
            </a:pPr>
            <a:fld id="{71B78275-C2EB-40F9-87BB-EA15CE7F5EB9}" type="slidenum">
              <a:rPr altLang="en-US" sz="1400" smtClean="0">
                <a:solidFill>
                  <a:schemeClr val="tx1"/>
                </a:solidFill>
                <a:latin typeface="Century Gothic" panose="020B0502020202020204" pitchFamily="34" charset="0"/>
                <a:cs typeface="Lucida Sans Unicode" panose="020B0602030504020204" pitchFamily="34" charset="0"/>
              </a:rPr>
              <a:pPr fontAlgn="base">
                <a:spcBef>
                  <a:spcPct val="0"/>
                </a:spcBef>
                <a:spcAft>
                  <a:spcPct val="0"/>
                </a:spcAft>
              </a:pPr>
              <a:t>8</a:t>
            </a:fld>
            <a:endParaRPr altLang="en-US" sz="1400" dirty="0">
              <a:solidFill>
                <a:schemeClr val="tx1"/>
              </a:solidFill>
              <a:latin typeface="Century Gothic" panose="020B0502020202020204" pitchFamily="34" charset="0"/>
              <a:cs typeface="Lucida Sans Unicode" panose="020B0602030504020204" pitchFamily="34" charset="0"/>
            </a:endParaRPr>
          </a:p>
        </p:txBody>
      </p:sp>
      <p:sp>
        <p:nvSpPr>
          <p:cNvPr id="17411" name="Τίτλος 1">
            <a:extLst>
              <a:ext uri="{FF2B5EF4-FFF2-40B4-BE49-F238E27FC236}">
                <a16:creationId xmlns:a16="http://schemas.microsoft.com/office/drawing/2014/main" id="{65C9E1B4-1BB4-4638-BC5B-759FAC644D84}"/>
              </a:ext>
            </a:extLst>
          </p:cNvPr>
          <p:cNvSpPr txBox="1">
            <a:spLocks noGrp="1" noChangeArrowheads="1"/>
          </p:cNvSpPr>
          <p:nvPr>
            <p:ph type="title" idx="4294967295"/>
          </p:nvPr>
        </p:nvSpPr>
        <p:spPr>
          <a:xfrm>
            <a:off x="503238" y="1189673"/>
            <a:ext cx="9072562" cy="492443"/>
          </a:xfrm>
        </p:spPr>
        <p:txBody>
          <a:bodyPr wrap="square">
            <a:spAutoFit/>
          </a:bodyPr>
          <a:lstStyle/>
          <a:p>
            <a:pPr eaLnBrk="1"/>
            <a:r>
              <a:rPr altLang="en-US" dirty="0">
                <a:latin typeface="Arial" panose="020B0604020202020204" pitchFamily="34" charset="0"/>
                <a:cs typeface="Arial" panose="020B0604020202020204" pitchFamily="34" charset="0"/>
              </a:rPr>
              <a:t>LDA </a:t>
            </a:r>
            <a:r>
              <a:rPr lang="en-US" altLang="en-US" dirty="0">
                <a:latin typeface="Arial" panose="020B0604020202020204" pitchFamily="34" charset="0"/>
                <a:cs typeface="Arial" panose="020B0604020202020204" pitchFamily="34" charset="0"/>
              </a:rPr>
              <a:t>–</a:t>
            </a:r>
            <a:r>
              <a:rPr altLang="en-US" dirty="0">
                <a:latin typeface="Arial" panose="020B0604020202020204" pitchFamily="34" charset="0"/>
                <a:cs typeface="Arial" panose="020B0604020202020204" pitchFamily="34" charset="0"/>
              </a:rPr>
              <a:t> two classes</a:t>
            </a:r>
          </a:p>
        </p:txBody>
      </p:sp>
      <p:sp>
        <p:nvSpPr>
          <p:cNvPr id="17412" name="Θέση κειμένου 2">
            <a:extLst>
              <a:ext uri="{FF2B5EF4-FFF2-40B4-BE49-F238E27FC236}">
                <a16:creationId xmlns:a16="http://schemas.microsoft.com/office/drawing/2014/main" id="{C29198A6-7809-414C-B8EB-78F425B3B201}"/>
              </a:ext>
            </a:extLst>
          </p:cNvPr>
          <p:cNvSpPr txBox="1">
            <a:spLocks noGrp="1" noChangeArrowheads="1"/>
          </p:cNvSpPr>
          <p:nvPr>
            <p:ph type="body" idx="4294967295"/>
          </p:nvPr>
        </p:nvSpPr>
        <p:spPr>
          <a:xfrm>
            <a:off x="457200" y="2224088"/>
            <a:ext cx="9070975" cy="554037"/>
          </a:xfrm>
        </p:spPr>
        <p:txBody>
          <a:bodyPr wrap="square" anchor="ctr">
            <a:spAutoFit/>
          </a:bodyPr>
          <a:lstStyle/>
          <a:p>
            <a:pPr marL="285750" indent="-285750" eaLnBrk="1">
              <a:buSzPct val="45000"/>
              <a:buFontTx/>
              <a:buChar char="•"/>
            </a:pPr>
            <a:r>
              <a:rPr lang="el-GR" altLang="en-US" sz="1800" dirty="0">
                <a:latin typeface="Arial" panose="020B0604020202020204" pitchFamily="34" charset="0"/>
                <a:cs typeface="Arial" panose="020B0604020202020204" pitchFamily="34" charset="0"/>
              </a:rPr>
              <a:t>Τα δείγματα προβάλλονται πάνω στο διάνυσμα </a:t>
            </a:r>
            <a:r>
              <a:rPr lang="el-GR" altLang="en-US" sz="1800" i="1" dirty="0">
                <a:latin typeface="Arial" panose="020B0604020202020204" pitchFamily="34" charset="0"/>
                <a:cs typeface="Arial" panose="020B0604020202020204" pitchFamily="34" charset="0"/>
              </a:rPr>
              <a:t>w.</a:t>
            </a:r>
            <a:r>
              <a:rPr lang="el-GR" altLang="en-US" sz="1800" dirty="0">
                <a:latin typeface="Arial" panose="020B0604020202020204" pitchFamily="34" charset="0"/>
                <a:cs typeface="Arial" panose="020B0604020202020204" pitchFamily="34" charset="0"/>
              </a:rPr>
              <a:t> </a:t>
            </a:r>
            <a:r>
              <a:rPr lang="el-GR" altLang="en-US" sz="1800" i="1" dirty="0">
                <a:latin typeface="Arial" panose="020B0604020202020204" pitchFamily="34" charset="0"/>
                <a:cs typeface="Arial" panose="020B0604020202020204" pitchFamily="34" charset="0"/>
              </a:rPr>
              <a:t>S</a:t>
            </a:r>
            <a:r>
              <a:rPr lang="el-GR" altLang="en-US" sz="1800" i="1" baseline="-33000" dirty="0">
                <a:latin typeface="Arial" panose="020B0604020202020204" pitchFamily="34" charset="0"/>
                <a:cs typeface="Arial" panose="020B0604020202020204" pitchFamily="34" charset="0"/>
              </a:rPr>
              <a:t>w</a:t>
            </a:r>
            <a:r>
              <a:rPr lang="el-GR" altLang="en-US" sz="1800" dirty="0">
                <a:latin typeface="Arial" panose="020B0604020202020204" pitchFamily="34" charset="0"/>
                <a:cs typeface="Arial" panose="020B0604020202020204" pitchFamily="34" charset="0"/>
              </a:rPr>
              <a:t> είναι o within-class scatter matrix και </a:t>
            </a:r>
            <a:r>
              <a:rPr lang="el-GR" altLang="en-US" sz="1800" i="1" dirty="0">
                <a:latin typeface="Arial" panose="020B0604020202020204" pitchFamily="34" charset="0"/>
                <a:cs typeface="Arial" panose="020B0604020202020204" pitchFamily="34" charset="0"/>
              </a:rPr>
              <a:t>m</a:t>
            </a:r>
            <a:r>
              <a:rPr lang="el-GR" altLang="en-US" sz="1800" i="1" baseline="-33000" dirty="0">
                <a:latin typeface="Arial" panose="020B0604020202020204" pitchFamily="34" charset="0"/>
                <a:cs typeface="Arial" panose="020B0604020202020204" pitchFamily="34" charset="0"/>
              </a:rPr>
              <a:t>1</a:t>
            </a:r>
            <a:r>
              <a:rPr lang="el-GR" altLang="en-US" sz="1800" dirty="0">
                <a:latin typeface="Arial" panose="020B0604020202020204" pitchFamily="34" charset="0"/>
                <a:cs typeface="Arial" panose="020B0604020202020204" pitchFamily="34" charset="0"/>
              </a:rPr>
              <a:t>, </a:t>
            </a:r>
            <a:r>
              <a:rPr lang="el-GR" altLang="en-US" sz="1800" i="1" dirty="0">
                <a:latin typeface="Arial" panose="020B0604020202020204" pitchFamily="34" charset="0"/>
                <a:cs typeface="Arial" panose="020B0604020202020204" pitchFamily="34" charset="0"/>
              </a:rPr>
              <a:t>m</a:t>
            </a:r>
            <a:r>
              <a:rPr lang="el-GR" altLang="en-US" sz="1800" i="1" baseline="-33000" dirty="0">
                <a:latin typeface="Arial" panose="020B0604020202020204" pitchFamily="34" charset="0"/>
                <a:cs typeface="Arial" panose="020B0604020202020204" pitchFamily="34" charset="0"/>
              </a:rPr>
              <a:t>2</a:t>
            </a:r>
            <a:r>
              <a:rPr lang="el-GR" altLang="en-US" sz="1800" dirty="0">
                <a:latin typeface="Arial" panose="020B0604020202020204" pitchFamily="34" charset="0"/>
                <a:cs typeface="Arial" panose="020B0604020202020204" pitchFamily="34" charset="0"/>
              </a:rPr>
              <a:t> τα μέσα διανύσματα των κλάσεων.</a:t>
            </a:r>
            <a:endParaRPr altLang="en-US" sz="1800" dirty="0">
              <a:latin typeface="Arial" panose="020B0604020202020204" pitchFamily="34" charset="0"/>
              <a:cs typeface="Arial" panose="020B0604020202020204" pitchFamily="34" charset="0"/>
            </a:endParaRPr>
          </a:p>
        </p:txBody>
      </p:sp>
      <p:pic>
        <p:nvPicPr>
          <p:cNvPr id="17413" name="Picture 5">
            <a:extLst>
              <a:ext uri="{FF2B5EF4-FFF2-40B4-BE49-F238E27FC236}">
                <a16:creationId xmlns:a16="http://schemas.microsoft.com/office/drawing/2014/main" id="{D835202C-6753-45CC-96CB-FCA14FC38F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67919" y="2992607"/>
            <a:ext cx="2743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4" name="Θέση κειμένου 4">
            <a:extLst>
              <a:ext uri="{FF2B5EF4-FFF2-40B4-BE49-F238E27FC236}">
                <a16:creationId xmlns:a16="http://schemas.microsoft.com/office/drawing/2014/main" id="{A536E1DC-4779-4DEB-856F-D912A5057C9A}"/>
              </a:ext>
            </a:extLst>
          </p:cNvPr>
          <p:cNvSpPr txBox="1">
            <a:spLocks noGrp="1" noChangeArrowheads="1"/>
          </p:cNvSpPr>
          <p:nvPr>
            <p:ph type="body" idx="4294967295"/>
          </p:nvPr>
        </p:nvSpPr>
        <p:spPr>
          <a:xfrm>
            <a:off x="457199" y="3889113"/>
            <a:ext cx="9070975" cy="1010533"/>
          </a:xfrm>
        </p:spPr>
        <p:txBody>
          <a:bodyPr wrap="square" anchor="ctr">
            <a:spAutoFit/>
          </a:bodyPr>
          <a:lstStyle/>
          <a:p>
            <a:pPr marL="285750" indent="-285750" eaLnBrk="1">
              <a:buSzPct val="45000"/>
              <a:buFontTx/>
              <a:buChar char="•"/>
            </a:pPr>
            <a:r>
              <a:rPr lang="el-GR" altLang="en-US" sz="1800" dirty="0">
                <a:latin typeface="Arial" panose="020B0604020202020204" pitchFamily="34" charset="0"/>
                <a:cs typeface="Arial" panose="020B0604020202020204" pitchFamily="34" charset="0"/>
              </a:rPr>
              <a:t>Τι γίνεται </a:t>
            </a:r>
            <a:r>
              <a:rPr altLang="en-US" sz="1800" dirty="0">
                <a:latin typeface="Arial" panose="020B0604020202020204" pitchFamily="34" charset="0"/>
                <a:cs typeface="Arial" panose="020B0604020202020204" pitchFamily="34" charset="0"/>
              </a:rPr>
              <a:t>αν ο </a:t>
            </a:r>
            <a:r>
              <a:rPr altLang="en-US" sz="1800" i="1" dirty="0">
                <a:latin typeface="Arial" panose="020B0604020202020204" pitchFamily="34" charset="0"/>
                <a:cs typeface="Arial" panose="020B0604020202020204" pitchFamily="34" charset="0"/>
              </a:rPr>
              <a:t>S</a:t>
            </a:r>
            <a:r>
              <a:rPr altLang="en-US" sz="1800" i="1" baseline="-33000" dirty="0">
                <a:latin typeface="Arial" panose="020B0604020202020204" pitchFamily="34" charset="0"/>
                <a:cs typeface="Arial" panose="020B0604020202020204" pitchFamily="34" charset="0"/>
              </a:rPr>
              <a:t>w </a:t>
            </a:r>
            <a:r>
              <a:rPr lang="el-GR" altLang="en-US" sz="1800" dirty="0">
                <a:latin typeface="Arial" panose="020B0604020202020204" pitchFamily="34" charset="0"/>
                <a:cs typeface="Arial" panose="020B0604020202020204" pitchFamily="34" charset="0"/>
              </a:rPr>
              <a:t> είναι</a:t>
            </a:r>
            <a:r>
              <a:rPr lang="en-US" altLang="en-US" sz="1800" dirty="0">
                <a:latin typeface="Arial" panose="020B0604020202020204" pitchFamily="34" charset="0"/>
                <a:cs typeface="Arial" panose="020B0604020202020204" pitchFamily="34" charset="0"/>
              </a:rPr>
              <a:t> </a:t>
            </a:r>
            <a:r>
              <a:rPr lang="el-GR" altLang="en-US" sz="1800" dirty="0">
                <a:latin typeface="Arial" panose="020B0604020202020204" pitchFamily="34" charset="0"/>
                <a:cs typeface="Arial" panose="020B0604020202020204" pitchFamily="34" charset="0"/>
              </a:rPr>
              <a:t>μη</a:t>
            </a:r>
            <a:r>
              <a:rPr altLang="en-US" sz="1800" dirty="0">
                <a:latin typeface="Arial" panose="020B0604020202020204" pitchFamily="34" charset="0"/>
                <a:cs typeface="Arial" panose="020B0604020202020204" pitchFamily="34" charset="0"/>
              </a:rPr>
              <a:t> αντιστρέψιμος;</a:t>
            </a:r>
          </a:p>
          <a:p>
            <a:pPr marL="285750" indent="-285750" eaLnBrk="1">
              <a:buSzPct val="45000"/>
              <a:buFontTx/>
              <a:buChar char="•"/>
            </a:pPr>
            <a:r>
              <a:rPr lang="el-GR" altLang="en-US" sz="1800" dirty="0">
                <a:latin typeface="Arial" panose="020B0604020202020204" pitchFamily="34" charset="0"/>
                <a:cs typeface="Arial" panose="020B0604020202020204" pitchFamily="34" charset="0"/>
              </a:rPr>
              <a:t>Μπορούμε να χρησιμοποιούμε</a:t>
            </a:r>
            <a:r>
              <a:rPr altLang="en-US" sz="1800" dirty="0">
                <a:latin typeface="Arial" panose="020B0604020202020204" pitchFamily="34" charset="0"/>
                <a:cs typeface="Arial" panose="020B0604020202020204" pitchFamily="34" charset="0"/>
              </a:rPr>
              <a:t> </a:t>
            </a:r>
            <a:r>
              <a:rPr lang="el-GR" altLang="en-US" sz="1800" dirty="0">
                <a:latin typeface="Arial" panose="020B0604020202020204" pitchFamily="34" charset="0"/>
                <a:cs typeface="Arial" panose="020B0604020202020204" pitchFamily="34" charset="0"/>
              </a:rPr>
              <a:t>τον ψευδοαντίστροφο του</a:t>
            </a:r>
            <a:r>
              <a:rPr altLang="en-US" sz="1800" dirty="0">
                <a:latin typeface="Arial" panose="020B0604020202020204" pitchFamily="34" charset="0"/>
                <a:cs typeface="Arial" panose="020B0604020202020204" pitchFamily="34" charset="0"/>
              </a:rPr>
              <a:t> </a:t>
            </a:r>
            <a:r>
              <a:rPr altLang="en-US" sz="1800" i="1" dirty="0">
                <a:latin typeface="Arial" panose="020B0604020202020204" pitchFamily="34" charset="0"/>
                <a:cs typeface="Arial" panose="020B0604020202020204" pitchFamily="34" charset="0"/>
              </a:rPr>
              <a:t>S</a:t>
            </a:r>
            <a:r>
              <a:rPr altLang="en-US" sz="1800" i="1" baseline="-33000" dirty="0">
                <a:latin typeface="Arial" panose="020B0604020202020204" pitchFamily="34" charset="0"/>
                <a:cs typeface="Arial" panose="020B0604020202020204" pitchFamily="34" charset="0"/>
              </a:rPr>
              <a:t>w</a:t>
            </a:r>
            <a:r>
              <a:rPr altLang="en-US" sz="1800" dirty="0">
                <a:latin typeface="Arial" panose="020B0604020202020204" pitchFamily="34" charset="0"/>
                <a:cs typeface="Arial" panose="020B0604020202020204" pitchFamily="34" charset="0"/>
              </a:rPr>
              <a:t>. </a:t>
            </a:r>
            <a:r>
              <a:rPr lang="el-GR" altLang="en-US" sz="1800" dirty="0">
                <a:latin typeface="Arial" panose="020B0604020202020204" pitchFamily="34" charset="0"/>
                <a:cs typeface="Arial" panose="020B0604020202020204" pitchFamily="34" charset="0"/>
              </a:rPr>
              <a:t>Λ</a:t>
            </a:r>
            <a:r>
              <a:rPr altLang="en-US" sz="1800" i="1" dirty="0">
                <a:latin typeface="Arial" panose="020B0604020202020204" pitchFamily="34" charset="0"/>
                <a:cs typeface="Arial" panose="020B0604020202020204" pitchFamily="34" charset="0"/>
              </a:rPr>
              <a:t> </a:t>
            </a:r>
            <a:r>
              <a:rPr lang="el-GR" altLang="en-US" sz="1800" dirty="0">
                <a:latin typeface="Arial" panose="020B0604020202020204" pitchFamily="34" charset="0"/>
                <a:cs typeface="Arial" panose="020B0604020202020204" pitchFamily="34" charset="0"/>
              </a:rPr>
              <a:t>είναι</a:t>
            </a:r>
            <a:r>
              <a:rPr altLang="en-US" sz="1800" dirty="0">
                <a:latin typeface="Arial" panose="020B0604020202020204" pitchFamily="34" charset="0"/>
                <a:cs typeface="Arial" panose="020B0604020202020204" pitchFamily="34" charset="0"/>
              </a:rPr>
              <a:t> ο </a:t>
            </a:r>
            <a:r>
              <a:rPr lang="el-GR" altLang="en-US" sz="1800" dirty="0">
                <a:latin typeface="Arial" panose="020B0604020202020204" pitchFamily="34" charset="0"/>
                <a:cs typeface="Arial" panose="020B0604020202020204" pitchFamily="34" charset="0"/>
              </a:rPr>
              <a:t>διαγώνιος</a:t>
            </a:r>
            <a:r>
              <a:rPr altLang="en-US" sz="1800" dirty="0">
                <a:latin typeface="Arial" panose="020B0604020202020204" pitchFamily="34" charset="0"/>
                <a:cs typeface="Arial" panose="020B0604020202020204" pitchFamily="34" charset="0"/>
              </a:rPr>
              <a:t> πίνακας με τις ιδιοτιμές του </a:t>
            </a:r>
            <a:r>
              <a:rPr altLang="en-US" sz="1800" i="1" dirty="0">
                <a:latin typeface="Arial" panose="020B0604020202020204" pitchFamily="34" charset="0"/>
                <a:cs typeface="Arial" panose="020B0604020202020204" pitchFamily="34" charset="0"/>
              </a:rPr>
              <a:t>S</a:t>
            </a:r>
            <a:r>
              <a:rPr altLang="en-US" sz="1800" i="1" baseline="-33000" dirty="0">
                <a:latin typeface="Arial" panose="020B0604020202020204" pitchFamily="34" charset="0"/>
                <a:cs typeface="Arial" panose="020B0604020202020204" pitchFamily="34" charset="0"/>
              </a:rPr>
              <a:t>w</a:t>
            </a:r>
            <a:r>
              <a:rPr altLang="en-US" sz="1800" dirty="0">
                <a:latin typeface="Arial" panose="020B0604020202020204" pitchFamily="34" charset="0"/>
                <a:cs typeface="Arial" panose="020B0604020202020204" pitchFamily="34" charset="0"/>
              </a:rPr>
              <a:t> και </a:t>
            </a:r>
            <a:r>
              <a:rPr altLang="en-US" sz="1800" i="1" dirty="0">
                <a:latin typeface="Arial" panose="020B0604020202020204" pitchFamily="34" charset="0"/>
                <a:cs typeface="Arial" panose="020B0604020202020204" pitchFamily="34" charset="0"/>
              </a:rPr>
              <a:t>E</a:t>
            </a:r>
            <a:r>
              <a:rPr altLang="en-US" sz="1800" dirty="0">
                <a:latin typeface="Arial" panose="020B0604020202020204" pitchFamily="34" charset="0"/>
                <a:cs typeface="Arial" panose="020B0604020202020204" pitchFamily="34" charset="0"/>
              </a:rPr>
              <a:t> ο πίνακας με τα ιδιοδιανύσματα ως στήλες.</a:t>
            </a:r>
          </a:p>
        </p:txBody>
      </p:sp>
      <p:sp>
        <p:nvSpPr>
          <p:cNvPr id="17415" name="Θέση κειμένου 5">
            <a:extLst>
              <a:ext uri="{FF2B5EF4-FFF2-40B4-BE49-F238E27FC236}">
                <a16:creationId xmlns:a16="http://schemas.microsoft.com/office/drawing/2014/main" id="{895E9401-1DE2-4484-A106-CD1D4BACA865}"/>
              </a:ext>
            </a:extLst>
          </p:cNvPr>
          <p:cNvSpPr txBox="1">
            <a:spLocks noGrp="1" noChangeArrowheads="1"/>
          </p:cNvSpPr>
          <p:nvPr>
            <p:ph type="body" idx="4294967295"/>
          </p:nvPr>
        </p:nvSpPr>
        <p:spPr>
          <a:xfrm>
            <a:off x="457198" y="6093003"/>
            <a:ext cx="9070975" cy="553998"/>
          </a:xfrm>
        </p:spPr>
        <p:txBody>
          <a:bodyPr wrap="square" anchor="ctr">
            <a:spAutoFit/>
          </a:bodyPr>
          <a:lstStyle/>
          <a:p>
            <a:pPr marL="342900" indent="-342900" eaLnBrk="1">
              <a:buSzPct val="45000"/>
              <a:buFontTx/>
              <a:buChar char="•"/>
            </a:pPr>
            <a:r>
              <a:rPr lang="el-GR" altLang="en-US" sz="1800" dirty="0">
                <a:latin typeface="Arial" panose="020B0604020202020204" pitchFamily="34" charset="0"/>
                <a:cs typeface="Arial" panose="020B0604020202020204" pitchFamily="34" charset="0"/>
              </a:rPr>
              <a:t>Σύγκριση</a:t>
            </a:r>
            <a:r>
              <a:rPr altLang="en-US" sz="1800" dirty="0">
                <a:latin typeface="Arial" panose="020B0604020202020204" pitchFamily="34" charset="0"/>
                <a:cs typeface="Arial" panose="020B0604020202020204" pitchFamily="34" charset="0"/>
              </a:rPr>
              <a:t> </a:t>
            </a:r>
            <a:r>
              <a:rPr lang="el-GR" altLang="en-US" sz="1800" dirty="0">
                <a:latin typeface="Arial" panose="020B0604020202020204" pitchFamily="34" charset="0"/>
                <a:cs typeface="Arial" panose="020B0604020202020204" pitchFamily="34" charset="0"/>
              </a:rPr>
              <a:t>με</a:t>
            </a:r>
            <a:r>
              <a:rPr altLang="en-US" sz="1800" dirty="0">
                <a:latin typeface="Arial" panose="020B0604020202020204" pitchFamily="34" charset="0"/>
                <a:cs typeface="Arial" panose="020B0604020202020204" pitchFamily="34" charset="0"/>
              </a:rPr>
              <a:t> sklearn.discriminant_analysis.LinearDiscriminantAnalysis ο </a:t>
            </a:r>
            <a:r>
              <a:rPr lang="el-GR" altLang="en-US" sz="1800" dirty="0">
                <a:latin typeface="Arial" panose="020B0604020202020204" pitchFamily="34" charset="0"/>
                <a:cs typeface="Arial" panose="020B0604020202020204" pitchFamily="34" charset="0"/>
              </a:rPr>
              <a:t>οποίος χρησιμοποιεί </a:t>
            </a:r>
            <a:r>
              <a:rPr lang="en-US" altLang="en-US" sz="1800" dirty="0">
                <a:latin typeface="Arial" panose="020B0604020202020204" pitchFamily="34" charset="0"/>
                <a:cs typeface="Arial" panose="020B0604020202020204" pitchFamily="34" charset="0"/>
              </a:rPr>
              <a:t>svd solver</a:t>
            </a:r>
            <a:endParaRPr altLang="en-US" sz="1800" dirty="0">
              <a:latin typeface="Arial" panose="020B0604020202020204" pitchFamily="34" charset="0"/>
              <a:cs typeface="Arial" panose="020B0604020202020204" pitchFamily="34" charset="0"/>
            </a:endParaRPr>
          </a:p>
        </p:txBody>
      </p:sp>
      <p:pic>
        <p:nvPicPr>
          <p:cNvPr id="17416" name="Picture 8">
            <a:extLst>
              <a:ext uri="{FF2B5EF4-FFF2-40B4-BE49-F238E27FC236}">
                <a16:creationId xmlns:a16="http://schemas.microsoft.com/office/drawing/2014/main" id="{ABFC952D-98FE-4294-AED5-9E8988A282F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78287" y="5143501"/>
            <a:ext cx="1828800"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Θέση αριθμού διαφάνειας 3">
            <a:extLst>
              <a:ext uri="{FF2B5EF4-FFF2-40B4-BE49-F238E27FC236}">
                <a16:creationId xmlns:a16="http://schemas.microsoft.com/office/drawing/2014/main" id="{45B73EF7-26DC-4701-A2DE-74BE42DFD310}"/>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numCol="1" anchor="t" anchorCtr="0" compatLnSpc="1">
            <a:prstTxWarp prst="textNoShape">
              <a:avLst/>
            </a:prstTxWarp>
          </a:bodyPr>
          <a:lstStyle>
            <a:lvl1pPr>
              <a:spcAft>
                <a:spcPts val="1413"/>
              </a:spcAft>
              <a:defRPr sz="2200">
                <a:solidFill>
                  <a:srgbClr val="000000"/>
                </a:solidFill>
                <a:latin typeface="Source Sans Pro" panose="020B0503030403020204" pitchFamily="34" charset="0"/>
                <a:cs typeface="Tahoma" panose="020B060403050404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cs typeface="Tahoma" panose="020B060403050404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cs typeface="Tahoma" panose="020B060403050404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cs typeface="Tahoma" panose="020B060403050404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cs typeface="Tahoma" panose="020B060403050404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cs typeface="Tahoma" panose="020B060403050404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cs typeface="Tahoma" panose="020B060403050404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cs typeface="Tahoma" panose="020B060403050404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cs typeface="Tahoma" panose="020B0604030504040204" pitchFamily="34" charset="0"/>
              </a:defRPr>
            </a:lvl9pPr>
          </a:lstStyle>
          <a:p>
            <a:pPr fontAlgn="base">
              <a:spcBef>
                <a:spcPct val="0"/>
              </a:spcBef>
              <a:spcAft>
                <a:spcPct val="0"/>
              </a:spcAft>
            </a:pPr>
            <a:fld id="{D56CF392-B7C0-4A10-821E-D688F4C1818D}" type="slidenum">
              <a:rPr altLang="en-US" sz="1400" smtClean="0">
                <a:solidFill>
                  <a:schemeClr val="tx1"/>
                </a:solidFill>
                <a:latin typeface="Century Gothic" panose="020B0502020202020204" pitchFamily="34" charset="0"/>
                <a:cs typeface="Lucida Sans Unicode" panose="020B0602030504020204" pitchFamily="34" charset="0"/>
              </a:rPr>
              <a:pPr fontAlgn="base">
                <a:spcBef>
                  <a:spcPct val="0"/>
                </a:spcBef>
                <a:spcAft>
                  <a:spcPct val="0"/>
                </a:spcAft>
              </a:pPr>
              <a:t>9</a:t>
            </a:fld>
            <a:endParaRPr altLang="en-US" sz="1400">
              <a:solidFill>
                <a:schemeClr val="tx1"/>
              </a:solidFill>
              <a:latin typeface="Century Gothic" panose="020B0502020202020204" pitchFamily="34" charset="0"/>
              <a:cs typeface="Lucida Sans Unicode" panose="020B0602030504020204" pitchFamily="34" charset="0"/>
            </a:endParaRPr>
          </a:p>
        </p:txBody>
      </p:sp>
      <p:sp>
        <p:nvSpPr>
          <p:cNvPr id="19459" name="Τίτλος 1">
            <a:extLst>
              <a:ext uri="{FF2B5EF4-FFF2-40B4-BE49-F238E27FC236}">
                <a16:creationId xmlns:a16="http://schemas.microsoft.com/office/drawing/2014/main" id="{60E4D9A3-E916-4001-AFD7-01D056AC8A53}"/>
              </a:ext>
            </a:extLst>
          </p:cNvPr>
          <p:cNvSpPr txBox="1">
            <a:spLocks noGrp="1" noChangeArrowheads="1"/>
          </p:cNvSpPr>
          <p:nvPr>
            <p:ph type="title" idx="4294967295"/>
          </p:nvPr>
        </p:nvSpPr>
        <p:spPr>
          <a:xfrm>
            <a:off x="503238" y="1189673"/>
            <a:ext cx="9072562" cy="492443"/>
          </a:xfrm>
        </p:spPr>
        <p:txBody>
          <a:bodyPr wrap="square">
            <a:spAutoFit/>
          </a:bodyPr>
          <a:lstStyle/>
          <a:p>
            <a:pPr eaLnBrk="1"/>
            <a:r>
              <a:rPr lang="en-US" altLang="en-US" dirty="0">
                <a:latin typeface="Arial" panose="020B0604020202020204" pitchFamily="34" charset="0"/>
                <a:cs typeface="Arial" panose="020B0604020202020204" pitchFamily="34" charset="0"/>
              </a:rPr>
              <a:t>SVM – Μεγάλο training set - sklearn</a:t>
            </a:r>
            <a:endParaRPr altLang="en-US" dirty="0">
              <a:latin typeface="Arial" panose="020B0604020202020204" pitchFamily="34" charset="0"/>
              <a:cs typeface="Arial" panose="020B0604020202020204" pitchFamily="34" charset="0"/>
            </a:endParaRPr>
          </a:p>
        </p:txBody>
      </p:sp>
      <p:pic>
        <p:nvPicPr>
          <p:cNvPr id="17" name="Εικόνα 16">
            <a:extLst>
              <a:ext uri="{FF2B5EF4-FFF2-40B4-BE49-F238E27FC236}">
                <a16:creationId xmlns:a16="http://schemas.microsoft.com/office/drawing/2014/main" id="{CED855D4-D5F0-4CB9-BC82-09FE1235E01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70135" y="2291287"/>
            <a:ext cx="3219282" cy="2246132"/>
          </a:xfrm>
          <a:prstGeom prst="rect">
            <a:avLst/>
          </a:prstGeom>
        </p:spPr>
      </p:pic>
      <p:pic>
        <p:nvPicPr>
          <p:cNvPr id="7" name="Εικόνα 6">
            <a:extLst>
              <a:ext uri="{FF2B5EF4-FFF2-40B4-BE49-F238E27FC236}">
                <a16:creationId xmlns:a16="http://schemas.microsoft.com/office/drawing/2014/main" id="{A0F7E968-865E-49CC-8875-B9D24D5CDB9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477202" y="4956943"/>
            <a:ext cx="3224091" cy="2264288"/>
          </a:xfrm>
          <a:prstGeom prst="rect">
            <a:avLst/>
          </a:prstGeom>
        </p:spPr>
      </p:pic>
      <p:pic>
        <p:nvPicPr>
          <p:cNvPr id="8" name="Εικόνα 7">
            <a:extLst>
              <a:ext uri="{FF2B5EF4-FFF2-40B4-BE49-F238E27FC236}">
                <a16:creationId xmlns:a16="http://schemas.microsoft.com/office/drawing/2014/main" id="{58CFE82A-1776-4A08-85D8-723C219BD869}"/>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762786" y="4952137"/>
            <a:ext cx="3205311" cy="2234321"/>
          </a:xfrm>
          <a:prstGeom prst="rect">
            <a:avLst/>
          </a:prstGeom>
        </p:spPr>
      </p:pic>
      <p:pic>
        <p:nvPicPr>
          <p:cNvPr id="3" name="Εικόνα 2">
            <a:extLst>
              <a:ext uri="{FF2B5EF4-FFF2-40B4-BE49-F238E27FC236}">
                <a16:creationId xmlns:a16="http://schemas.microsoft.com/office/drawing/2014/main" id="{101E7160-5706-4C08-8E0F-814C821E7715}"/>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5518157" y="2247940"/>
            <a:ext cx="3205310" cy="2241622"/>
          </a:xfrm>
          <a:prstGeom prst="rect">
            <a:avLst/>
          </a:prstGeom>
        </p:spPr>
      </p:pic>
      <p:sp>
        <p:nvSpPr>
          <p:cNvPr id="9" name="TextBox 8">
            <a:extLst>
              <a:ext uri="{FF2B5EF4-FFF2-40B4-BE49-F238E27FC236}">
                <a16:creationId xmlns:a16="http://schemas.microsoft.com/office/drawing/2014/main" id="{D85D76B7-5F82-4411-AEC8-1BE792ECA689}"/>
              </a:ext>
            </a:extLst>
          </p:cNvPr>
          <p:cNvSpPr txBox="1"/>
          <p:nvPr/>
        </p:nvSpPr>
        <p:spPr>
          <a:xfrm>
            <a:off x="503238" y="1960819"/>
            <a:ext cx="2510852" cy="369332"/>
          </a:xfrm>
          <a:prstGeom prst="rect">
            <a:avLst/>
          </a:prstGeom>
          <a:noFill/>
        </p:spPr>
        <p:txBody>
          <a:bodyPr wrap="square" rtlCol="0">
            <a:spAutoFit/>
          </a:bodyPr>
          <a:lstStyle/>
          <a:p>
            <a:pPr marL="285750" indent="-285750">
              <a:buFont typeface="Arial" panose="020B0604020202020204" pitchFamily="34" charset="0"/>
              <a:buChar char="•"/>
            </a:pPr>
            <a:r>
              <a:rPr lang="en-US" dirty="0"/>
              <a:t>Linear kernel</a:t>
            </a:r>
          </a:p>
        </p:txBody>
      </p:sp>
      <p:sp>
        <p:nvSpPr>
          <p:cNvPr id="10" name="TextBox 9">
            <a:extLst>
              <a:ext uri="{FF2B5EF4-FFF2-40B4-BE49-F238E27FC236}">
                <a16:creationId xmlns:a16="http://schemas.microsoft.com/office/drawing/2014/main" id="{A327ABAA-016B-40EA-802E-12ED1DD937C5}"/>
              </a:ext>
            </a:extLst>
          </p:cNvPr>
          <p:cNvSpPr txBox="1"/>
          <p:nvPr/>
        </p:nvSpPr>
        <p:spPr>
          <a:xfrm>
            <a:off x="5039519" y="4650955"/>
            <a:ext cx="2510852" cy="369332"/>
          </a:xfrm>
          <a:prstGeom prst="rect">
            <a:avLst/>
          </a:prstGeom>
          <a:noFill/>
        </p:spPr>
        <p:txBody>
          <a:bodyPr wrap="square" rtlCol="0">
            <a:spAutoFit/>
          </a:bodyPr>
          <a:lstStyle/>
          <a:p>
            <a:pPr marL="285750" indent="-285750">
              <a:buFont typeface="Arial" panose="020B0604020202020204" pitchFamily="34" charset="0"/>
              <a:buChar char="•"/>
            </a:pPr>
            <a:r>
              <a:rPr lang="en-US" dirty="0"/>
              <a:t>Sigmoid kernel</a:t>
            </a:r>
          </a:p>
        </p:txBody>
      </p:sp>
      <p:sp>
        <p:nvSpPr>
          <p:cNvPr id="11" name="TextBox 10">
            <a:extLst>
              <a:ext uri="{FF2B5EF4-FFF2-40B4-BE49-F238E27FC236}">
                <a16:creationId xmlns:a16="http://schemas.microsoft.com/office/drawing/2014/main" id="{68086337-6F6B-4E21-8558-CA549AD03935}"/>
              </a:ext>
            </a:extLst>
          </p:cNvPr>
          <p:cNvSpPr txBox="1"/>
          <p:nvPr/>
        </p:nvSpPr>
        <p:spPr>
          <a:xfrm>
            <a:off x="503238" y="4650955"/>
            <a:ext cx="2510852" cy="369332"/>
          </a:xfrm>
          <a:prstGeom prst="rect">
            <a:avLst/>
          </a:prstGeom>
          <a:noFill/>
        </p:spPr>
        <p:txBody>
          <a:bodyPr wrap="square" rtlCol="0">
            <a:spAutoFit/>
          </a:bodyPr>
          <a:lstStyle/>
          <a:p>
            <a:pPr marL="285750" indent="-285750">
              <a:buFont typeface="Arial" panose="020B0604020202020204" pitchFamily="34" charset="0"/>
              <a:buChar char="•"/>
            </a:pPr>
            <a:r>
              <a:rPr lang="en-US" dirty="0"/>
              <a:t>RBF kernel</a:t>
            </a:r>
          </a:p>
        </p:txBody>
      </p:sp>
      <p:sp>
        <p:nvSpPr>
          <p:cNvPr id="12" name="TextBox 11">
            <a:extLst>
              <a:ext uri="{FF2B5EF4-FFF2-40B4-BE49-F238E27FC236}">
                <a16:creationId xmlns:a16="http://schemas.microsoft.com/office/drawing/2014/main" id="{8C9CD88F-987F-43F2-AF83-88C91F3BC4E5}"/>
              </a:ext>
            </a:extLst>
          </p:cNvPr>
          <p:cNvSpPr txBox="1"/>
          <p:nvPr/>
        </p:nvSpPr>
        <p:spPr>
          <a:xfrm>
            <a:off x="5039519" y="1960819"/>
            <a:ext cx="2510852" cy="369332"/>
          </a:xfrm>
          <a:prstGeom prst="rect">
            <a:avLst/>
          </a:prstGeom>
          <a:noFill/>
        </p:spPr>
        <p:txBody>
          <a:bodyPr wrap="square" rtlCol="0">
            <a:spAutoFit/>
          </a:bodyPr>
          <a:lstStyle/>
          <a:p>
            <a:pPr marL="285750" indent="-285750">
              <a:buFont typeface="Arial" panose="020B0604020202020204" pitchFamily="34" charset="0"/>
              <a:buChar char="•"/>
            </a:pPr>
            <a:r>
              <a:rPr lang="en-US" dirty="0"/>
              <a:t>Polynomial kernel</a:t>
            </a:r>
          </a:p>
        </p:txBody>
      </p:sp>
    </p:spTree>
    <p:extLst>
      <p:ext uri="{BB962C8B-B14F-4D97-AF65-F5344CB8AC3E}">
        <p14:creationId xmlns:p14="http://schemas.microsoft.com/office/powerpoint/2010/main" val="1521291422"/>
      </p:ext>
    </p:extLst>
  </p:cSld>
  <p:clrMapOvr>
    <a:masterClrMapping/>
  </p:clrMapOvr>
  <p:transition spd="slow"/>
</p:sld>
</file>

<file path=ppt/theme/theme1.xml><?xml version="1.0" encoding="utf-8"?>
<a:theme xmlns:a="http://schemas.openxmlformats.org/drawingml/2006/main" name="blue-squares">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blue-squares1">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Θέμα του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Θέμα του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1535</TotalTime>
  <Words>2352</Words>
  <Application>Microsoft Office PowerPoint</Application>
  <PresentationFormat>Custom</PresentationFormat>
  <Paragraphs>303</Paragraphs>
  <Slides>52</Slides>
  <Notes>52</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52</vt:i4>
      </vt:variant>
    </vt:vector>
  </HeadingPairs>
  <TitlesOfParts>
    <vt:vector size="59" baseType="lpstr">
      <vt:lpstr>Arial</vt:lpstr>
      <vt:lpstr>Calibri</vt:lpstr>
      <vt:lpstr>Century Gothic</vt:lpstr>
      <vt:lpstr>Source Sans Pro</vt:lpstr>
      <vt:lpstr>Times New Roman</vt:lpstr>
      <vt:lpstr>blue-squares</vt:lpstr>
      <vt:lpstr>blue-squares1</vt:lpstr>
      <vt:lpstr>Υπολογιστική Νοημοσύνη Εργασίες</vt:lpstr>
      <vt:lpstr>Εργασία 1+2</vt:lpstr>
      <vt:lpstr>Εργασία 1+2</vt:lpstr>
      <vt:lpstr>Dataset 1 - MNIST</vt:lpstr>
      <vt:lpstr>Pipeline</vt:lpstr>
      <vt:lpstr>SVM</vt:lpstr>
      <vt:lpstr>kPCA</vt:lpstr>
      <vt:lpstr>LDA – two classes</vt:lpstr>
      <vt:lpstr>SVM – Μεγάλο training set - sklearn</vt:lpstr>
      <vt:lpstr>SVM – Μεγάλο training set - sklearn</vt:lpstr>
      <vt:lpstr>SVM – Linear kernel</vt:lpstr>
      <vt:lpstr>SVM – Polynomial kernel</vt:lpstr>
      <vt:lpstr>SVM – RBF kernel</vt:lpstr>
      <vt:lpstr>Neighbors - sklearn</vt:lpstr>
      <vt:lpstr>Linear kPCA + LDA</vt:lpstr>
      <vt:lpstr>Polynomial kPCA + LDA</vt:lpstr>
      <vt:lpstr>RBF kPCA + LDA</vt:lpstr>
      <vt:lpstr>Αποτελέσματα σε ολόκληρο το training set</vt:lpstr>
      <vt:lpstr>Αποτελέσματα στο μικρό training set</vt:lpstr>
      <vt:lpstr>Dataset 2</vt:lpstr>
      <vt:lpstr>Pipeline</vt:lpstr>
      <vt:lpstr>LDA</vt:lpstr>
      <vt:lpstr>SVM – sklearn</vt:lpstr>
      <vt:lpstr>Neighbors – sklearn</vt:lpstr>
      <vt:lpstr>Linear kPCA + LDA</vt:lpstr>
      <vt:lpstr>Polynomial kPCA + LDA</vt:lpstr>
      <vt:lpstr>RBF kPCA + LDA</vt:lpstr>
      <vt:lpstr>Αποτελέσματα</vt:lpstr>
      <vt:lpstr>Εργασία 3</vt:lpstr>
      <vt:lpstr>Εργασία 3</vt:lpstr>
      <vt:lpstr>Pipeline</vt:lpstr>
      <vt:lpstr>Spectral Clustering</vt:lpstr>
      <vt:lpstr>Dataset 1 - MNIST</vt:lpstr>
      <vt:lpstr>Embedding</vt:lpstr>
      <vt:lpstr>Spectral Clustering</vt:lpstr>
      <vt:lpstr>Spectral Clustering</vt:lpstr>
      <vt:lpstr>Spectral Clustering</vt:lpstr>
      <vt:lpstr>Spectral Clustering</vt:lpstr>
      <vt:lpstr>Spectral Clustering</vt:lpstr>
      <vt:lpstr>Spectral Clustering</vt:lpstr>
      <vt:lpstr>Scores</vt:lpstr>
      <vt:lpstr>Αποτελέσματα για n_clusters = 10</vt:lpstr>
      <vt:lpstr>Dataset 2</vt:lpstr>
      <vt:lpstr>Embedding</vt:lpstr>
      <vt:lpstr>Spectral Clustering</vt:lpstr>
      <vt:lpstr>Spectral Clustering</vt:lpstr>
      <vt:lpstr>Spectral Clustering</vt:lpstr>
      <vt:lpstr>Scores</vt:lpstr>
      <vt:lpstr>Eigengap heuristic</vt:lpstr>
      <vt:lpstr>Αποτελέσματα για n_clusters = 5</vt:lpstr>
      <vt:lpstr>Datasets</vt:lpstr>
      <vt:lpstr>Υπολογιστική Νοημοσύνη Εργασίες</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Xinxinli Blue Squares</dc:title>
  <dc:subject>Presentation Template Design-9</dc:subject>
  <dc:creator>Αλέξανδρος Γαϊτάνης</dc:creator>
  <cp:keywords>Apache OpenOffice business</cp:keywords>
  <dc:description>Background design by Yun Chao Xu. Template implementation by Xin Li. 
2013/1/9</dc:description>
  <cp:lastModifiedBy>Alex Gaitanis</cp:lastModifiedBy>
  <cp:revision>202</cp:revision>
  <dcterms:created xsi:type="dcterms:W3CDTF">2021-01-13T22:46:11Z</dcterms:created>
  <dcterms:modified xsi:type="dcterms:W3CDTF">2021-01-21T10:40:50Z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License">
    <vt:lpwstr>BSD (http://templates.services.openoffice.org/bsd-license)</vt:lpwstr>
  </property>
</Properties>
</file>